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90" r:id="rId3"/>
    <p:sldId id="391" r:id="rId4"/>
    <p:sldId id="357" r:id="rId5"/>
    <p:sldId id="360" r:id="rId6"/>
    <p:sldId id="384" r:id="rId7"/>
    <p:sldId id="392" r:id="rId8"/>
    <p:sldId id="393" r:id="rId9"/>
    <p:sldId id="394" r:id="rId10"/>
    <p:sldId id="395" r:id="rId11"/>
    <p:sldId id="397" r:id="rId12"/>
    <p:sldId id="388" r:id="rId13"/>
    <p:sldId id="372" r:id="rId14"/>
    <p:sldId id="377" r:id="rId15"/>
    <p:sldId id="375" r:id="rId16"/>
    <p:sldId id="376" r:id="rId17"/>
    <p:sldId id="398" r:id="rId18"/>
    <p:sldId id="344" r:id="rId19"/>
    <p:sldId id="399" r:id="rId20"/>
    <p:sldId id="400" r:id="rId21"/>
    <p:sldId id="401" r:id="rId22"/>
    <p:sldId id="402" r:id="rId23"/>
    <p:sldId id="403" r:id="rId24"/>
    <p:sldId id="386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FF9900"/>
    <a:srgbClr val="4BC0B2"/>
    <a:srgbClr val="4BC0C6"/>
    <a:srgbClr val="0099CC"/>
    <a:srgbClr val="00D000"/>
    <a:srgbClr val="0000FF"/>
    <a:srgbClr val="4F81BD"/>
    <a:srgbClr val="00FF00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0" autoAdjust="0"/>
    <p:restoredTop sz="94660"/>
  </p:normalViewPr>
  <p:slideViewPr>
    <p:cSldViewPr>
      <p:cViewPr varScale="1">
        <p:scale>
          <a:sx n="105" d="100"/>
          <a:sy n="105" d="100"/>
        </p:scale>
        <p:origin x="95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03-Jul-18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03-Jul-18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03-Jul-18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03-Jul-18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03-Jul-18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03-Jul-18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03-Jul-18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03-Jul-18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03-Jul-18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03-Jul-18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03-Jul-18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03-Jul-18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03-Jul-18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jpeg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8712968" cy="1470025"/>
          </a:xfrm>
        </p:spPr>
        <p:txBody>
          <a:bodyPr>
            <a:normAutofit/>
          </a:bodyPr>
          <a:lstStyle/>
          <a:p>
            <a:r>
              <a:rPr lang="en-US" sz="3800" dirty="0"/>
              <a:t>Deterministic and Combinatorial Algorithms for Submodular Maximization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717032"/>
            <a:ext cx="7560840" cy="864096"/>
          </a:xfrm>
        </p:spPr>
        <p:txBody>
          <a:bodyPr>
            <a:normAutofit fontScale="77500" lnSpcReduction="20000"/>
          </a:bodyPr>
          <a:lstStyle/>
          <a:p>
            <a:r>
              <a:rPr lang="en-US" sz="4100" dirty="0" smtClean="0">
                <a:solidFill>
                  <a:schemeClr val="accent6">
                    <a:lumMod val="50000"/>
                  </a:schemeClr>
                </a:solidFill>
              </a:rPr>
              <a:t>Moran Feldman</a:t>
            </a:r>
          </a:p>
          <a:p>
            <a:r>
              <a:rPr lang="en-US" sz="3100" dirty="0" smtClean="0">
                <a:solidFill>
                  <a:schemeClr val="tx1"/>
                </a:solidFill>
              </a:rPr>
              <a:t>The Open University of Israel</a:t>
            </a: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6804248" y="491938"/>
            <a:ext cx="1872208" cy="1208870"/>
            <a:chOff x="7092280" y="275914"/>
            <a:chExt cx="1872208" cy="1208870"/>
          </a:xfrm>
        </p:grpSpPr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92280" y="275914"/>
              <a:ext cx="1872208" cy="1208870"/>
            </a:xfrm>
            <a:prstGeom prst="rect">
              <a:avLst/>
            </a:prstGeom>
            <a:noFill/>
          </p:spPr>
        </p:pic>
        <p:pic>
          <p:nvPicPr>
            <p:cNvPr id="185345" name="Picture 1" descr="C:\Users\Julia\AppData\Local\Microsoft\Windows\INetCache\IE\O17CPHQR\Two-red-dice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692696"/>
              <a:ext cx="920669" cy="64797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611558" y="1484784"/>
            <a:ext cx="8208914" cy="6480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ct val="30000"/>
              </a:spcAft>
            </a:pPr>
            <a:r>
              <a:rPr lang="en-US" sz="2400" b="1" u="sng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Summary of what we are looking for</a:t>
            </a:r>
            <a:endParaRPr lang="en-US" sz="2400" b="1" u="sng" dirty="0">
              <a:solidFill>
                <a:schemeClr val="tx1"/>
              </a:solidFill>
              <a:cs typeface="Arial" pitchFamily="34" charset="0"/>
              <a:sym typeface="Symbo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4856" y="304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 bwMode="auto">
          <a:xfrm>
            <a:off x="755576" y="2276872"/>
            <a:ext cx="3600402" cy="86409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For simple constraints with non-monotone objectives</a:t>
            </a:r>
            <a:endParaRPr lang="en-US" sz="2400" dirty="0">
              <a:solidFill>
                <a:schemeClr val="tx1"/>
              </a:solidFill>
              <a:cs typeface="Arial" pitchFamily="34" charset="0"/>
              <a:sym typeface="Symbol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4499992" y="2276872"/>
            <a:ext cx="4248472" cy="86409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For more involved constraints with monotone objectives</a:t>
            </a:r>
            <a:endParaRPr lang="en-US" sz="2400" dirty="0">
              <a:solidFill>
                <a:schemeClr val="tx1"/>
              </a:solidFill>
              <a:cs typeface="Arial" pitchFamily="34" charset="0"/>
              <a:sym typeface="Symbol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2267744" y="3284984"/>
            <a:ext cx="432048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6372200" y="3284984"/>
            <a:ext cx="432048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 bwMode="auto">
          <a:xfrm>
            <a:off x="755576" y="3861048"/>
            <a:ext cx="3600402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We </a:t>
            </a:r>
            <a:r>
              <a:rPr lang="en-US" sz="2400" u="sng" dirty="0" smtClean="0">
                <a:sym typeface="Symbol"/>
              </a:rPr>
              <a:t>have</a:t>
            </a:r>
            <a:r>
              <a:rPr lang="en-US" sz="2400" dirty="0" smtClean="0">
                <a:sym typeface="Symbol"/>
              </a:rPr>
              <a:t> good randomized combinatorial algorithms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4499992" y="3861048"/>
            <a:ext cx="4248472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We </a:t>
            </a:r>
            <a:r>
              <a:rPr lang="en-US" sz="2400" u="sng" dirty="0" smtClean="0">
                <a:sym typeface="Symbol"/>
              </a:rPr>
              <a:t>have</a:t>
            </a:r>
            <a:r>
              <a:rPr lang="en-US" sz="2400" dirty="0" smtClean="0">
                <a:sym typeface="Symbol"/>
              </a:rPr>
              <a:t> good continuous algorithms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2267744" y="4941168"/>
            <a:ext cx="432048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6372200" y="4941168"/>
            <a:ext cx="432048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 bwMode="auto">
          <a:xfrm>
            <a:off x="755576" y="5517232"/>
            <a:ext cx="3600402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We </a:t>
            </a:r>
            <a:r>
              <a:rPr lang="en-US" sz="2400" u="sng" dirty="0" smtClean="0">
                <a:sym typeface="Symbol"/>
              </a:rPr>
              <a:t>want</a:t>
            </a:r>
            <a:r>
              <a:rPr lang="en-US" sz="2400" dirty="0" smtClean="0">
                <a:sym typeface="Symbol"/>
              </a:rPr>
              <a:t> good deterministic algorithms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4499992" y="5517232"/>
            <a:ext cx="4248472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We </a:t>
            </a:r>
            <a:r>
              <a:rPr lang="en-US" sz="2400" u="sng" dirty="0" smtClean="0">
                <a:sym typeface="Symbol"/>
              </a:rPr>
              <a:t>want</a:t>
            </a:r>
            <a:r>
              <a:rPr lang="en-US" sz="2400" dirty="0" smtClean="0">
                <a:sym typeface="Symbol"/>
              </a:rPr>
              <a:t> good combinatorial and/or deterministic algorithms</a:t>
            </a:r>
          </a:p>
        </p:txBody>
      </p:sp>
      <p:sp>
        <p:nvSpPr>
          <p:cNvPr id="18" name="Cloud Callout 17"/>
          <p:cNvSpPr/>
          <p:nvPr/>
        </p:nvSpPr>
        <p:spPr>
          <a:xfrm>
            <a:off x="611560" y="3212976"/>
            <a:ext cx="5040560" cy="1800200"/>
          </a:xfrm>
          <a:prstGeom prst="cloudCallout">
            <a:avLst>
              <a:gd name="adj1" fmla="val -3036"/>
              <a:gd name="adj2" fmla="val 7866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Partially answered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First result we will see</a:t>
            </a:r>
            <a:endParaRPr lang="en-US" sz="2400" dirty="0"/>
          </a:p>
        </p:txBody>
      </p:sp>
      <p:sp>
        <p:nvSpPr>
          <p:cNvPr id="19" name="Cloud Callout 18"/>
          <p:cNvSpPr/>
          <p:nvPr/>
        </p:nvSpPr>
        <p:spPr>
          <a:xfrm>
            <a:off x="1043608" y="3212976"/>
            <a:ext cx="7704856" cy="1800200"/>
          </a:xfrm>
          <a:prstGeom prst="cloudCallout">
            <a:avLst>
              <a:gd name="adj1" fmla="val 5030"/>
              <a:gd name="adj2" fmla="val 7786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Recent results make first baby steps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Second result we will see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545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animBg="1"/>
      <p:bldP spid="7" grpId="0" uiExpand="1" build="allAtOnce" animBg="1"/>
      <p:bldP spid="8" grpId="0" uiExpand="1" build="allAtOnce" animBg="1"/>
      <p:bldP spid="9" grpId="0" animBg="1"/>
      <p:bldP spid="10" grpId="0" animBg="1"/>
      <p:bldP spid="11" grpId="0" uiExpand="1" build="allAtOnce" animBg="1"/>
      <p:bldP spid="12" grpId="0" uiExpand="1" build="allAtOnce" animBg="1"/>
      <p:bldP spid="13" grpId="0" animBg="1"/>
      <p:bldP spid="14" grpId="0" animBg="1"/>
      <p:bldP spid="16" grpId="0" uiExpand="1" build="allAtOnce" animBg="1"/>
      <p:bldP spid="17" grpId="0" uiExpand="1" build="allAtOnce" animBg="1"/>
      <p:bldP spid="18" grpId="0" animBg="1"/>
      <p:bldP spid="18" grpId="1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2426112"/>
            <a:ext cx="864399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Derandomizing</a:t>
            </a:r>
            <a:r>
              <a:rPr 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Already</a:t>
            </a:r>
          </a:p>
          <a:p>
            <a:pPr algn="ctr"/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Combinatorial Algorithms</a:t>
            </a:r>
            <a:endParaRPr 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704348" y="548680"/>
            <a:ext cx="900100" cy="936104"/>
            <a:chOff x="7704348" y="404664"/>
            <a:chExt cx="900100" cy="936104"/>
          </a:xfrm>
        </p:grpSpPr>
        <p:grpSp>
          <p:nvGrpSpPr>
            <p:cNvPr id="6" name="Group 5"/>
            <p:cNvGrpSpPr/>
            <p:nvPr/>
          </p:nvGrpSpPr>
          <p:grpSpPr>
            <a:xfrm>
              <a:off x="7704348" y="404664"/>
              <a:ext cx="864096" cy="936104"/>
              <a:chOff x="4211960" y="4365104"/>
              <a:chExt cx="864096" cy="936104"/>
            </a:xfrm>
          </p:grpSpPr>
          <p:pic>
            <p:nvPicPr>
              <p:cNvPr id="8" name="Picture 10" descr="C:\Users\Julia\AppData\Local\Microsoft\Windows\INetCache\IE\JDBY80EK\dice-303769_640[1]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4365104"/>
                <a:ext cx="852733" cy="936104"/>
              </a:xfrm>
              <a:prstGeom prst="rect">
                <a:avLst/>
              </a:prstGeom>
              <a:noFill/>
            </p:spPr>
          </p:pic>
          <p:cxnSp>
            <p:nvCxnSpPr>
              <p:cNvPr id="9" name="Straight Connector 8"/>
              <p:cNvCxnSpPr/>
              <p:nvPr/>
            </p:nvCxnSpPr>
            <p:spPr>
              <a:xfrm>
                <a:off x="4211960" y="4365104"/>
                <a:ext cx="864096" cy="936104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/>
            <p:cNvCxnSpPr/>
            <p:nvPr/>
          </p:nvCxnSpPr>
          <p:spPr>
            <a:xfrm flipV="1">
              <a:off x="7740352" y="404664"/>
              <a:ext cx="864096" cy="936104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925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Profile of the Algorithms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251907" name="Picture 3" descr="C:\Users\Julia\AppData\Local\Microsoft\Windows\INetCache\IE\G8S0YYGX\50px-Greek_deity_head_ico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32656"/>
            <a:ext cx="708276" cy="864096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 bwMode="auto">
          <a:xfrm>
            <a:off x="467544" y="1556792"/>
            <a:ext cx="8077200" cy="4887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342900" indent="-228600">
              <a:buFont typeface="Arial" pitchFamily="34" charset="0"/>
              <a:buChar char="•"/>
            </a:pPr>
            <a:r>
              <a:rPr lang="en-US" sz="2400" dirty="0" smtClean="0"/>
              <a:t>Works in iterations.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467544" y="2276872"/>
            <a:ext cx="8077200" cy="18722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In every iteration: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en-US" sz="2400" dirty="0" smtClean="0"/>
              <a:t>Starts with some state </a:t>
            </a:r>
            <a:r>
              <a:rPr lang="en-US" sz="2400" i="1" dirty="0" smtClean="0"/>
              <a:t>S</a:t>
            </a:r>
            <a:r>
              <a:rPr lang="en-US" sz="2400" dirty="0" smtClean="0"/>
              <a:t>.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en-US" sz="2400" dirty="0" smtClean="0"/>
              <a:t>Randomly switches to a new state from a set </a:t>
            </a:r>
            <a:r>
              <a:rPr lang="en-US" sz="2400" i="1" dirty="0" smtClean="0"/>
              <a:t>N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).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en-US" sz="2400" dirty="0" smtClean="0"/>
              <a:t>For every </a:t>
            </a:r>
            <a:r>
              <a:rPr lang="en-US" sz="2400" i="1" dirty="0" smtClean="0"/>
              <a:t>S’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), l</a:t>
            </a:r>
            <a:r>
              <a:rPr lang="en-US" sz="2400" dirty="0" smtClean="0"/>
              <a:t>et </a:t>
            </a:r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, </a:t>
            </a:r>
            <a:r>
              <a:rPr lang="en-US" sz="2400" i="1" dirty="0" smtClean="0"/>
              <a:t>S’</a:t>
            </a:r>
            <a:r>
              <a:rPr lang="en-US" sz="2400" dirty="0" smtClean="0"/>
              <a:t>) be the probability that the algorithm switches from </a:t>
            </a:r>
            <a:r>
              <a:rPr lang="en-US" sz="2400" i="1" dirty="0" smtClean="0"/>
              <a:t>S</a:t>
            </a:r>
            <a:r>
              <a:rPr lang="en-US" sz="2400" dirty="0" smtClean="0"/>
              <a:t> to </a:t>
            </a:r>
            <a:r>
              <a:rPr lang="en-US" sz="2400" i="1" dirty="0" smtClean="0"/>
              <a:t>S’</a:t>
            </a:r>
            <a:r>
              <a:rPr lang="en-US" sz="2400" dirty="0" smtClean="0"/>
              <a:t>.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467544" y="4365104"/>
            <a:ext cx="8077200" cy="18722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The analysis works whenever the probabilities </a:t>
            </a:r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, </a:t>
            </a:r>
            <a:r>
              <a:rPr lang="en-US" sz="2400" i="1" dirty="0" smtClean="0"/>
              <a:t>S’</a:t>
            </a:r>
            <a:r>
              <a:rPr lang="en-US" sz="2400" dirty="0" smtClean="0"/>
              <a:t>) obey </a:t>
            </a:r>
            <a:r>
              <a:rPr lang="en-US" sz="2400" i="1" dirty="0" smtClean="0"/>
              <a:t>k</a:t>
            </a:r>
            <a:r>
              <a:rPr lang="en-US" sz="2400" dirty="0" smtClean="0"/>
              <a:t> linear constraints that might depend on </a:t>
            </a:r>
            <a:r>
              <a:rPr lang="en-US" sz="2400" i="1" dirty="0" smtClean="0"/>
              <a:t>S</a:t>
            </a:r>
            <a:r>
              <a:rPr lang="en-US" sz="2400" dirty="0" smtClean="0"/>
              <a:t>, where </a:t>
            </a:r>
            <a:r>
              <a:rPr lang="en-US" sz="2400" i="1" dirty="0" smtClean="0"/>
              <a:t>k</a:t>
            </a:r>
            <a:r>
              <a:rPr lang="en-US" sz="2400" dirty="0" smtClean="0"/>
              <a:t> is polynomial: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708150" y="5589588"/>
          <a:ext cx="58880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48" name="Equation" r:id="rId4" imgW="2882880" imgH="279360" progId="Equation.3">
                  <p:embed/>
                </p:oleObj>
              </mc:Choice>
              <mc:Fallback>
                <p:oleObj name="Equation" r:id="rId4" imgW="2882880" imgH="279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150" y="5589588"/>
                        <a:ext cx="5888038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8" grpId="0" uiExpand="1" build="allAtOnce" animBg="1"/>
      <p:bldP spid="9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Derandomization</a:t>
            </a:r>
            <a:r>
              <a:rPr lang="en-US" sz="4000" dirty="0" smtClean="0"/>
              <a:t> – Naïve Attempt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683568" y="1556792"/>
            <a:ext cx="7920880" cy="129614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685800" indent="-685800"/>
            <a:r>
              <a:rPr lang="en-US" sz="2400" b="1" u="sng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Idea</a:t>
            </a:r>
            <a:endParaRPr lang="en-US" sz="2400" b="1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Explicitly store the distribution over the current state of the algorithm.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7704348" y="404664"/>
            <a:ext cx="900100" cy="936104"/>
            <a:chOff x="7704348" y="404664"/>
            <a:chExt cx="900100" cy="936104"/>
          </a:xfrm>
        </p:grpSpPr>
        <p:grpSp>
          <p:nvGrpSpPr>
            <p:cNvPr id="18" name="Group 17"/>
            <p:cNvGrpSpPr/>
            <p:nvPr/>
          </p:nvGrpSpPr>
          <p:grpSpPr>
            <a:xfrm>
              <a:off x="7704348" y="404664"/>
              <a:ext cx="864096" cy="936104"/>
              <a:chOff x="4211960" y="4365104"/>
              <a:chExt cx="864096" cy="936104"/>
            </a:xfrm>
          </p:grpSpPr>
          <p:pic>
            <p:nvPicPr>
              <p:cNvPr id="225290" name="Picture 10" descr="C:\Users\Julia\AppData\Local\Microsoft\Windows\INetCache\IE\JDBY80EK\dice-303769_640[1]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4365104"/>
                <a:ext cx="852733" cy="936104"/>
              </a:xfrm>
              <a:prstGeom prst="rect">
                <a:avLst/>
              </a:prstGeom>
              <a:noFill/>
            </p:spPr>
          </p:pic>
          <p:cxnSp>
            <p:nvCxnSpPr>
              <p:cNvPr id="16" name="Straight Connector 15"/>
              <p:cNvCxnSpPr/>
              <p:nvPr/>
            </p:nvCxnSpPr>
            <p:spPr>
              <a:xfrm>
                <a:off x="4211960" y="4365104"/>
                <a:ext cx="864096" cy="936104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/>
            <p:cNvCxnSpPr/>
            <p:nvPr/>
          </p:nvCxnSpPr>
          <p:spPr>
            <a:xfrm flipV="1">
              <a:off x="7740352" y="404664"/>
              <a:ext cx="864096" cy="936104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3779912" y="3212976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baseline="-25000" dirty="0" smtClean="0"/>
              <a:t>0</a:t>
            </a:r>
            <a:r>
              <a:rPr lang="en-US" i="1" dirty="0" smtClean="0"/>
              <a:t>,</a:t>
            </a:r>
            <a:r>
              <a:rPr lang="en-US" dirty="0" smtClean="0"/>
              <a:t> 1)</a:t>
            </a:r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 rot="2697636">
            <a:off x="3492822" y="3789982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18902364" flipH="1">
            <a:off x="5294639" y="3791599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411760" y="4077072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148064" y="4077072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/>
              <a:t>, 1 - 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6" name="Down Arrow 25"/>
          <p:cNvSpPr/>
          <p:nvPr/>
        </p:nvSpPr>
        <p:spPr>
          <a:xfrm rot="2697636">
            <a:off x="2124670" y="4655695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043608" y="4942785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3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8" name="Down Arrow 27"/>
          <p:cNvSpPr/>
          <p:nvPr/>
        </p:nvSpPr>
        <p:spPr>
          <a:xfrm rot="18902364" flipH="1">
            <a:off x="6662791" y="4655695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516216" y="4941168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baseline="-25000" dirty="0" smtClean="0"/>
              <a:t>6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2915816" y="5301208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4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4716016" y="5301208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5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2" name="Down Arrow 31"/>
          <p:cNvSpPr/>
          <p:nvPr/>
        </p:nvSpPr>
        <p:spPr>
          <a:xfrm rot="20994599" flipH="1">
            <a:off x="3350423" y="4912413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 rot="649005">
            <a:off x="5366647" y="4910582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 flipH="1">
            <a:off x="611560" y="3429000"/>
            <a:ext cx="3096344" cy="292608"/>
            <a:chOff x="4932040" y="1700808"/>
            <a:chExt cx="3096344" cy="360040"/>
          </a:xfrm>
        </p:grpSpPr>
        <p:cxnSp>
          <p:nvCxnSpPr>
            <p:cNvPr id="37" name="Straight Arrow Connector 36"/>
            <p:cNvCxnSpPr/>
            <p:nvPr/>
          </p:nvCxnSpPr>
          <p:spPr>
            <a:xfrm flipH="1" flipV="1">
              <a:off x="4932040" y="1878013"/>
              <a:ext cx="1163960" cy="64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8" name="Rounded Rectangle 37"/>
            <p:cNvSpPr/>
            <p:nvPr/>
          </p:nvSpPr>
          <p:spPr>
            <a:xfrm>
              <a:off x="5868144" y="1700808"/>
              <a:ext cx="2160240" cy="36004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The initial state</a:t>
              </a:r>
              <a:endParaRPr lang="en-US" sz="2400" dirty="0"/>
            </a:p>
          </p:txBody>
        </p:sp>
      </p:grpSp>
      <p:sp>
        <p:nvSpPr>
          <p:cNvPr id="36" name="Cloud Callout 35"/>
          <p:cNvSpPr/>
          <p:nvPr/>
        </p:nvSpPr>
        <p:spPr>
          <a:xfrm>
            <a:off x="899592" y="3356992"/>
            <a:ext cx="7128792" cy="1872208"/>
          </a:xfrm>
          <a:prstGeom prst="cloudCallout">
            <a:avLst>
              <a:gd name="adj1" fmla="val -21266"/>
              <a:gd name="adj2" fmla="val -9094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algn="just">
              <a:buFont typeface="Arial" pitchFamily="34" charset="0"/>
              <a:buChar char="•"/>
            </a:pPr>
            <a:r>
              <a:rPr lang="en-US" sz="2400" dirty="0" smtClean="0"/>
              <a:t>The number of states can increase exponentially with the iterations.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 uiExpand="1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</a:t>
            </a:r>
            <a:r>
              <a:rPr lang="en-US" sz="3600" dirty="0" smtClean="0"/>
              <a:t>[Buchbinder and F 16]</a:t>
            </a:r>
            <a:endParaRPr lang="he-IL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233478" name="Picture 6" descr="C:\Users\User\AppData\Local\Microsoft\Windows\INetCache\IE\1771SIG9\think_smiley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2479" y="332657"/>
            <a:ext cx="773937" cy="1224136"/>
          </a:xfrm>
          <a:prstGeom prst="rect">
            <a:avLst/>
          </a:prstGeom>
          <a:noFill/>
        </p:spPr>
      </p:pic>
      <p:sp>
        <p:nvSpPr>
          <p:cNvPr id="10" name="Oval 9"/>
          <p:cNvSpPr/>
          <p:nvPr/>
        </p:nvSpPr>
        <p:spPr>
          <a:xfrm>
            <a:off x="3758184" y="1484784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S</a:t>
            </a:r>
            <a:endParaRPr lang="en-US" sz="2000" baseline="-25000" dirty="0"/>
          </a:p>
        </p:txBody>
      </p:sp>
      <p:sp>
        <p:nvSpPr>
          <p:cNvPr id="11" name="Oval 10"/>
          <p:cNvSpPr/>
          <p:nvPr/>
        </p:nvSpPr>
        <p:spPr>
          <a:xfrm>
            <a:off x="1691680" y="3573016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S</a:t>
            </a:r>
            <a:r>
              <a:rPr lang="en-US" sz="2000" baseline="-25000" dirty="0" smtClean="0"/>
              <a:t>1</a:t>
            </a:r>
            <a:endParaRPr lang="en-US" sz="2000" dirty="0"/>
          </a:p>
        </p:txBody>
      </p:sp>
      <p:sp>
        <p:nvSpPr>
          <p:cNvPr id="13" name="Down Arrow 12"/>
          <p:cNvSpPr/>
          <p:nvPr/>
        </p:nvSpPr>
        <p:spPr>
          <a:xfrm rot="19298819" flipH="1">
            <a:off x="5624807" y="1981909"/>
            <a:ext cx="360040" cy="176687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868144" y="3573016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S</a:t>
            </a:r>
            <a:r>
              <a:rPr lang="en-US" sz="2000" baseline="-25000" dirty="0" smtClean="0"/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195736" y="2852936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 bwMode="auto">
          <a:xfrm>
            <a:off x="611560" y="4509120"/>
            <a:ext cx="7920880" cy="194421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36538" indent="-236538">
              <a:buFont typeface="Arial" pitchFamily="34" charset="0"/>
              <a:buChar char="•"/>
            </a:pP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The state </a:t>
            </a:r>
            <a:r>
              <a:rPr lang="en-US" sz="2400" i="1" dirty="0" smtClean="0">
                <a:ea typeface="Cambria Math" pitchFamily="18" charset="0"/>
                <a:cs typeface="Arial" pitchFamily="34" charset="0"/>
                <a:sym typeface="Symbol"/>
              </a:rPr>
              <a:t>S</a:t>
            </a:r>
            <a:r>
              <a:rPr lang="en-US" sz="2400" i="1" baseline="-25000" dirty="0" smtClean="0">
                <a:ea typeface="Cambria Math" pitchFamily="18" charset="0"/>
                <a:cs typeface="Arial" pitchFamily="34" charset="0"/>
                <a:sym typeface="Symbol"/>
              </a:rPr>
              <a:t>i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 gets to the distribution of the next iteration only if </a:t>
            </a:r>
            <a:r>
              <a:rPr lang="en-US" sz="2400" i="1" dirty="0" smtClean="0">
                <a:ea typeface="Cambria Math" pitchFamily="18" charset="0"/>
                <a:cs typeface="Arial" pitchFamily="34" charset="0"/>
                <a:sym typeface="Symbol"/>
              </a:rPr>
              <a:t>p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(</a:t>
            </a:r>
            <a:r>
              <a:rPr lang="en-US" sz="2400" i="1" dirty="0" smtClean="0">
                <a:ea typeface="Cambria Math" pitchFamily="18" charset="0"/>
                <a:cs typeface="Arial" pitchFamily="34" charset="0"/>
                <a:sym typeface="Symbol"/>
              </a:rPr>
              <a:t>S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, </a:t>
            </a:r>
            <a:r>
              <a:rPr lang="en-US" sz="2400" i="1" dirty="0" smtClean="0">
                <a:ea typeface="Cambria Math" pitchFamily="18" charset="0"/>
                <a:cs typeface="Arial" pitchFamily="34" charset="0"/>
                <a:sym typeface="Symbol"/>
              </a:rPr>
              <a:t>S</a:t>
            </a:r>
            <a:r>
              <a:rPr lang="en-US" sz="2400" i="1" baseline="-25000" dirty="0" smtClean="0">
                <a:ea typeface="Cambria Math" pitchFamily="18" charset="0"/>
                <a:cs typeface="Arial" pitchFamily="34" charset="0"/>
                <a:sym typeface="Symbol"/>
              </a:rPr>
              <a:t>i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) &gt; 0.</a:t>
            </a:r>
            <a:endParaRPr lang="en-US" sz="2400" baseline="-25000" dirty="0" smtClean="0">
              <a:ea typeface="Cambria Math" pitchFamily="18" charset="0"/>
              <a:cs typeface="Arial" pitchFamily="34" charset="0"/>
              <a:sym typeface="Symbol"/>
            </a:endParaRPr>
          </a:p>
          <a:p>
            <a:pPr marL="236538" indent="-236538"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We want probabilities that:</a:t>
            </a:r>
          </a:p>
          <a:p>
            <a:pPr marL="693738" lvl="1" indent="-236538">
              <a:buFont typeface="Wingdings" pitchFamily="2" charset="2"/>
              <a:buChar char="§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obey the constraints.</a:t>
            </a:r>
          </a:p>
          <a:p>
            <a:pPr marL="693738" lvl="1" indent="-236538">
              <a:buFont typeface="Wingdings" pitchFamily="2" charset="2"/>
              <a:buChar char="§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are mostly zeros.</a:t>
            </a:r>
          </a:p>
        </p:txBody>
      </p:sp>
      <p:sp>
        <p:nvSpPr>
          <p:cNvPr id="17" name="Oval 16"/>
          <p:cNvSpPr/>
          <p:nvPr/>
        </p:nvSpPr>
        <p:spPr>
          <a:xfrm>
            <a:off x="3779912" y="3573016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S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sp>
        <p:nvSpPr>
          <p:cNvPr id="23" name="Down Arrow 22"/>
          <p:cNvSpPr/>
          <p:nvPr/>
        </p:nvSpPr>
        <p:spPr>
          <a:xfrm>
            <a:off x="4355976" y="2348880"/>
            <a:ext cx="360040" cy="1224136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594199" y="2843644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084168" y="2843644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8" name="Down Arrow 27"/>
          <p:cNvSpPr/>
          <p:nvPr/>
        </p:nvSpPr>
        <p:spPr>
          <a:xfrm rot="2301181">
            <a:off x="3126565" y="1981908"/>
            <a:ext cx="360040" cy="176687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 to the Rescue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0" name="Rounded Rectangle 9"/>
          <p:cNvSpPr/>
          <p:nvPr/>
        </p:nvSpPr>
        <p:spPr bwMode="auto">
          <a:xfrm>
            <a:off x="683568" y="1340768"/>
            <a:ext cx="7920880" cy="25202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685800" indent="-685800"/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The analysis of the algorithm works when:</a:t>
            </a:r>
          </a:p>
          <a:p>
            <a:pPr marL="685800" indent="-685800"/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685800" indent="-685800"/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685800" indent="-685800"/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685800" indent="-685800"/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685800" indent="-685800"/>
            <a:endParaRPr lang="en-US" sz="12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228600" indent="-228600"/>
            <a:r>
              <a:rPr lang="en-US" sz="2400" b="1" dirty="0" smtClean="0">
                <a:latin typeface="Harrington" pitchFamily="82" charset="0"/>
                <a:ea typeface="Cambria Math" pitchFamily="18" charset="0"/>
                <a:cs typeface="Arial" pitchFamily="34" charset="0"/>
                <a:sym typeface="Symbol"/>
              </a:rPr>
              <a:t>	(</a:t>
            </a:r>
            <a:r>
              <a:rPr lang="en-US" sz="2400" b="1" i="1" dirty="0" smtClean="0">
                <a:latin typeface="Harrington" pitchFamily="82" charset="0"/>
                <a:ea typeface="Cambria Math" pitchFamily="18" charset="0"/>
                <a:cs typeface="Arial" pitchFamily="34" charset="0"/>
                <a:sym typeface="Symbol"/>
              </a:rPr>
              <a:t>D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  is the current distribution).</a:t>
            </a:r>
            <a:endParaRPr lang="en-US" sz="2400" b="1" dirty="0" smtClean="0">
              <a:latin typeface="Harrington" pitchFamily="82" charset="0"/>
              <a:ea typeface="Cambria Math" pitchFamily="18" charset="0"/>
              <a:cs typeface="Arial" pitchFamily="34" charset="0"/>
              <a:sym typeface="Symbol"/>
            </a:endParaRPr>
          </a:p>
        </p:txBody>
      </p:sp>
      <p:pic>
        <p:nvPicPr>
          <p:cNvPr id="232454" name="Picture 6" descr="C:\Users\Julia\AppData\Local\Microsoft\Windows\INetCache\IE\O17CPHQR\lifesaver-309471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332656"/>
            <a:ext cx="1080120" cy="1080120"/>
          </a:xfrm>
          <a:prstGeom prst="rect">
            <a:avLst/>
          </a:prstGeom>
          <a:noFill/>
        </p:spPr>
      </p:pic>
      <p:sp>
        <p:nvSpPr>
          <p:cNvPr id="11" name="Rounded Rectangle 10"/>
          <p:cNvSpPr/>
          <p:nvPr/>
        </p:nvSpPr>
        <p:spPr bwMode="auto">
          <a:xfrm>
            <a:off x="683568" y="4005064"/>
            <a:ext cx="7920880" cy="25202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Often it is enough for the constraints to hold in expectation over </a:t>
            </a:r>
            <a:r>
              <a:rPr lang="en-US" sz="2400" b="1" i="1" dirty="0" smtClean="0">
                <a:latin typeface="Harrington" pitchFamily="82" charset="0"/>
                <a:ea typeface="Cambria Math" pitchFamily="18" charset="0"/>
                <a:cs typeface="Arial" pitchFamily="34" charset="0"/>
                <a:sym typeface="Symbol"/>
              </a:rPr>
              <a:t>D.</a:t>
            </a:r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228600" indent="-228600" algn="just">
              <a:spcBef>
                <a:spcPts val="600"/>
              </a:spcBef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  <a:cs typeface="Arial" pitchFamily="34" charset="0"/>
                <a:sym typeface="Symbol"/>
              </a:rPr>
              <a:t>	</a:t>
            </a:r>
          </a:p>
          <a:p>
            <a:pPr marL="228600" indent="-228600" algn="just">
              <a:spcBef>
                <a:spcPts val="600"/>
              </a:spcBef>
            </a:pPr>
            <a:endParaRPr lang="en-US" sz="2400" dirty="0" smtClean="0">
              <a:latin typeface="Cambria Math" pitchFamily="18" charset="0"/>
              <a:ea typeface="Cambria Math" pitchFamily="18" charset="0"/>
              <a:cs typeface="Arial" pitchFamily="34" charset="0"/>
              <a:sym typeface="Symbol"/>
            </a:endParaRPr>
          </a:p>
          <a:p>
            <a:pPr marL="228600" indent="-228600" algn="just">
              <a:spcBef>
                <a:spcPts val="600"/>
              </a:spcBef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  <a:cs typeface="Arial" pitchFamily="34" charset="0"/>
                <a:sym typeface="Symbol"/>
              </a:rPr>
              <a:t>		</a:t>
            </a:r>
            <a:endParaRPr lang="en-US" sz="2400" dirty="0" smtClean="0">
              <a:ea typeface="Cambria Math" pitchFamily="18" charset="0"/>
              <a:cs typeface="Arial" pitchFamily="34" charset="0"/>
              <a:sym typeface="Symbo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49411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1111771" y="1844824"/>
            <a:ext cx="7132638" cy="1512168"/>
            <a:chOff x="683568" y="2060848"/>
            <a:chExt cx="7132638" cy="1512168"/>
          </a:xfrm>
        </p:grpSpPr>
        <p:sp>
          <p:nvSpPr>
            <p:cNvPr id="16" name="Rounded Rectangle 15"/>
            <p:cNvSpPr/>
            <p:nvPr/>
          </p:nvSpPr>
          <p:spPr>
            <a:xfrm>
              <a:off x="683568" y="2060848"/>
              <a:ext cx="6984776" cy="1512168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28600" indent="-228600" algn="just"/>
              <a:endParaRPr lang="en-US" sz="2400" dirty="0"/>
            </a:p>
          </p:txBody>
        </p:sp>
        <p:graphicFrame>
          <p:nvGraphicFramePr>
            <p:cNvPr id="250881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5952866"/>
                </p:ext>
              </p:extLst>
            </p:nvPr>
          </p:nvGraphicFramePr>
          <p:xfrm>
            <a:off x="740198" y="2132856"/>
            <a:ext cx="7076008" cy="1368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1167" name="Equation" r:id="rId4" imgW="3695400" imgH="812520" progId="Equation.DSMT4">
                    <p:embed/>
                  </p:oleObj>
                </mc:Choice>
                <mc:Fallback>
                  <p:oleObj name="Equation" r:id="rId4" imgW="3695400" imgH="812520" progId="Equation.DSMT4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0198" y="2132856"/>
                          <a:ext cx="7076008" cy="1368152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" name="Group 30"/>
          <p:cNvGrpSpPr/>
          <p:nvPr/>
        </p:nvGrpSpPr>
        <p:grpSpPr>
          <a:xfrm>
            <a:off x="1116682" y="4935239"/>
            <a:ext cx="7199733" cy="1512168"/>
            <a:chOff x="1116682" y="4935239"/>
            <a:chExt cx="7199733" cy="1512168"/>
          </a:xfrm>
        </p:grpSpPr>
        <p:sp>
          <p:nvSpPr>
            <p:cNvPr id="26" name="TextBox 25"/>
            <p:cNvSpPr txBox="1"/>
            <p:nvPr/>
          </p:nvSpPr>
          <p:spPr>
            <a:xfrm>
              <a:off x="1234440" y="5066600"/>
              <a:ext cx="36004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𝔼</a:t>
              </a:r>
              <a:endParaRPr lang="en-US" sz="2400" dirty="0" smtClean="0"/>
            </a:p>
            <a:p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116682" y="4935239"/>
              <a:ext cx="7199733" cy="1512168"/>
              <a:chOff x="1116682" y="4935239"/>
              <a:chExt cx="7199733" cy="1512168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1116682" y="4935239"/>
                <a:ext cx="7199733" cy="1512168"/>
                <a:chOff x="1116682" y="5301208"/>
                <a:chExt cx="7199733" cy="1512168"/>
              </a:xfrm>
            </p:grpSpPr>
            <p:sp>
              <p:nvSpPr>
                <p:cNvPr id="23" name="Rounded Rectangle 22"/>
                <p:cNvSpPr/>
                <p:nvPr/>
              </p:nvSpPr>
              <p:spPr>
                <a:xfrm>
                  <a:off x="1116682" y="5301208"/>
                  <a:ext cx="7199733" cy="1512168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228600" indent="-228600" algn="just"/>
                  <a:endParaRPr lang="en-US" sz="2400" dirty="0"/>
                </a:p>
              </p:txBody>
            </p:sp>
            <p:graphicFrame>
              <p:nvGraphicFramePr>
                <p:cNvPr id="24" name="Object 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307382957"/>
                    </p:ext>
                  </p:extLst>
                </p:nvPr>
              </p:nvGraphicFramePr>
              <p:xfrm>
                <a:off x="1200150" y="5379294"/>
                <a:ext cx="7010400" cy="133826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1168" name="Equation" r:id="rId6" imgW="4089240" imgH="876240" progId="Equation.DSMT4">
                        <p:embed/>
                      </p:oleObj>
                    </mc:Choice>
                    <mc:Fallback>
                      <p:oleObj name="Equation" r:id="rId6" imgW="4089240" imgH="876240" progId="Equation.DSMT4">
                        <p:embed/>
                        <p:pic>
                          <p:nvPicPr>
                            <p:cNvPr id="0" name="Picture 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200150" y="5379294"/>
                              <a:ext cx="7010400" cy="1338263"/>
                            </a:xfrm>
                            <a:prstGeom prst="rect">
                              <a:avLst/>
                            </a:prstGeom>
                            <a:noFill/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8" name="TextBox 27"/>
              <p:cNvSpPr txBox="1"/>
              <p:nvPr/>
            </p:nvSpPr>
            <p:spPr>
              <a:xfrm>
                <a:off x="5220072" y="5066600"/>
                <a:ext cx="36004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𝔼</a:t>
                </a:r>
                <a:endParaRPr lang="en-US" sz="2400" dirty="0" smtClean="0"/>
              </a:p>
              <a:p>
                <a:endParaRPr lang="en-US" dirty="0"/>
              </a:p>
            </p:txBody>
          </p:sp>
        </p:grpSp>
      </p:grpSp>
      <p:sp>
        <p:nvSpPr>
          <p:cNvPr id="18" name="Cloud Callout 17"/>
          <p:cNvSpPr/>
          <p:nvPr/>
        </p:nvSpPr>
        <p:spPr>
          <a:xfrm>
            <a:off x="323528" y="1196753"/>
            <a:ext cx="8352928" cy="2664296"/>
          </a:xfrm>
          <a:prstGeom prst="cloudCallout">
            <a:avLst>
              <a:gd name="adj1" fmla="val -7901"/>
              <a:gd name="adj2" fmla="val 735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36538" indent="-236538" algn="just"/>
            <a:r>
              <a:rPr lang="en-US" sz="2400" b="1" u="sng" dirty="0">
                <a:ea typeface="Cambria Math" pitchFamily="18" charset="0"/>
                <a:cs typeface="Arial" pitchFamily="34" charset="0"/>
                <a:sym typeface="Symbol"/>
              </a:rPr>
              <a:t>Some Justifications</a:t>
            </a:r>
          </a:p>
          <a:p>
            <a:pPr marL="400050" indent="-400050" algn="just">
              <a:buFont typeface="Wingdings" pitchFamily="2" charset="2"/>
              <a:buChar char="q"/>
            </a:pPr>
            <a:r>
              <a:rPr lang="en-US" sz="2400" dirty="0">
                <a:ea typeface="Cambria Math" pitchFamily="18" charset="0"/>
                <a:cs typeface="Arial" pitchFamily="34" charset="0"/>
                <a:sym typeface="Symbol"/>
              </a:rPr>
              <a:t>We now require the analysis to work only for the expected output set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.</a:t>
            </a:r>
            <a:endParaRPr lang="en-US" sz="2400" dirty="0">
              <a:ea typeface="Cambria Math" pitchFamily="18" charset="0"/>
              <a:cs typeface="Arial" pitchFamily="34" charset="0"/>
              <a:sym typeface="Symbol"/>
            </a:endParaRPr>
          </a:p>
          <a:p>
            <a:pPr marL="400050" indent="-400050" algn="just">
              <a:buFont typeface="Wingdings" pitchFamily="2" charset="2"/>
              <a:buChar char="q"/>
            </a:pPr>
            <a:r>
              <a:rPr lang="en-US" sz="2400" dirty="0">
                <a:ea typeface="Cambria Math" pitchFamily="18" charset="0"/>
                <a:cs typeface="Arial" pitchFamily="34" charset="0"/>
                <a:sym typeface="Symbol"/>
              </a:rPr>
              <a:t>Can often follow from the linearity of the expectation.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 animBg="1"/>
      <p:bldP spid="11" grpId="1" uiExpand="1" build="allAtOnce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 good solution</a:t>
            </a:r>
            <a:endParaRPr lang="en-US" dirty="0"/>
          </a:p>
        </p:txBody>
      </p:sp>
      <p:pic>
        <p:nvPicPr>
          <p:cNvPr id="5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3533" y="500042"/>
            <a:ext cx="1442923" cy="1027786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755576" y="1504677"/>
            <a:ext cx="4464496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 anchorCtr="0"/>
          <a:lstStyle/>
          <a:p>
            <a:r>
              <a:rPr lang="en-US" sz="2400" dirty="0" smtClean="0"/>
              <a:t>Has a solution (the probabilities used by the original algorithm).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652120" y="1792709"/>
            <a:ext cx="1656184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 anchorCtr="0"/>
          <a:lstStyle/>
          <a:p>
            <a:pPr algn="ctr"/>
            <a:r>
              <a:rPr lang="en-US" sz="2400" dirty="0" smtClean="0"/>
              <a:t>Bounded.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2915816" y="2368773"/>
            <a:ext cx="576064" cy="432048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Down Arrow 13"/>
          <p:cNvSpPr/>
          <p:nvPr/>
        </p:nvSpPr>
        <p:spPr>
          <a:xfrm>
            <a:off x="6012160" y="2368773"/>
            <a:ext cx="576064" cy="432048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ounded Rectangle 14"/>
          <p:cNvSpPr/>
          <p:nvPr/>
        </p:nvSpPr>
        <p:spPr>
          <a:xfrm>
            <a:off x="539552" y="4941168"/>
            <a:ext cx="7632848" cy="15841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 anchorCtr="0"/>
          <a:lstStyle/>
          <a:p>
            <a:pPr algn="just"/>
            <a:r>
              <a:rPr lang="en-US" sz="2400" dirty="0" smtClean="0"/>
              <a:t>A basic feasible solution contains at most one non-zero variable for every constraint:</a:t>
            </a:r>
          </a:p>
          <a:p>
            <a:pPr marL="228600" indent="-228600" algn="just">
              <a:buFont typeface="Arial" pitchFamily="34" charset="0"/>
              <a:buChar char="•"/>
            </a:pPr>
            <a:r>
              <a:rPr lang="en-US" sz="2400" dirty="0" smtClean="0"/>
              <a:t>One non-zero variable for every current state.</a:t>
            </a:r>
          </a:p>
          <a:p>
            <a:pPr marL="228600" indent="-228600" algn="just">
              <a:buFont typeface="Arial" pitchFamily="34" charset="0"/>
              <a:buChar char="•"/>
            </a:pPr>
            <a:r>
              <a:rPr lang="en-US" sz="2400" i="1" dirty="0" smtClean="0"/>
              <a:t>k</a:t>
            </a:r>
            <a:r>
              <a:rPr lang="en-US" sz="2400" dirty="0" smtClean="0"/>
              <a:t> additional non-zero variables.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4283968" y="4437112"/>
            <a:ext cx="576064" cy="432048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5" name="Group 24"/>
          <p:cNvGrpSpPr/>
          <p:nvPr/>
        </p:nvGrpSpPr>
        <p:grpSpPr>
          <a:xfrm>
            <a:off x="1116682" y="2852936"/>
            <a:ext cx="7343750" cy="1512168"/>
            <a:chOff x="1116682" y="4935239"/>
            <a:chExt cx="7343750" cy="1512168"/>
          </a:xfrm>
        </p:grpSpPr>
        <p:sp>
          <p:nvSpPr>
            <p:cNvPr id="26" name="TextBox 25"/>
            <p:cNvSpPr txBox="1"/>
            <p:nvPr/>
          </p:nvSpPr>
          <p:spPr>
            <a:xfrm>
              <a:off x="1234440" y="5066600"/>
              <a:ext cx="36004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𝔼</a:t>
              </a:r>
              <a:endParaRPr lang="en-US" sz="2400" dirty="0" smtClean="0"/>
            </a:p>
            <a:p>
              <a:endParaRPr lang="en-US" dirty="0"/>
            </a:p>
          </p:txBody>
        </p:sp>
        <p:grpSp>
          <p:nvGrpSpPr>
            <p:cNvPr id="27" name="Group 28"/>
            <p:cNvGrpSpPr/>
            <p:nvPr/>
          </p:nvGrpSpPr>
          <p:grpSpPr>
            <a:xfrm>
              <a:off x="1116682" y="4935239"/>
              <a:ext cx="7343750" cy="1512168"/>
              <a:chOff x="1116682" y="4935239"/>
              <a:chExt cx="7343750" cy="1512168"/>
            </a:xfrm>
          </p:grpSpPr>
          <p:grpSp>
            <p:nvGrpSpPr>
              <p:cNvPr id="28" name="Group 24"/>
              <p:cNvGrpSpPr/>
              <p:nvPr/>
            </p:nvGrpSpPr>
            <p:grpSpPr>
              <a:xfrm>
                <a:off x="1116682" y="4935239"/>
                <a:ext cx="7343750" cy="1512168"/>
                <a:chOff x="1116682" y="5301208"/>
                <a:chExt cx="7343750" cy="1512168"/>
              </a:xfrm>
            </p:grpSpPr>
            <p:sp>
              <p:nvSpPr>
                <p:cNvPr id="30" name="Rounded Rectangle 29"/>
                <p:cNvSpPr/>
                <p:nvPr/>
              </p:nvSpPr>
              <p:spPr>
                <a:xfrm>
                  <a:off x="1116682" y="5301208"/>
                  <a:ext cx="7199733" cy="1512168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228600" indent="-228600" algn="just"/>
                  <a:endParaRPr lang="en-US" sz="2400" dirty="0"/>
                </a:p>
              </p:txBody>
            </p:sp>
            <p:graphicFrame>
              <p:nvGraphicFramePr>
                <p:cNvPr id="31" name="Object 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784668841"/>
                    </p:ext>
                  </p:extLst>
                </p:nvPr>
              </p:nvGraphicFramePr>
              <p:xfrm>
                <a:off x="1234440" y="5321101"/>
                <a:ext cx="7225992" cy="149227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32594" name="Equation" r:id="rId4" imgW="4089240" imgH="876240" progId="Equation.DSMT4">
                        <p:embed/>
                      </p:oleObj>
                    </mc:Choice>
                    <mc:Fallback>
                      <p:oleObj name="Equation" r:id="rId4" imgW="4089240" imgH="876240" progId="Equation.DSMT4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234440" y="5321101"/>
                              <a:ext cx="7225992" cy="1492274"/>
                            </a:xfrm>
                            <a:prstGeom prst="rect">
                              <a:avLst/>
                            </a:prstGeom>
                            <a:noFill/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9" name="TextBox 28"/>
              <p:cNvSpPr txBox="1"/>
              <p:nvPr/>
            </p:nvSpPr>
            <p:spPr>
              <a:xfrm>
                <a:off x="5220072" y="5066600"/>
                <a:ext cx="36004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𝔼</a:t>
                </a:r>
                <a:endParaRPr lang="en-US" sz="2400" dirty="0" smtClean="0"/>
              </a:p>
              <a:p>
                <a:endParaRPr lang="en-US" dirty="0"/>
              </a:p>
            </p:txBody>
          </p:sp>
        </p:grpSp>
      </p:grpSp>
      <p:sp>
        <p:nvSpPr>
          <p:cNvPr id="17" name="Cloud Callout 16" hidden="1"/>
          <p:cNvSpPr/>
          <p:nvPr/>
        </p:nvSpPr>
        <p:spPr>
          <a:xfrm>
            <a:off x="323528" y="3284984"/>
            <a:ext cx="8352928" cy="1296144"/>
          </a:xfrm>
          <a:prstGeom prst="cloudCallout">
            <a:avLst>
              <a:gd name="adj1" fmla="val -7901"/>
              <a:gd name="adj2" fmla="val 735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The size of the distribution can increase by at most </a:t>
            </a:r>
            <a:r>
              <a:rPr lang="en-US" sz="2400" i="1" dirty="0" smtClean="0"/>
              <a:t>k</a:t>
            </a:r>
            <a:r>
              <a:rPr lang="en-US" sz="2400" dirty="0" smtClean="0"/>
              <a:t> at every iteration.</a:t>
            </a:r>
            <a:endParaRPr lang="en-US" sz="2400" dirty="0"/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11" grpId="0" animBg="1"/>
      <p:bldP spid="13" grpId="0" animBg="1"/>
      <p:bldP spid="14" grpId="0" animBg="1"/>
      <p:bldP spid="15" grpId="0" uiExpand="1" build="allAtOnce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the algorithm is…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234498" name="Picture 2" descr="C:\Users\User\AppData\Local\Microsoft\Windows\INetCache\IE\1771SIG9\clipart0197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297288"/>
            <a:ext cx="1512168" cy="1187496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539552" y="1556792"/>
            <a:ext cx="7992888" cy="26642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91440" rtlCol="1" anchor="ctr" anchorCtr="0"/>
          <a:lstStyle/>
          <a:p>
            <a:pPr algn="just"/>
            <a:r>
              <a:rPr lang="en-US" sz="2400" b="1" u="sng" dirty="0" smtClean="0"/>
              <a:t>Deterministic Algorithm</a:t>
            </a:r>
          </a:p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/>
              <a:t>Explicitly stores a distribution over states.</a:t>
            </a:r>
            <a:endParaRPr lang="en-US" sz="2400" dirty="0" smtClean="0">
              <a:sym typeface="Symbol"/>
            </a:endParaRPr>
          </a:p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>
                <a:sym typeface="Symbol"/>
              </a:rPr>
              <a:t>In every iteration:</a:t>
            </a:r>
          </a:p>
          <a:p>
            <a:pPr marL="693738" lvl="1" indent="-236538" algn="just">
              <a:buFont typeface="Wingdings" pitchFamily="2" charset="2"/>
              <a:buChar char="§"/>
            </a:pPr>
            <a:r>
              <a:rPr lang="en-US" sz="2400" dirty="0" smtClean="0">
                <a:sym typeface="Symbol"/>
              </a:rPr>
              <a:t>Uses the previous LP to calculate the probabilities to move from one state to another.</a:t>
            </a:r>
          </a:p>
          <a:p>
            <a:pPr marL="693738" lvl="1" indent="-236538" algn="just">
              <a:buFont typeface="Wingdings" pitchFamily="2" charset="2"/>
              <a:buChar char="§"/>
            </a:pPr>
            <a:r>
              <a:rPr lang="en-US" sz="2400" dirty="0" smtClean="0">
                <a:sym typeface="Symbol"/>
              </a:rPr>
              <a:t>Calculates the distribution for the next iteration based on these probabilities.</a:t>
            </a:r>
            <a:endParaRPr lang="en-US" sz="2400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539552" y="4365104"/>
            <a:ext cx="7992888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91440" rtlCol="1" anchor="ctr" anchorCtr="0"/>
          <a:lstStyle/>
          <a:p>
            <a:pPr algn="just"/>
            <a:r>
              <a:rPr lang="en-US" sz="2400" b="1" u="sng" dirty="0" smtClean="0"/>
              <a:t>Performance</a:t>
            </a:r>
          </a:p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/>
              <a:t>The analysis of the original (randomized) algorithm still works.</a:t>
            </a:r>
            <a:endParaRPr lang="en-US" sz="2400" dirty="0" smtClean="0">
              <a:sym typeface="Symbol"/>
            </a:endParaRPr>
          </a:p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>
                <a:sym typeface="Symbol"/>
              </a:rPr>
              <a:t>The size of the distribution grows linearly in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 – polynomial time algorithm.</a:t>
            </a:r>
            <a:endParaRPr lang="en-US" sz="2400" dirty="0" smtClean="0"/>
          </a:p>
        </p:txBody>
      </p:sp>
      <p:sp>
        <p:nvSpPr>
          <p:cNvPr id="8" name="Cloud Callout 7"/>
          <p:cNvSpPr/>
          <p:nvPr/>
        </p:nvSpPr>
        <p:spPr>
          <a:xfrm>
            <a:off x="323528" y="3429000"/>
            <a:ext cx="8352928" cy="1728192"/>
          </a:xfrm>
          <a:prstGeom prst="cloudCallout">
            <a:avLst>
              <a:gd name="adj1" fmla="val -7901"/>
              <a:gd name="adj2" fmla="val 735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Sometimes the LP can be replaced by a combinatorial algorithm, so the resulting algorithm remains combinatorial.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813211" y="5243716"/>
            <a:ext cx="11512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rgbClr val="00D000"/>
                </a:solidFill>
                <a:sym typeface="Wingdings"/>
              </a:rPr>
              <a:t></a:t>
            </a:r>
            <a:endParaRPr lang="en-US" sz="9600" dirty="0" smtClean="0">
              <a:solidFill>
                <a:srgbClr val="00D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48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  <p:bldP spid="7" grpId="0" uiExpand="1" build="allAtOnce" animBg="1"/>
      <p:bldP spid="8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History and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2" name="Rounded Rectangle 41"/>
          <p:cNvSpPr/>
          <p:nvPr/>
        </p:nvSpPr>
        <p:spPr bwMode="auto">
          <a:xfrm>
            <a:off x="467544" y="1268760"/>
            <a:ext cx="8077200" cy="24482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b="1" u="sng" dirty="0" smtClean="0"/>
              <a:t>Unconstrained Submodular Maximization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Best </a:t>
            </a:r>
            <a:r>
              <a:rPr lang="en-US" sz="2400" dirty="0" smtClean="0"/>
              <a:t>randomized </a:t>
            </a:r>
            <a:r>
              <a:rPr lang="en-US" sz="2400" dirty="0" smtClean="0"/>
              <a:t>algorithm: 0.5 [</a:t>
            </a:r>
            <a:r>
              <a:rPr lang="en-US" sz="2400" dirty="0" smtClean="0"/>
              <a:t>Buchbinder et al. </a:t>
            </a:r>
            <a:r>
              <a:rPr lang="en-US" sz="2400" dirty="0" smtClean="0"/>
              <a:t>12]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Inapproximability: 0.5 [</a:t>
            </a:r>
            <a:r>
              <a:rPr lang="en-US" sz="2400" dirty="0" err="1" smtClean="0"/>
              <a:t>Feige</a:t>
            </a:r>
            <a:r>
              <a:rPr lang="en-US" sz="2400" dirty="0" smtClean="0"/>
              <a:t> et al. 07]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Previously </a:t>
            </a:r>
            <a:r>
              <a:rPr lang="en-US" sz="2400" dirty="0" smtClean="0"/>
              <a:t>best det. algorithm: 0.4 </a:t>
            </a:r>
            <a:r>
              <a:rPr lang="en-US" sz="2400" dirty="0"/>
              <a:t>[</a:t>
            </a:r>
            <a:r>
              <a:rPr lang="en-US" sz="2400" dirty="0" err="1"/>
              <a:t>Dobzinski</a:t>
            </a:r>
            <a:r>
              <a:rPr lang="en-US" sz="2400" dirty="0"/>
              <a:t> and </a:t>
            </a:r>
            <a:r>
              <a:rPr lang="en-US" sz="2400" dirty="0" err="1"/>
              <a:t>Mor</a:t>
            </a:r>
            <a:r>
              <a:rPr lang="en-US" sz="2400" dirty="0"/>
              <a:t> 15</a:t>
            </a:r>
            <a:r>
              <a:rPr lang="en-US" sz="2400" dirty="0" smtClean="0"/>
              <a:t>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New deterministic algorithm: 0.5 [Buchbinder and F 16]</a:t>
            </a:r>
          </a:p>
        </p:txBody>
      </p:sp>
      <p:pic>
        <p:nvPicPr>
          <p:cNvPr id="206849" name="Picture 1" descr="C:\Users\User\AppData\Local\Microsoft\Windows\INetCache\IE\SM0DWDXD\hourglass-1611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44536">
            <a:off x="7923975" y="348183"/>
            <a:ext cx="629142" cy="989314"/>
          </a:xfrm>
          <a:prstGeom prst="rect">
            <a:avLst/>
          </a:prstGeom>
          <a:noFill/>
        </p:spPr>
      </p:pic>
      <p:sp>
        <p:nvSpPr>
          <p:cNvPr id="9" name="Rounded Rectangle 8"/>
          <p:cNvSpPr/>
          <p:nvPr/>
        </p:nvSpPr>
        <p:spPr bwMode="auto">
          <a:xfrm>
            <a:off x="455240" y="3933056"/>
            <a:ext cx="8077200" cy="24482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b="1" u="sng" dirty="0" smtClean="0"/>
              <a:t>Maximization subject to a Cardinality Constraint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Best randomized algorithm: 0.385 [Buchbinder and F 16]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Inapproximability: 0.491 </a:t>
            </a:r>
            <a:r>
              <a:rPr lang="en-US" sz="2400" dirty="0"/>
              <a:t>[</a:t>
            </a:r>
            <a:r>
              <a:rPr lang="en-US" sz="2400" dirty="0" err="1"/>
              <a:t>Oveis</a:t>
            </a:r>
            <a:r>
              <a:rPr lang="en-US" sz="2400" dirty="0"/>
              <a:t> </a:t>
            </a:r>
            <a:r>
              <a:rPr lang="en-US" sz="2400" dirty="0" err="1"/>
              <a:t>Gharan</a:t>
            </a:r>
            <a:r>
              <a:rPr lang="en-US" sz="2400" dirty="0"/>
              <a:t> and </a:t>
            </a:r>
            <a:r>
              <a:rPr lang="en-US" sz="2400" dirty="0" err="1"/>
              <a:t>Vondrak</a:t>
            </a:r>
            <a:r>
              <a:rPr lang="en-US" sz="2400" dirty="0"/>
              <a:t> 11</a:t>
            </a:r>
            <a:r>
              <a:rPr lang="en-US" sz="2400" dirty="0" smtClean="0"/>
              <a:t>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Previously </a:t>
            </a:r>
            <a:r>
              <a:rPr lang="en-US" sz="2400" dirty="0" smtClean="0"/>
              <a:t>best det. algorithm: 0.25 </a:t>
            </a:r>
            <a:r>
              <a:rPr lang="en-US" sz="2400" dirty="0"/>
              <a:t>[Lee et al. 10</a:t>
            </a:r>
            <a:r>
              <a:rPr lang="en-US" sz="2400" dirty="0" smtClean="0"/>
              <a:t>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New det. algorithm: </a:t>
            </a:r>
            <a:r>
              <a:rPr lang="en-US" sz="2400" dirty="0"/>
              <a:t>0.367 (</a:t>
            </a:r>
            <a:r>
              <a:rPr lang="en-US" sz="2400" i="1" dirty="0"/>
              <a:t>e</a:t>
            </a:r>
            <a:r>
              <a:rPr lang="en-US" sz="2400" baseline="30000" dirty="0"/>
              <a:t>-1</a:t>
            </a:r>
            <a:r>
              <a:rPr lang="en-US" sz="2400" dirty="0"/>
              <a:t>)</a:t>
            </a:r>
            <a:r>
              <a:rPr lang="en-US" sz="2400" dirty="0" smtClean="0"/>
              <a:t> [Buchbinder and F 16]</a:t>
            </a:r>
          </a:p>
        </p:txBody>
      </p:sp>
    </p:spTree>
    <p:extLst>
      <p:ext uri="{BB962C8B-B14F-4D97-AF65-F5344CB8AC3E}">
        <p14:creationId xmlns:p14="http://schemas.microsoft.com/office/powerpoint/2010/main" val="416028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uiExpand="1" build="allAtOnce" animBg="1"/>
      <p:bldP spid="9" grpId="0" uiExpand="1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2426112"/>
            <a:ext cx="8643998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Combinatorial and Deterministic Algorithms for Involved Constraints</a:t>
            </a:r>
            <a:endParaRPr 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948264" y="548680"/>
            <a:ext cx="1575671" cy="936104"/>
            <a:chOff x="3048000" y="4578612"/>
            <a:chExt cx="3097494" cy="1873344"/>
          </a:xfrm>
        </p:grpSpPr>
        <p:sp>
          <p:nvSpPr>
            <p:cNvPr id="11" name="Oval 10"/>
            <p:cNvSpPr/>
            <p:nvPr/>
          </p:nvSpPr>
          <p:spPr>
            <a:xfrm>
              <a:off x="3048000" y="4627778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12" name="Straight Arrow Connector 11"/>
            <p:cNvCxnSpPr>
              <a:stCxn id="11" idx="5"/>
              <a:endCxn id="13" idx="1"/>
            </p:cNvCxnSpPr>
            <p:nvPr/>
          </p:nvCxnSpPr>
          <p:spPr bwMode="auto">
            <a:xfrm>
              <a:off x="3243122" y="4822900"/>
              <a:ext cx="981356" cy="67655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Oval 12"/>
            <p:cNvSpPr/>
            <p:nvPr/>
          </p:nvSpPr>
          <p:spPr>
            <a:xfrm>
              <a:off x="4191000" y="5465978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081478" y="5460002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15" name="Straight Arrow Connector 14"/>
            <p:cNvCxnSpPr>
              <a:stCxn id="14" idx="5"/>
              <a:endCxn id="16" idx="1"/>
            </p:cNvCxnSpPr>
            <p:nvPr/>
          </p:nvCxnSpPr>
          <p:spPr bwMode="auto">
            <a:xfrm>
              <a:off x="3276600" y="5655124"/>
              <a:ext cx="867056" cy="60171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Oval 15"/>
            <p:cNvSpPr/>
            <p:nvPr/>
          </p:nvSpPr>
          <p:spPr>
            <a:xfrm>
              <a:off x="4110178" y="6223356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17" name="Straight Arrow Connector 16"/>
            <p:cNvCxnSpPr>
              <a:stCxn id="11" idx="4"/>
              <a:endCxn id="14" idx="0"/>
            </p:cNvCxnSpPr>
            <p:nvPr/>
          </p:nvCxnSpPr>
          <p:spPr bwMode="auto">
            <a:xfrm>
              <a:off x="3162300" y="4856378"/>
              <a:ext cx="33478" cy="60362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/>
            <p:cNvCxnSpPr>
              <a:stCxn id="13" idx="7"/>
              <a:endCxn id="19" idx="4"/>
            </p:cNvCxnSpPr>
            <p:nvPr/>
          </p:nvCxnSpPr>
          <p:spPr bwMode="auto">
            <a:xfrm flipV="1">
              <a:off x="4386122" y="4807212"/>
              <a:ext cx="604978" cy="69224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9" name="Oval 18"/>
            <p:cNvSpPr/>
            <p:nvPr/>
          </p:nvSpPr>
          <p:spPr>
            <a:xfrm>
              <a:off x="4876800" y="4578612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20" name="Straight Arrow Connector 19"/>
            <p:cNvCxnSpPr>
              <a:stCxn id="19" idx="2"/>
              <a:endCxn id="11" idx="6"/>
            </p:cNvCxnSpPr>
            <p:nvPr/>
          </p:nvCxnSpPr>
          <p:spPr bwMode="auto">
            <a:xfrm flipH="1">
              <a:off x="3276600" y="4692912"/>
              <a:ext cx="1600200" cy="4916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Straight Arrow Connector 20"/>
            <p:cNvCxnSpPr>
              <a:stCxn id="13" idx="5"/>
              <a:endCxn id="25" idx="2"/>
            </p:cNvCxnSpPr>
            <p:nvPr/>
          </p:nvCxnSpPr>
          <p:spPr bwMode="auto">
            <a:xfrm>
              <a:off x="4386122" y="5661100"/>
              <a:ext cx="1530772" cy="6608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Oval 21"/>
            <p:cNvSpPr/>
            <p:nvPr/>
          </p:nvSpPr>
          <p:spPr>
            <a:xfrm>
              <a:off x="5774485" y="5450290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23" name="Straight Arrow Connector 22"/>
            <p:cNvCxnSpPr>
              <a:endCxn id="22" idx="2"/>
            </p:cNvCxnSpPr>
            <p:nvPr/>
          </p:nvCxnSpPr>
          <p:spPr bwMode="auto">
            <a:xfrm flipV="1">
              <a:off x="4421094" y="5564590"/>
              <a:ext cx="1353391" cy="800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>
              <a:stCxn id="22" idx="1"/>
              <a:endCxn id="19" idx="6"/>
            </p:cNvCxnSpPr>
            <p:nvPr/>
          </p:nvCxnSpPr>
          <p:spPr bwMode="auto">
            <a:xfrm flipH="1" flipV="1">
              <a:off x="5105400" y="4692912"/>
              <a:ext cx="702563" cy="79085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Oval 24"/>
            <p:cNvSpPr/>
            <p:nvPr/>
          </p:nvSpPr>
          <p:spPr>
            <a:xfrm>
              <a:off x="5916894" y="6207668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26" name="Straight Arrow Connector 25"/>
            <p:cNvCxnSpPr>
              <a:stCxn id="25" idx="3"/>
              <a:endCxn id="16" idx="6"/>
            </p:cNvCxnSpPr>
            <p:nvPr/>
          </p:nvCxnSpPr>
          <p:spPr bwMode="auto">
            <a:xfrm flipH="1" flipV="1">
              <a:off x="4338778" y="6337656"/>
              <a:ext cx="1611594" cy="6513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Arrow Connector 26"/>
            <p:cNvCxnSpPr>
              <a:stCxn id="16" idx="0"/>
              <a:endCxn id="13" idx="4"/>
            </p:cNvCxnSpPr>
            <p:nvPr/>
          </p:nvCxnSpPr>
          <p:spPr bwMode="auto">
            <a:xfrm flipV="1">
              <a:off x="4224478" y="5694578"/>
              <a:ext cx="80822" cy="52877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/>
            <p:cNvCxnSpPr>
              <a:stCxn id="25" idx="0"/>
              <a:endCxn id="22" idx="4"/>
            </p:cNvCxnSpPr>
            <p:nvPr/>
          </p:nvCxnSpPr>
          <p:spPr bwMode="auto">
            <a:xfrm flipH="1" flipV="1">
              <a:off x="5888785" y="5678890"/>
              <a:ext cx="142409" cy="52877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2572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69776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Motivation: Adding Dessert</a:t>
            </a:r>
            <a:endParaRPr lang="en-US" alt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990600" y="1282824"/>
          <a:ext cx="6934200" cy="2074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004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Meal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Meal 2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41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549" y="3573016"/>
            <a:ext cx="1204507" cy="903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986703"/>
            <a:ext cx="648071" cy="5782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636912"/>
            <a:ext cx="969334" cy="6421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88840"/>
            <a:ext cx="746141" cy="11137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988840"/>
            <a:ext cx="746141" cy="11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450" y="1988840"/>
            <a:ext cx="961915" cy="5450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395" y="2636912"/>
            <a:ext cx="976970" cy="64380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331" y="1988840"/>
            <a:ext cx="961915" cy="54508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276" y="2636912"/>
            <a:ext cx="976970" cy="643802"/>
          </a:xfrm>
          <a:prstGeom prst="rect">
            <a:avLst/>
          </a:prstGeom>
        </p:spPr>
      </p:pic>
      <p:sp>
        <p:nvSpPr>
          <p:cNvPr id="18" name="Rounded Rectangle 17"/>
          <p:cNvSpPr/>
          <p:nvPr/>
        </p:nvSpPr>
        <p:spPr>
          <a:xfrm>
            <a:off x="539552" y="4653136"/>
            <a:ext cx="8280920" cy="1800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233363" algn="just">
              <a:buFont typeface="Arial" pitchFamily="34" charset="0"/>
              <a:buChar char="•"/>
            </a:pPr>
            <a:r>
              <a:rPr lang="en-US" sz="2400" dirty="0" smtClean="0"/>
              <a:t>Ground set </a:t>
            </a:r>
            <a:r>
              <a:rPr lang="en-US" sz="2400" i="1" dirty="0" smtClean="0"/>
              <a:t>N</a:t>
            </a:r>
            <a:r>
              <a:rPr lang="en-US" sz="2400" dirty="0" smtClean="0"/>
              <a:t> of elements (dishes).</a:t>
            </a:r>
          </a:p>
          <a:p>
            <a:pPr indent="233363" algn="just">
              <a:buFont typeface="Arial" pitchFamily="34" charset="0"/>
              <a:buChar char="•"/>
            </a:pPr>
            <a:r>
              <a:rPr lang="en-US" sz="2400" dirty="0" smtClean="0"/>
              <a:t>Valuation function </a:t>
            </a:r>
            <a:r>
              <a:rPr lang="en-US" sz="2400" i="1" dirty="0" smtClean="0"/>
              <a:t>f</a:t>
            </a:r>
            <a:r>
              <a:rPr lang="en-US" sz="2400" dirty="0" smtClean="0"/>
              <a:t> : 2</a:t>
            </a:r>
            <a:r>
              <a:rPr lang="en-US" sz="2400" i="1" baseline="30000" dirty="0" smtClean="0"/>
              <a:t>N 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 3"/>
              </a:rPr>
              <a:t> </a:t>
            </a:r>
            <a:r>
              <a:rPr lang="en-US" sz="2400" dirty="0" smtClean="0">
                <a:sym typeface="Symbol"/>
              </a:rPr>
              <a:t>ℝ (a value for each meal).</a:t>
            </a:r>
          </a:p>
          <a:p>
            <a:pPr indent="233363" algn="just">
              <a:buFont typeface="Arial" pitchFamily="34" charset="0"/>
              <a:buChar char="•"/>
            </a:pPr>
            <a:r>
              <a:rPr lang="en-US" sz="2400" dirty="0" err="1" smtClean="0"/>
              <a:t>Submodularity</a:t>
            </a:r>
            <a:r>
              <a:rPr lang="en-US" sz="2400" dirty="0" smtClean="0"/>
              <a:t>: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+ 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) ≥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+ 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</a:t>
            </a:r>
          </a:p>
          <a:p>
            <a:pPr indent="233363" algn="just"/>
            <a:r>
              <a:rPr lang="en-US" sz="2400" dirty="0" smtClean="0">
                <a:sym typeface="Symbol"/>
              </a:rPr>
              <a:t>						∀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 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.</a:t>
            </a:r>
            <a:endParaRPr lang="en-US" sz="2400" dirty="0"/>
          </a:p>
        </p:txBody>
      </p:sp>
      <p:sp>
        <p:nvSpPr>
          <p:cNvPr id="19" name="Cloud Callout 18"/>
          <p:cNvSpPr/>
          <p:nvPr/>
        </p:nvSpPr>
        <p:spPr>
          <a:xfrm>
            <a:off x="611560" y="3284984"/>
            <a:ext cx="7920880" cy="2088232"/>
          </a:xfrm>
          <a:prstGeom prst="cloudCallout">
            <a:avLst>
              <a:gd name="adj1" fmla="val -25731"/>
              <a:gd name="adj2" fmla="val 6417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u="sng" dirty="0" smtClean="0"/>
              <a:t>Alternative Definition</a:t>
            </a:r>
          </a:p>
          <a:p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A</a:t>
            </a:r>
            <a:r>
              <a:rPr lang="en-US" sz="2800" dirty="0" smtClean="0"/>
              <a:t>) + 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B</a:t>
            </a:r>
            <a:r>
              <a:rPr lang="en-US" sz="2800" dirty="0" smtClean="0"/>
              <a:t>) ≥ 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A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 </a:t>
            </a:r>
            <a:r>
              <a:rPr lang="en-US" sz="2800" i="1" dirty="0" smtClean="0">
                <a:sym typeface="Symbol"/>
              </a:rPr>
              <a:t>B</a:t>
            </a:r>
            <a:r>
              <a:rPr lang="en-US" sz="2800" dirty="0" smtClean="0">
                <a:sym typeface="Symbol"/>
              </a:rPr>
              <a:t>) + </a:t>
            </a:r>
            <a:r>
              <a:rPr lang="en-US" sz="2800" i="1" dirty="0" smtClean="0">
                <a:sym typeface="Symbol"/>
              </a:rPr>
              <a:t>f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smtClean="0">
                <a:sym typeface="Symbol"/>
              </a:rPr>
              <a:t>A</a:t>
            </a:r>
            <a:r>
              <a:rPr lang="en-US" sz="2800" dirty="0" smtClean="0">
                <a:sym typeface="Symbol"/>
              </a:rPr>
              <a:t>  </a:t>
            </a:r>
            <a:r>
              <a:rPr lang="en-US" sz="2800" i="1" dirty="0" smtClean="0">
                <a:sym typeface="Symbol"/>
              </a:rPr>
              <a:t>B</a:t>
            </a:r>
            <a:r>
              <a:rPr lang="en-US" sz="2800" dirty="0" smtClean="0">
                <a:sym typeface="Symbol"/>
              </a:rPr>
              <a:t>)</a:t>
            </a:r>
          </a:p>
          <a:p>
            <a:r>
              <a:rPr lang="en-US" sz="2800" dirty="0" smtClean="0">
                <a:sym typeface="Symbol"/>
              </a:rPr>
              <a:t>			       ∀ </a:t>
            </a:r>
            <a:r>
              <a:rPr lang="en-US" sz="2800" i="1" dirty="0" smtClean="0">
                <a:sym typeface="Symbol"/>
              </a:rPr>
              <a:t>A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i="1" dirty="0" smtClean="0">
                <a:sym typeface="Symbol"/>
              </a:rPr>
              <a:t>B</a:t>
            </a:r>
            <a:r>
              <a:rPr lang="en-US" sz="2800" dirty="0" smtClean="0">
                <a:sym typeface="Symbol"/>
              </a:rPr>
              <a:t>  </a:t>
            </a:r>
            <a:r>
              <a:rPr lang="en-US" sz="2800" i="1" dirty="0" smtClean="0">
                <a:sym typeface="Symbol"/>
              </a:rPr>
              <a:t>N.</a:t>
            </a:r>
            <a:r>
              <a:rPr lang="en-US" sz="2800" dirty="0" smtClean="0">
                <a:sym typeface="Symbol"/>
              </a:rPr>
              <a:t> 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74901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allAtOnce" animBg="1"/>
      <p:bldP spid="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Results </a:t>
            </a:r>
            <a:r>
              <a:rPr lang="en-US" dirty="0"/>
              <a:t>(Baby Steps)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67544" y="1556792"/>
            <a:ext cx="8077200" cy="216024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dirty="0" smtClean="0"/>
              <a:t>Local search techniques are the state of the art for some classes of constraints (due to poor rounding options):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 smtClean="0"/>
              <a:t>Intersection of </a:t>
            </a:r>
            <a:r>
              <a:rPr lang="en-US" sz="2400" i="1" dirty="0" smtClean="0"/>
              <a:t>k</a:t>
            </a:r>
            <a:r>
              <a:rPr lang="en-US" sz="2400" dirty="0" smtClean="0"/>
              <a:t> matroids [Lee et al. 10]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i="1" dirty="0" smtClean="0"/>
              <a:t>k</a:t>
            </a:r>
            <a:r>
              <a:rPr lang="en-US" sz="2400" dirty="0" smtClean="0"/>
              <a:t>-exchange systems [</a:t>
            </a:r>
            <a:r>
              <a:rPr lang="en-US" sz="2400" dirty="0" smtClean="0"/>
              <a:t>F, </a:t>
            </a:r>
            <a:r>
              <a:rPr lang="en-US" sz="2400" dirty="0" smtClean="0"/>
              <a:t>Naor, Schwartz </a:t>
            </a:r>
            <a:r>
              <a:rPr lang="en-US" sz="2400" dirty="0"/>
              <a:t>and </a:t>
            </a:r>
            <a:r>
              <a:rPr lang="en-US" sz="2400" dirty="0" smtClean="0"/>
              <a:t>Ward </a:t>
            </a:r>
            <a:r>
              <a:rPr lang="en-US" sz="2400" dirty="0" smtClean="0"/>
              <a:t>11</a:t>
            </a:r>
            <a:r>
              <a:rPr lang="en-US" sz="2400" dirty="0" smtClean="0"/>
              <a:t>]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 smtClean="0"/>
              <a:t>Intersection of </a:t>
            </a:r>
            <a:r>
              <a:rPr lang="en-US" sz="2400" i="1" dirty="0" smtClean="0"/>
              <a:t>k</a:t>
            </a:r>
            <a:r>
              <a:rPr lang="en-US" sz="2400" dirty="0" smtClean="0"/>
              <a:t> matroids + a </a:t>
            </a:r>
            <a:r>
              <a:rPr lang="en-US" sz="2400" dirty="0"/>
              <a:t>knapsack </a:t>
            </a:r>
            <a:r>
              <a:rPr lang="en-US" sz="2400" dirty="0" smtClean="0"/>
              <a:t>[</a:t>
            </a:r>
            <a:r>
              <a:rPr lang="en-US" sz="2400" dirty="0" err="1" smtClean="0"/>
              <a:t>Sarpatwar</a:t>
            </a:r>
            <a:r>
              <a:rPr lang="en-US" sz="2400" dirty="0" smtClean="0"/>
              <a:t> et al. 17]</a:t>
            </a:r>
          </a:p>
        </p:txBody>
      </p:sp>
      <p:pic>
        <p:nvPicPr>
          <p:cNvPr id="127" name="Picture 1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76672"/>
            <a:ext cx="1254096" cy="791648"/>
          </a:xfrm>
          <a:prstGeom prst="rect">
            <a:avLst/>
          </a:prstGeom>
        </p:spPr>
      </p:pic>
      <p:sp>
        <p:nvSpPr>
          <p:cNvPr id="129" name="Rounded Rectangle 128"/>
          <p:cNvSpPr/>
          <p:nvPr/>
        </p:nvSpPr>
        <p:spPr bwMode="auto">
          <a:xfrm>
            <a:off x="467544" y="3933056"/>
            <a:ext cx="8077200" cy="237626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dirty="0" smtClean="0"/>
              <a:t>Maximizing a monotone submodular function subject to a constant number of packing and covering constraints: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Optimal (1 – 1/</a:t>
            </a:r>
            <a:r>
              <a:rPr lang="en-US" sz="2400" i="1" dirty="0"/>
              <a:t>e</a:t>
            </a:r>
            <a:r>
              <a:rPr lang="en-US" sz="2400" dirty="0"/>
              <a:t>)-approximation </a:t>
            </a:r>
            <a:r>
              <a:rPr lang="en-US" sz="2400" dirty="0" smtClean="0"/>
              <a:t>through the multilinear relaxation. </a:t>
            </a:r>
            <a:r>
              <a:rPr lang="en-US" sz="2400" dirty="0"/>
              <a:t>[</a:t>
            </a:r>
            <a:r>
              <a:rPr lang="en-US" sz="2400" dirty="0" err="1"/>
              <a:t>Kulik</a:t>
            </a:r>
            <a:r>
              <a:rPr lang="en-US" sz="2400" dirty="0"/>
              <a:t> et al. 16, </a:t>
            </a:r>
            <a:r>
              <a:rPr lang="en-US" sz="2400" dirty="0" smtClean="0"/>
              <a:t>Mizrachi et al. 18]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Constant </a:t>
            </a:r>
            <a:r>
              <a:rPr lang="en-US" sz="2400" dirty="0" smtClean="0"/>
              <a:t>deterministic approximation </a:t>
            </a:r>
            <a:r>
              <a:rPr lang="en-US" sz="2400" dirty="0" smtClean="0"/>
              <a:t>(at most 1/</a:t>
            </a:r>
            <a:r>
              <a:rPr lang="en-US" sz="2400" i="1" dirty="0" smtClean="0"/>
              <a:t>e</a:t>
            </a:r>
            <a:r>
              <a:rPr lang="en-US" sz="2400" dirty="0" smtClean="0"/>
              <a:t>) for special cases. [Mizrachi et al. 18]</a:t>
            </a:r>
          </a:p>
        </p:txBody>
      </p:sp>
    </p:spTree>
    <p:extLst>
      <p:ext uri="{BB962C8B-B14F-4D97-AF65-F5344CB8AC3E}">
        <p14:creationId xmlns:p14="http://schemas.microsoft.com/office/powerpoint/2010/main" val="190705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uiExpand="1" build="allAtOnce" animBg="1"/>
      <p:bldP spid="129" grpId="0" uiExpand="1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Known Results </a:t>
            </a:r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76672"/>
            <a:ext cx="1254096" cy="791648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 bwMode="auto">
          <a:xfrm>
            <a:off x="467544" y="1268760"/>
            <a:ext cx="8077200" cy="24482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dirty="0" smtClean="0"/>
              <a:t>Maximizing a monotone submodular function subject to a matroid constraint.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Optimal (1 - 1/</a:t>
            </a:r>
            <a:r>
              <a:rPr lang="en-US" sz="2400" i="1" dirty="0" smtClean="0"/>
              <a:t>e</a:t>
            </a:r>
            <a:r>
              <a:rPr lang="en-US" sz="2400" dirty="0" smtClean="0"/>
              <a:t>)-approximation through the multilinear relaxation</a:t>
            </a:r>
            <a:r>
              <a:rPr lang="en-US" sz="2400" dirty="0"/>
              <a:t>. </a:t>
            </a:r>
            <a:r>
              <a:rPr lang="en-US" sz="2400" dirty="0" smtClean="0"/>
              <a:t>[</a:t>
            </a:r>
            <a:r>
              <a:rPr lang="en-US" sz="2400" dirty="0" err="1" smtClean="0"/>
              <a:t>Calinescu</a:t>
            </a:r>
            <a:r>
              <a:rPr lang="en-US" sz="2400" dirty="0" smtClean="0"/>
              <a:t> et al. 11]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Well known ½-approximation by the (deterministic) greedy algorithm</a:t>
            </a:r>
            <a:r>
              <a:rPr lang="en-US" sz="2400" dirty="0"/>
              <a:t>. [</a:t>
            </a:r>
            <a:r>
              <a:rPr lang="en-US" sz="2400" dirty="0" err="1"/>
              <a:t>Nemhauser</a:t>
            </a:r>
            <a:r>
              <a:rPr lang="en-US" sz="2400" dirty="0"/>
              <a:t> and </a:t>
            </a:r>
            <a:r>
              <a:rPr lang="en-US" sz="2400" dirty="0" smtClean="0"/>
              <a:t>Wolsey 78]</a:t>
            </a:r>
          </a:p>
        </p:txBody>
      </p:sp>
      <p:sp>
        <p:nvSpPr>
          <p:cNvPr id="8" name="Down Arrow 7"/>
          <p:cNvSpPr/>
          <p:nvPr/>
        </p:nvSpPr>
        <p:spPr>
          <a:xfrm>
            <a:off x="2267744" y="3789040"/>
            <a:ext cx="432048" cy="432048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724128" y="3789040"/>
            <a:ext cx="432048" cy="432048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 bwMode="auto">
          <a:xfrm>
            <a:off x="323528" y="4293096"/>
            <a:ext cx="5616624" cy="22322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Applying greedy in a random order yields:</a:t>
            </a:r>
          </a:p>
          <a:p>
            <a:pPr marL="342900" indent="-3429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/>
              </a:rPr>
              <a:t>0.505-approximation for submodular welfare. [</a:t>
            </a:r>
            <a:r>
              <a:rPr lang="en-US" sz="2400" dirty="0" err="1" smtClean="0"/>
              <a:t>Korula</a:t>
            </a:r>
            <a:r>
              <a:rPr lang="en-US" sz="2400" dirty="0" smtClean="0"/>
              <a:t> et al. 15]</a:t>
            </a:r>
            <a:endParaRPr lang="en-US" sz="2400" dirty="0" smtClean="0">
              <a:sym typeface="Symbol"/>
            </a:endParaRPr>
          </a:p>
          <a:p>
            <a:pPr marL="342900" indent="-3429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/>
              </a:rPr>
              <a:t>0.509-approximation for partition matroids [Buchbinder et al. 18].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3635896" y="4293096"/>
            <a:ext cx="4968552" cy="165618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Aft>
                <a:spcPct val="30000"/>
              </a:spcAft>
            </a:pPr>
            <a:r>
              <a:rPr lang="en-US" sz="2400" u="sng" dirty="0" smtClean="0">
                <a:sym typeface="Symbol"/>
              </a:rPr>
              <a:t>Recent result</a:t>
            </a:r>
            <a:r>
              <a:rPr lang="en-US" sz="2400" dirty="0" smtClean="0">
                <a:sym typeface="Symbol"/>
              </a:rPr>
              <a:t> [Buchbinder et al. 18]</a:t>
            </a:r>
          </a:p>
          <a:p>
            <a:pPr marL="342900" indent="-3429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/>
              </a:rPr>
              <a:t>0.5008-approximation using a deterministic combinatorial algorithm.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1475656" y="2852936"/>
            <a:ext cx="4464496" cy="1224136"/>
          </a:xfrm>
          <a:prstGeom prst="cloudCallout">
            <a:avLst>
              <a:gd name="adj1" fmla="val -7901"/>
              <a:gd name="adj2" fmla="val 735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36538" indent="-236538" algn="just"/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Can be understood as an online algorithm</a:t>
            </a:r>
            <a:endParaRPr lang="en-US" sz="2400" dirty="0">
              <a:ea typeface="Cambria Math" pitchFamily="18" charset="0"/>
              <a:cs typeface="Arial" pitchFamily="34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70523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 animBg="1"/>
      <p:bldP spid="8" grpId="0" animBg="1"/>
      <p:bldP spid="10" grpId="0" animBg="1"/>
      <p:bldP spid="11" grpId="0" uiExpand="1" build="allAtOnce" animBg="1"/>
      <p:bldP spid="9" grpId="0" uiExpand="1" build="allAtOnce" animBg="1"/>
      <p:bldP spid="12" grpId="0" animBg="1"/>
      <p:bldP spid="12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Intuition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101" name="Group 100"/>
          <p:cNvGrpSpPr/>
          <p:nvPr/>
        </p:nvGrpSpPr>
        <p:grpSpPr>
          <a:xfrm>
            <a:off x="457200" y="1412776"/>
            <a:ext cx="3178696" cy="4824536"/>
            <a:chOff x="457200" y="1556792"/>
            <a:chExt cx="3178696" cy="4824536"/>
          </a:xfrm>
        </p:grpSpPr>
        <p:sp>
          <p:nvSpPr>
            <p:cNvPr id="99" name="Rounded Rectangle 98"/>
            <p:cNvSpPr/>
            <p:nvPr/>
          </p:nvSpPr>
          <p:spPr>
            <a:xfrm>
              <a:off x="457200" y="1556792"/>
              <a:ext cx="3178696" cy="482453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/>
            <p:cNvCxnSpPr>
              <a:stCxn id="79" idx="7"/>
              <a:endCxn id="74" idx="3"/>
            </p:cNvCxnSpPr>
            <p:nvPr/>
          </p:nvCxnSpPr>
          <p:spPr>
            <a:xfrm flipV="1">
              <a:off x="1226187" y="4187643"/>
              <a:ext cx="1579058" cy="136303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76" idx="7"/>
              <a:endCxn id="71" idx="3"/>
            </p:cNvCxnSpPr>
            <p:nvPr/>
          </p:nvCxnSpPr>
          <p:spPr>
            <a:xfrm flipV="1">
              <a:off x="1226187" y="3251539"/>
              <a:ext cx="1579058" cy="136303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79" idx="7"/>
              <a:endCxn id="67" idx="3"/>
            </p:cNvCxnSpPr>
            <p:nvPr/>
          </p:nvCxnSpPr>
          <p:spPr>
            <a:xfrm flipV="1">
              <a:off x="1226187" y="2315435"/>
              <a:ext cx="1579058" cy="323524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0" idx="6"/>
              <a:endCxn id="74" idx="1"/>
            </p:cNvCxnSpPr>
            <p:nvPr/>
          </p:nvCxnSpPr>
          <p:spPr>
            <a:xfrm>
              <a:off x="1331640" y="2996952"/>
              <a:ext cx="1473605" cy="681517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65" idx="5"/>
              <a:endCxn id="74" idx="1"/>
            </p:cNvCxnSpPr>
            <p:nvPr/>
          </p:nvCxnSpPr>
          <p:spPr>
            <a:xfrm>
              <a:off x="1226187" y="2315435"/>
              <a:ext cx="1579058" cy="136303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611560" y="1700808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2699792" y="1700808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>
              <a:stCxn id="65" idx="6"/>
              <a:endCxn id="67" idx="2"/>
            </p:cNvCxnSpPr>
            <p:nvPr/>
          </p:nvCxnSpPr>
          <p:spPr>
            <a:xfrm>
              <a:off x="1331640" y="2060848"/>
              <a:ext cx="136815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Oval 69"/>
            <p:cNvSpPr/>
            <p:nvPr/>
          </p:nvSpPr>
          <p:spPr>
            <a:xfrm>
              <a:off x="611560" y="2636912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2699792" y="2636912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>
              <a:stCxn id="70" idx="6"/>
              <a:endCxn id="71" idx="2"/>
            </p:cNvCxnSpPr>
            <p:nvPr/>
          </p:nvCxnSpPr>
          <p:spPr>
            <a:xfrm>
              <a:off x="1331640" y="2996952"/>
              <a:ext cx="136815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611560" y="3573016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2699792" y="3573016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/>
            <p:cNvCxnSpPr>
              <a:stCxn id="73" idx="6"/>
              <a:endCxn id="74" idx="2"/>
            </p:cNvCxnSpPr>
            <p:nvPr/>
          </p:nvCxnSpPr>
          <p:spPr>
            <a:xfrm>
              <a:off x="1331640" y="3933056"/>
              <a:ext cx="136815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6" name="Oval 75"/>
            <p:cNvSpPr/>
            <p:nvPr/>
          </p:nvSpPr>
          <p:spPr>
            <a:xfrm>
              <a:off x="611560" y="4509120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2699792" y="4509120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>
              <a:stCxn id="76" idx="6"/>
              <a:endCxn id="77" idx="2"/>
            </p:cNvCxnSpPr>
            <p:nvPr/>
          </p:nvCxnSpPr>
          <p:spPr>
            <a:xfrm>
              <a:off x="1331640" y="4869160"/>
              <a:ext cx="136815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Oval 78"/>
            <p:cNvSpPr/>
            <p:nvPr/>
          </p:nvSpPr>
          <p:spPr>
            <a:xfrm>
              <a:off x="611560" y="5445224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2699792" y="5445224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stCxn id="79" idx="6"/>
              <a:endCxn id="80" idx="2"/>
            </p:cNvCxnSpPr>
            <p:nvPr/>
          </p:nvCxnSpPr>
          <p:spPr>
            <a:xfrm>
              <a:off x="1331640" y="5805264"/>
              <a:ext cx="136815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76" idx="6"/>
              <a:endCxn id="80" idx="1"/>
            </p:cNvCxnSpPr>
            <p:nvPr/>
          </p:nvCxnSpPr>
          <p:spPr>
            <a:xfrm>
              <a:off x="1331640" y="4869160"/>
              <a:ext cx="1473605" cy="681517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0" name="Rounded Rectangle 99"/>
          <p:cNvSpPr/>
          <p:nvPr/>
        </p:nvSpPr>
        <p:spPr bwMode="auto">
          <a:xfrm>
            <a:off x="3790256" y="1412776"/>
            <a:ext cx="4754488" cy="24482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b="1" u="sng" dirty="0" smtClean="0"/>
              <a:t>Greedy Algorithm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Scan the right vertices in some order (let’s say from top to bottom) and connect every vertex to a free neighbor (if available).</a:t>
            </a:r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7667625" y="317500"/>
            <a:ext cx="877888" cy="1166813"/>
            <a:chOff x="4830" y="200"/>
            <a:chExt cx="553" cy="735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830" y="200"/>
              <a:ext cx="553" cy="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4849" y="911"/>
              <a:ext cx="429" cy="24"/>
            </a:xfrm>
            <a:custGeom>
              <a:avLst/>
              <a:gdLst>
                <a:gd name="T0" fmla="*/ 12 w 1288"/>
                <a:gd name="T1" fmla="*/ 72 h 72"/>
                <a:gd name="T2" fmla="*/ 1288 w 1288"/>
                <a:gd name="T3" fmla="*/ 72 h 72"/>
                <a:gd name="T4" fmla="*/ 1285 w 1288"/>
                <a:gd name="T5" fmla="*/ 0 h 72"/>
                <a:gd name="T6" fmla="*/ 0 w 1288"/>
                <a:gd name="T7" fmla="*/ 0 h 72"/>
                <a:gd name="T8" fmla="*/ 12 w 128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8" h="72">
                  <a:moveTo>
                    <a:pt x="12" y="72"/>
                  </a:moveTo>
                  <a:lnTo>
                    <a:pt x="1288" y="72"/>
                  </a:lnTo>
                  <a:lnTo>
                    <a:pt x="1285" y="0"/>
                  </a:lnTo>
                  <a:lnTo>
                    <a:pt x="0" y="0"/>
                  </a:lnTo>
                  <a:lnTo>
                    <a:pt x="12" y="72"/>
                  </a:lnTo>
                  <a:close/>
                </a:path>
              </a:pathLst>
            </a:custGeom>
            <a:solidFill>
              <a:srgbClr val="AA72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5087" y="205"/>
              <a:ext cx="287" cy="260"/>
            </a:xfrm>
            <a:custGeom>
              <a:avLst/>
              <a:gdLst>
                <a:gd name="T0" fmla="*/ 35 w 860"/>
                <a:gd name="T1" fmla="*/ 538 h 778"/>
                <a:gd name="T2" fmla="*/ 27 w 860"/>
                <a:gd name="T3" fmla="*/ 525 h 778"/>
                <a:gd name="T4" fmla="*/ 13 w 860"/>
                <a:gd name="T5" fmla="*/ 494 h 778"/>
                <a:gd name="T6" fmla="*/ 1 w 860"/>
                <a:gd name="T7" fmla="*/ 454 h 778"/>
                <a:gd name="T8" fmla="*/ 3 w 860"/>
                <a:gd name="T9" fmla="*/ 417 h 778"/>
                <a:gd name="T10" fmla="*/ 21 w 860"/>
                <a:gd name="T11" fmla="*/ 381 h 778"/>
                <a:gd name="T12" fmla="*/ 43 w 860"/>
                <a:gd name="T13" fmla="*/ 342 h 778"/>
                <a:gd name="T14" fmla="*/ 61 w 860"/>
                <a:gd name="T15" fmla="*/ 312 h 778"/>
                <a:gd name="T16" fmla="*/ 69 w 860"/>
                <a:gd name="T17" fmla="*/ 299 h 778"/>
                <a:gd name="T18" fmla="*/ 66 w 860"/>
                <a:gd name="T19" fmla="*/ 174 h 778"/>
                <a:gd name="T20" fmla="*/ 202 w 860"/>
                <a:gd name="T21" fmla="*/ 127 h 778"/>
                <a:gd name="T22" fmla="*/ 249 w 860"/>
                <a:gd name="T23" fmla="*/ 45 h 778"/>
                <a:gd name="T24" fmla="*/ 269 w 860"/>
                <a:gd name="T25" fmla="*/ 35 h 778"/>
                <a:gd name="T26" fmla="*/ 299 w 860"/>
                <a:gd name="T27" fmla="*/ 20 h 778"/>
                <a:gd name="T28" fmla="*/ 324 w 860"/>
                <a:gd name="T29" fmla="*/ 7 h 778"/>
                <a:gd name="T30" fmla="*/ 340 w 860"/>
                <a:gd name="T31" fmla="*/ 4 h 778"/>
                <a:gd name="T32" fmla="*/ 367 w 860"/>
                <a:gd name="T33" fmla="*/ 3 h 778"/>
                <a:gd name="T34" fmla="*/ 396 w 860"/>
                <a:gd name="T35" fmla="*/ 1 h 778"/>
                <a:gd name="T36" fmla="*/ 416 w 860"/>
                <a:gd name="T37" fmla="*/ 0 h 778"/>
                <a:gd name="T38" fmla="*/ 494 w 860"/>
                <a:gd name="T39" fmla="*/ 47 h 778"/>
                <a:gd name="T40" fmla="*/ 503 w 860"/>
                <a:gd name="T41" fmla="*/ 42 h 778"/>
                <a:gd name="T42" fmla="*/ 523 w 860"/>
                <a:gd name="T43" fmla="*/ 31 h 778"/>
                <a:gd name="T44" fmla="*/ 546 w 860"/>
                <a:gd name="T45" fmla="*/ 20 h 778"/>
                <a:gd name="T46" fmla="*/ 558 w 860"/>
                <a:gd name="T47" fmla="*/ 14 h 778"/>
                <a:gd name="T48" fmla="*/ 573 w 860"/>
                <a:gd name="T49" fmla="*/ 16 h 778"/>
                <a:gd name="T50" fmla="*/ 601 w 860"/>
                <a:gd name="T51" fmla="*/ 22 h 778"/>
                <a:gd name="T52" fmla="*/ 629 w 860"/>
                <a:gd name="T53" fmla="*/ 28 h 778"/>
                <a:gd name="T54" fmla="*/ 645 w 860"/>
                <a:gd name="T55" fmla="*/ 32 h 778"/>
                <a:gd name="T56" fmla="*/ 657 w 860"/>
                <a:gd name="T57" fmla="*/ 42 h 778"/>
                <a:gd name="T58" fmla="*/ 679 w 860"/>
                <a:gd name="T59" fmla="*/ 62 h 778"/>
                <a:gd name="T60" fmla="*/ 700 w 860"/>
                <a:gd name="T61" fmla="*/ 81 h 778"/>
                <a:gd name="T62" fmla="*/ 709 w 860"/>
                <a:gd name="T63" fmla="*/ 90 h 778"/>
                <a:gd name="T64" fmla="*/ 768 w 860"/>
                <a:gd name="T65" fmla="*/ 148 h 778"/>
                <a:gd name="T66" fmla="*/ 787 w 860"/>
                <a:gd name="T67" fmla="*/ 239 h 778"/>
                <a:gd name="T68" fmla="*/ 860 w 860"/>
                <a:gd name="T69" fmla="*/ 379 h 778"/>
                <a:gd name="T70" fmla="*/ 737 w 860"/>
                <a:gd name="T71" fmla="*/ 509 h 778"/>
                <a:gd name="T72" fmla="*/ 696 w 860"/>
                <a:gd name="T73" fmla="*/ 659 h 778"/>
                <a:gd name="T74" fmla="*/ 583 w 860"/>
                <a:gd name="T75" fmla="*/ 696 h 778"/>
                <a:gd name="T76" fmla="*/ 480 w 860"/>
                <a:gd name="T77" fmla="*/ 778 h 778"/>
                <a:gd name="T78" fmla="*/ 436 w 860"/>
                <a:gd name="T79" fmla="*/ 753 h 778"/>
                <a:gd name="T80" fmla="*/ 412 w 860"/>
                <a:gd name="T81" fmla="*/ 753 h 778"/>
                <a:gd name="T82" fmla="*/ 376 w 860"/>
                <a:gd name="T83" fmla="*/ 750 h 778"/>
                <a:gd name="T84" fmla="*/ 334 w 860"/>
                <a:gd name="T85" fmla="*/ 747 h 778"/>
                <a:gd name="T86" fmla="*/ 299 w 860"/>
                <a:gd name="T87" fmla="*/ 739 h 778"/>
                <a:gd name="T88" fmla="*/ 273 w 860"/>
                <a:gd name="T89" fmla="*/ 729 h 778"/>
                <a:gd name="T90" fmla="*/ 259 w 860"/>
                <a:gd name="T91" fmla="*/ 719 h 778"/>
                <a:gd name="T92" fmla="*/ 253 w 860"/>
                <a:gd name="T93" fmla="*/ 714 h 778"/>
                <a:gd name="T94" fmla="*/ 138 w 860"/>
                <a:gd name="T95" fmla="*/ 639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60" h="778">
                  <a:moveTo>
                    <a:pt x="138" y="639"/>
                  </a:moveTo>
                  <a:lnTo>
                    <a:pt x="35" y="538"/>
                  </a:lnTo>
                  <a:lnTo>
                    <a:pt x="33" y="535"/>
                  </a:lnTo>
                  <a:lnTo>
                    <a:pt x="27" y="525"/>
                  </a:lnTo>
                  <a:lnTo>
                    <a:pt x="21" y="512"/>
                  </a:lnTo>
                  <a:lnTo>
                    <a:pt x="13" y="494"/>
                  </a:lnTo>
                  <a:lnTo>
                    <a:pt x="5" y="475"/>
                  </a:lnTo>
                  <a:lnTo>
                    <a:pt x="1" y="454"/>
                  </a:lnTo>
                  <a:lnTo>
                    <a:pt x="0" y="435"/>
                  </a:lnTo>
                  <a:lnTo>
                    <a:pt x="3" y="417"/>
                  </a:lnTo>
                  <a:lnTo>
                    <a:pt x="11" y="399"/>
                  </a:lnTo>
                  <a:lnTo>
                    <a:pt x="21" y="381"/>
                  </a:lnTo>
                  <a:lnTo>
                    <a:pt x="32" y="361"/>
                  </a:lnTo>
                  <a:lnTo>
                    <a:pt x="43" y="342"/>
                  </a:lnTo>
                  <a:lnTo>
                    <a:pt x="53" y="325"/>
                  </a:lnTo>
                  <a:lnTo>
                    <a:pt x="61" y="312"/>
                  </a:lnTo>
                  <a:lnTo>
                    <a:pt x="66" y="303"/>
                  </a:lnTo>
                  <a:lnTo>
                    <a:pt x="69" y="299"/>
                  </a:lnTo>
                  <a:lnTo>
                    <a:pt x="37" y="246"/>
                  </a:lnTo>
                  <a:lnTo>
                    <a:pt x="66" y="174"/>
                  </a:lnTo>
                  <a:lnTo>
                    <a:pt x="140" y="125"/>
                  </a:lnTo>
                  <a:lnTo>
                    <a:pt x="202" y="127"/>
                  </a:lnTo>
                  <a:lnTo>
                    <a:pt x="245" y="47"/>
                  </a:lnTo>
                  <a:lnTo>
                    <a:pt x="249" y="45"/>
                  </a:lnTo>
                  <a:lnTo>
                    <a:pt x="257" y="41"/>
                  </a:lnTo>
                  <a:lnTo>
                    <a:pt x="269" y="35"/>
                  </a:lnTo>
                  <a:lnTo>
                    <a:pt x="283" y="27"/>
                  </a:lnTo>
                  <a:lnTo>
                    <a:pt x="299" y="20"/>
                  </a:lnTo>
                  <a:lnTo>
                    <a:pt x="312" y="13"/>
                  </a:lnTo>
                  <a:lnTo>
                    <a:pt x="324" y="7"/>
                  </a:lnTo>
                  <a:lnTo>
                    <a:pt x="332" y="5"/>
                  </a:lnTo>
                  <a:lnTo>
                    <a:pt x="340" y="4"/>
                  </a:lnTo>
                  <a:lnTo>
                    <a:pt x="352" y="4"/>
                  </a:lnTo>
                  <a:lnTo>
                    <a:pt x="367" y="3"/>
                  </a:lnTo>
                  <a:lnTo>
                    <a:pt x="381" y="2"/>
                  </a:lnTo>
                  <a:lnTo>
                    <a:pt x="396" y="1"/>
                  </a:lnTo>
                  <a:lnTo>
                    <a:pt x="408" y="1"/>
                  </a:lnTo>
                  <a:lnTo>
                    <a:pt x="416" y="0"/>
                  </a:lnTo>
                  <a:lnTo>
                    <a:pt x="419" y="0"/>
                  </a:lnTo>
                  <a:lnTo>
                    <a:pt x="494" y="47"/>
                  </a:lnTo>
                  <a:lnTo>
                    <a:pt x="497" y="46"/>
                  </a:lnTo>
                  <a:lnTo>
                    <a:pt x="503" y="42"/>
                  </a:lnTo>
                  <a:lnTo>
                    <a:pt x="512" y="37"/>
                  </a:lnTo>
                  <a:lnTo>
                    <a:pt x="523" y="31"/>
                  </a:lnTo>
                  <a:lnTo>
                    <a:pt x="535" y="24"/>
                  </a:lnTo>
                  <a:lnTo>
                    <a:pt x="546" y="20"/>
                  </a:lnTo>
                  <a:lnTo>
                    <a:pt x="553" y="15"/>
                  </a:lnTo>
                  <a:lnTo>
                    <a:pt x="558" y="14"/>
                  </a:lnTo>
                  <a:lnTo>
                    <a:pt x="563" y="15"/>
                  </a:lnTo>
                  <a:lnTo>
                    <a:pt x="573" y="16"/>
                  </a:lnTo>
                  <a:lnTo>
                    <a:pt x="587" y="20"/>
                  </a:lnTo>
                  <a:lnTo>
                    <a:pt x="601" y="22"/>
                  </a:lnTo>
                  <a:lnTo>
                    <a:pt x="616" y="25"/>
                  </a:lnTo>
                  <a:lnTo>
                    <a:pt x="629" y="28"/>
                  </a:lnTo>
                  <a:lnTo>
                    <a:pt x="639" y="31"/>
                  </a:lnTo>
                  <a:lnTo>
                    <a:pt x="645" y="32"/>
                  </a:lnTo>
                  <a:lnTo>
                    <a:pt x="649" y="35"/>
                  </a:lnTo>
                  <a:lnTo>
                    <a:pt x="657" y="42"/>
                  </a:lnTo>
                  <a:lnTo>
                    <a:pt x="668" y="51"/>
                  </a:lnTo>
                  <a:lnTo>
                    <a:pt x="679" y="62"/>
                  </a:lnTo>
                  <a:lnTo>
                    <a:pt x="690" y="72"/>
                  </a:lnTo>
                  <a:lnTo>
                    <a:pt x="700" y="81"/>
                  </a:lnTo>
                  <a:lnTo>
                    <a:pt x="707" y="87"/>
                  </a:lnTo>
                  <a:lnTo>
                    <a:pt x="709" y="90"/>
                  </a:lnTo>
                  <a:lnTo>
                    <a:pt x="725" y="148"/>
                  </a:lnTo>
                  <a:lnTo>
                    <a:pt x="768" y="148"/>
                  </a:lnTo>
                  <a:lnTo>
                    <a:pt x="794" y="194"/>
                  </a:lnTo>
                  <a:lnTo>
                    <a:pt x="787" y="239"/>
                  </a:lnTo>
                  <a:lnTo>
                    <a:pt x="841" y="281"/>
                  </a:lnTo>
                  <a:lnTo>
                    <a:pt x="860" y="379"/>
                  </a:lnTo>
                  <a:lnTo>
                    <a:pt x="819" y="473"/>
                  </a:lnTo>
                  <a:lnTo>
                    <a:pt x="737" y="509"/>
                  </a:lnTo>
                  <a:lnTo>
                    <a:pt x="729" y="587"/>
                  </a:lnTo>
                  <a:lnTo>
                    <a:pt x="696" y="659"/>
                  </a:lnTo>
                  <a:lnTo>
                    <a:pt x="645" y="698"/>
                  </a:lnTo>
                  <a:lnTo>
                    <a:pt x="583" y="696"/>
                  </a:lnTo>
                  <a:lnTo>
                    <a:pt x="551" y="754"/>
                  </a:lnTo>
                  <a:lnTo>
                    <a:pt x="480" y="778"/>
                  </a:lnTo>
                  <a:lnTo>
                    <a:pt x="439" y="753"/>
                  </a:lnTo>
                  <a:lnTo>
                    <a:pt x="436" y="753"/>
                  </a:lnTo>
                  <a:lnTo>
                    <a:pt x="427" y="753"/>
                  </a:lnTo>
                  <a:lnTo>
                    <a:pt x="412" y="753"/>
                  </a:lnTo>
                  <a:lnTo>
                    <a:pt x="396" y="752"/>
                  </a:lnTo>
                  <a:lnTo>
                    <a:pt x="376" y="750"/>
                  </a:lnTo>
                  <a:lnTo>
                    <a:pt x="355" y="749"/>
                  </a:lnTo>
                  <a:lnTo>
                    <a:pt x="334" y="747"/>
                  </a:lnTo>
                  <a:lnTo>
                    <a:pt x="315" y="744"/>
                  </a:lnTo>
                  <a:lnTo>
                    <a:pt x="299" y="739"/>
                  </a:lnTo>
                  <a:lnTo>
                    <a:pt x="284" y="734"/>
                  </a:lnTo>
                  <a:lnTo>
                    <a:pt x="273" y="729"/>
                  </a:lnTo>
                  <a:lnTo>
                    <a:pt x="265" y="724"/>
                  </a:lnTo>
                  <a:lnTo>
                    <a:pt x="259" y="719"/>
                  </a:lnTo>
                  <a:lnTo>
                    <a:pt x="255" y="716"/>
                  </a:lnTo>
                  <a:lnTo>
                    <a:pt x="253" y="714"/>
                  </a:lnTo>
                  <a:lnTo>
                    <a:pt x="252" y="713"/>
                  </a:lnTo>
                  <a:lnTo>
                    <a:pt x="138" y="639"/>
                  </a:lnTo>
                  <a:close/>
                </a:path>
              </a:pathLst>
            </a:custGeom>
            <a:solidFill>
              <a:srgbClr val="E0F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5082" y="200"/>
              <a:ext cx="301" cy="270"/>
            </a:xfrm>
            <a:custGeom>
              <a:avLst/>
              <a:gdLst>
                <a:gd name="T0" fmla="*/ 724 w 904"/>
                <a:gd name="T1" fmla="*/ 80 h 809"/>
                <a:gd name="T2" fmla="*/ 755 w 904"/>
                <a:gd name="T3" fmla="*/ 148 h 809"/>
                <a:gd name="T4" fmla="*/ 794 w 904"/>
                <a:gd name="T5" fmla="*/ 156 h 809"/>
                <a:gd name="T6" fmla="*/ 823 w 904"/>
                <a:gd name="T7" fmla="*/ 205 h 809"/>
                <a:gd name="T8" fmla="*/ 834 w 904"/>
                <a:gd name="T9" fmla="*/ 258 h 809"/>
                <a:gd name="T10" fmla="*/ 900 w 904"/>
                <a:gd name="T11" fmla="*/ 346 h 809"/>
                <a:gd name="T12" fmla="*/ 848 w 904"/>
                <a:gd name="T13" fmla="*/ 492 h 809"/>
                <a:gd name="T14" fmla="*/ 773 w 904"/>
                <a:gd name="T15" fmla="*/ 604 h 809"/>
                <a:gd name="T16" fmla="*/ 708 w 904"/>
                <a:gd name="T17" fmla="*/ 704 h 809"/>
                <a:gd name="T18" fmla="*/ 628 w 904"/>
                <a:gd name="T19" fmla="*/ 725 h 809"/>
                <a:gd name="T20" fmla="*/ 595 w 904"/>
                <a:gd name="T21" fmla="*/ 765 h 809"/>
                <a:gd name="T22" fmla="*/ 530 w 904"/>
                <a:gd name="T23" fmla="*/ 805 h 809"/>
                <a:gd name="T24" fmla="*/ 478 w 904"/>
                <a:gd name="T25" fmla="*/ 803 h 809"/>
                <a:gd name="T26" fmla="*/ 450 w 904"/>
                <a:gd name="T27" fmla="*/ 762 h 809"/>
                <a:gd name="T28" fmla="*/ 490 w 904"/>
                <a:gd name="T29" fmla="*/ 773 h 809"/>
                <a:gd name="T30" fmla="*/ 559 w 904"/>
                <a:gd name="T31" fmla="*/ 751 h 809"/>
                <a:gd name="T32" fmla="*/ 589 w 904"/>
                <a:gd name="T33" fmla="*/ 705 h 809"/>
                <a:gd name="T34" fmla="*/ 636 w 904"/>
                <a:gd name="T35" fmla="*/ 704 h 809"/>
                <a:gd name="T36" fmla="*/ 697 w 904"/>
                <a:gd name="T37" fmla="*/ 672 h 809"/>
                <a:gd name="T38" fmla="*/ 739 w 904"/>
                <a:gd name="T39" fmla="*/ 539 h 809"/>
                <a:gd name="T40" fmla="*/ 803 w 904"/>
                <a:gd name="T41" fmla="*/ 493 h 809"/>
                <a:gd name="T42" fmla="*/ 858 w 904"/>
                <a:gd name="T43" fmla="*/ 347 h 809"/>
                <a:gd name="T44" fmla="*/ 818 w 904"/>
                <a:gd name="T45" fmla="*/ 282 h 809"/>
                <a:gd name="T46" fmla="*/ 792 w 904"/>
                <a:gd name="T47" fmla="*/ 267 h 809"/>
                <a:gd name="T48" fmla="*/ 789 w 904"/>
                <a:gd name="T49" fmla="*/ 198 h 809"/>
                <a:gd name="T50" fmla="*/ 745 w 904"/>
                <a:gd name="T51" fmla="*/ 180 h 809"/>
                <a:gd name="T52" fmla="*/ 727 w 904"/>
                <a:gd name="T53" fmla="*/ 158 h 809"/>
                <a:gd name="T54" fmla="*/ 701 w 904"/>
                <a:gd name="T55" fmla="*/ 95 h 809"/>
                <a:gd name="T56" fmla="*/ 598 w 904"/>
                <a:gd name="T57" fmla="*/ 47 h 809"/>
                <a:gd name="T58" fmla="*/ 528 w 904"/>
                <a:gd name="T59" fmla="*/ 69 h 809"/>
                <a:gd name="T60" fmla="*/ 494 w 904"/>
                <a:gd name="T61" fmla="*/ 62 h 809"/>
                <a:gd name="T62" fmla="*/ 425 w 904"/>
                <a:gd name="T63" fmla="*/ 29 h 809"/>
                <a:gd name="T64" fmla="*/ 290 w 904"/>
                <a:gd name="T65" fmla="*/ 65 h 809"/>
                <a:gd name="T66" fmla="*/ 225 w 904"/>
                <a:gd name="T67" fmla="*/ 153 h 809"/>
                <a:gd name="T68" fmla="*/ 168 w 904"/>
                <a:gd name="T69" fmla="*/ 160 h 809"/>
                <a:gd name="T70" fmla="*/ 106 w 904"/>
                <a:gd name="T71" fmla="*/ 203 h 809"/>
                <a:gd name="T72" fmla="*/ 85 w 904"/>
                <a:gd name="T73" fmla="*/ 280 h 809"/>
                <a:gd name="T74" fmla="*/ 98 w 904"/>
                <a:gd name="T75" fmla="*/ 322 h 809"/>
                <a:gd name="T76" fmla="*/ 39 w 904"/>
                <a:gd name="T77" fmla="*/ 437 h 809"/>
                <a:gd name="T78" fmla="*/ 75 w 904"/>
                <a:gd name="T79" fmla="*/ 556 h 809"/>
                <a:gd name="T80" fmla="*/ 109 w 904"/>
                <a:gd name="T81" fmla="*/ 596 h 809"/>
                <a:gd name="T82" fmla="*/ 37 w 904"/>
                <a:gd name="T83" fmla="*/ 554 h 809"/>
                <a:gd name="T84" fmla="*/ 0 w 904"/>
                <a:gd name="T85" fmla="*/ 441 h 809"/>
                <a:gd name="T86" fmla="*/ 33 w 904"/>
                <a:gd name="T87" fmla="*/ 356 h 809"/>
                <a:gd name="T88" fmla="*/ 62 w 904"/>
                <a:gd name="T89" fmla="*/ 303 h 809"/>
                <a:gd name="T90" fmla="*/ 42 w 904"/>
                <a:gd name="T91" fmla="*/ 219 h 809"/>
                <a:gd name="T92" fmla="*/ 141 w 904"/>
                <a:gd name="T93" fmla="*/ 137 h 809"/>
                <a:gd name="T94" fmla="*/ 216 w 904"/>
                <a:gd name="T95" fmla="*/ 105 h 809"/>
                <a:gd name="T96" fmla="*/ 315 w 904"/>
                <a:gd name="T97" fmla="*/ 17 h 809"/>
                <a:gd name="T98" fmla="*/ 445 w 904"/>
                <a:gd name="T99" fmla="*/ 6 h 809"/>
                <a:gd name="T100" fmla="*/ 523 w 904"/>
                <a:gd name="T101" fmla="*/ 52 h 809"/>
                <a:gd name="T102" fmla="*/ 558 w 904"/>
                <a:gd name="T103" fmla="*/ 27 h 809"/>
                <a:gd name="T104" fmla="*/ 622 w 904"/>
                <a:gd name="T105" fmla="*/ 18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04" h="809">
                  <a:moveTo>
                    <a:pt x="653" y="27"/>
                  </a:moveTo>
                  <a:lnTo>
                    <a:pt x="668" y="35"/>
                  </a:lnTo>
                  <a:lnTo>
                    <a:pt x="684" y="43"/>
                  </a:lnTo>
                  <a:lnTo>
                    <a:pt x="698" y="53"/>
                  </a:lnTo>
                  <a:lnTo>
                    <a:pt x="712" y="66"/>
                  </a:lnTo>
                  <a:lnTo>
                    <a:pt x="724" y="80"/>
                  </a:lnTo>
                  <a:lnTo>
                    <a:pt x="734" y="96"/>
                  </a:lnTo>
                  <a:lnTo>
                    <a:pt x="742" y="115"/>
                  </a:lnTo>
                  <a:lnTo>
                    <a:pt x="748" y="135"/>
                  </a:lnTo>
                  <a:lnTo>
                    <a:pt x="748" y="142"/>
                  </a:lnTo>
                  <a:lnTo>
                    <a:pt x="751" y="146"/>
                  </a:lnTo>
                  <a:lnTo>
                    <a:pt x="755" y="148"/>
                  </a:lnTo>
                  <a:lnTo>
                    <a:pt x="761" y="148"/>
                  </a:lnTo>
                  <a:lnTo>
                    <a:pt x="767" y="147"/>
                  </a:lnTo>
                  <a:lnTo>
                    <a:pt x="774" y="147"/>
                  </a:lnTo>
                  <a:lnTo>
                    <a:pt x="781" y="148"/>
                  </a:lnTo>
                  <a:lnTo>
                    <a:pt x="786" y="151"/>
                  </a:lnTo>
                  <a:lnTo>
                    <a:pt x="794" y="156"/>
                  </a:lnTo>
                  <a:lnTo>
                    <a:pt x="801" y="162"/>
                  </a:lnTo>
                  <a:lnTo>
                    <a:pt x="807" y="169"/>
                  </a:lnTo>
                  <a:lnTo>
                    <a:pt x="813" y="177"/>
                  </a:lnTo>
                  <a:lnTo>
                    <a:pt x="817" y="186"/>
                  </a:lnTo>
                  <a:lnTo>
                    <a:pt x="821" y="195"/>
                  </a:lnTo>
                  <a:lnTo>
                    <a:pt x="823" y="205"/>
                  </a:lnTo>
                  <a:lnTo>
                    <a:pt x="824" y="213"/>
                  </a:lnTo>
                  <a:lnTo>
                    <a:pt x="825" y="223"/>
                  </a:lnTo>
                  <a:lnTo>
                    <a:pt x="823" y="232"/>
                  </a:lnTo>
                  <a:lnTo>
                    <a:pt x="819" y="242"/>
                  </a:lnTo>
                  <a:lnTo>
                    <a:pt x="817" y="252"/>
                  </a:lnTo>
                  <a:lnTo>
                    <a:pt x="834" y="258"/>
                  </a:lnTo>
                  <a:lnTo>
                    <a:pt x="850" y="268"/>
                  </a:lnTo>
                  <a:lnTo>
                    <a:pt x="863" y="280"/>
                  </a:lnTo>
                  <a:lnTo>
                    <a:pt x="875" y="294"/>
                  </a:lnTo>
                  <a:lnTo>
                    <a:pt x="885" y="310"/>
                  </a:lnTo>
                  <a:lnTo>
                    <a:pt x="893" y="328"/>
                  </a:lnTo>
                  <a:lnTo>
                    <a:pt x="900" y="346"/>
                  </a:lnTo>
                  <a:lnTo>
                    <a:pt x="904" y="363"/>
                  </a:lnTo>
                  <a:lnTo>
                    <a:pt x="901" y="392"/>
                  </a:lnTo>
                  <a:lnTo>
                    <a:pt x="894" y="420"/>
                  </a:lnTo>
                  <a:lnTo>
                    <a:pt x="883" y="447"/>
                  </a:lnTo>
                  <a:lnTo>
                    <a:pt x="867" y="471"/>
                  </a:lnTo>
                  <a:lnTo>
                    <a:pt x="848" y="492"/>
                  </a:lnTo>
                  <a:lnTo>
                    <a:pt x="826" y="512"/>
                  </a:lnTo>
                  <a:lnTo>
                    <a:pt x="802" y="529"/>
                  </a:lnTo>
                  <a:lnTo>
                    <a:pt x="775" y="542"/>
                  </a:lnTo>
                  <a:lnTo>
                    <a:pt x="777" y="563"/>
                  </a:lnTo>
                  <a:lnTo>
                    <a:pt x="776" y="583"/>
                  </a:lnTo>
                  <a:lnTo>
                    <a:pt x="773" y="604"/>
                  </a:lnTo>
                  <a:lnTo>
                    <a:pt x="766" y="624"/>
                  </a:lnTo>
                  <a:lnTo>
                    <a:pt x="757" y="643"/>
                  </a:lnTo>
                  <a:lnTo>
                    <a:pt x="746" y="661"/>
                  </a:lnTo>
                  <a:lnTo>
                    <a:pt x="734" y="678"/>
                  </a:lnTo>
                  <a:lnTo>
                    <a:pt x="721" y="693"/>
                  </a:lnTo>
                  <a:lnTo>
                    <a:pt x="708" y="704"/>
                  </a:lnTo>
                  <a:lnTo>
                    <a:pt x="695" y="713"/>
                  </a:lnTo>
                  <a:lnTo>
                    <a:pt x="683" y="720"/>
                  </a:lnTo>
                  <a:lnTo>
                    <a:pt x="669" y="724"/>
                  </a:lnTo>
                  <a:lnTo>
                    <a:pt x="656" y="727"/>
                  </a:lnTo>
                  <a:lnTo>
                    <a:pt x="643" y="728"/>
                  </a:lnTo>
                  <a:lnTo>
                    <a:pt x="628" y="725"/>
                  </a:lnTo>
                  <a:lnTo>
                    <a:pt x="614" y="722"/>
                  </a:lnTo>
                  <a:lnTo>
                    <a:pt x="610" y="729"/>
                  </a:lnTo>
                  <a:lnTo>
                    <a:pt x="607" y="738"/>
                  </a:lnTo>
                  <a:lnTo>
                    <a:pt x="605" y="747"/>
                  </a:lnTo>
                  <a:lnTo>
                    <a:pt x="602" y="754"/>
                  </a:lnTo>
                  <a:lnTo>
                    <a:pt x="595" y="765"/>
                  </a:lnTo>
                  <a:lnTo>
                    <a:pt x="586" y="775"/>
                  </a:lnTo>
                  <a:lnTo>
                    <a:pt x="577" y="783"/>
                  </a:lnTo>
                  <a:lnTo>
                    <a:pt x="566" y="791"/>
                  </a:lnTo>
                  <a:lnTo>
                    <a:pt x="554" y="797"/>
                  </a:lnTo>
                  <a:lnTo>
                    <a:pt x="543" y="802"/>
                  </a:lnTo>
                  <a:lnTo>
                    <a:pt x="530" y="805"/>
                  </a:lnTo>
                  <a:lnTo>
                    <a:pt x="518" y="809"/>
                  </a:lnTo>
                  <a:lnTo>
                    <a:pt x="510" y="809"/>
                  </a:lnTo>
                  <a:lnTo>
                    <a:pt x="501" y="809"/>
                  </a:lnTo>
                  <a:lnTo>
                    <a:pt x="494" y="808"/>
                  </a:lnTo>
                  <a:lnTo>
                    <a:pt x="486" y="805"/>
                  </a:lnTo>
                  <a:lnTo>
                    <a:pt x="478" y="803"/>
                  </a:lnTo>
                  <a:lnTo>
                    <a:pt x="471" y="799"/>
                  </a:lnTo>
                  <a:lnTo>
                    <a:pt x="465" y="795"/>
                  </a:lnTo>
                  <a:lnTo>
                    <a:pt x="459" y="790"/>
                  </a:lnTo>
                  <a:lnTo>
                    <a:pt x="454" y="781"/>
                  </a:lnTo>
                  <a:lnTo>
                    <a:pt x="450" y="771"/>
                  </a:lnTo>
                  <a:lnTo>
                    <a:pt x="450" y="762"/>
                  </a:lnTo>
                  <a:lnTo>
                    <a:pt x="451" y="753"/>
                  </a:lnTo>
                  <a:lnTo>
                    <a:pt x="454" y="753"/>
                  </a:lnTo>
                  <a:lnTo>
                    <a:pt x="458" y="758"/>
                  </a:lnTo>
                  <a:lnTo>
                    <a:pt x="466" y="764"/>
                  </a:lnTo>
                  <a:lnTo>
                    <a:pt x="477" y="770"/>
                  </a:lnTo>
                  <a:lnTo>
                    <a:pt x="490" y="773"/>
                  </a:lnTo>
                  <a:lnTo>
                    <a:pt x="504" y="774"/>
                  </a:lnTo>
                  <a:lnTo>
                    <a:pt x="516" y="773"/>
                  </a:lnTo>
                  <a:lnTo>
                    <a:pt x="528" y="770"/>
                  </a:lnTo>
                  <a:lnTo>
                    <a:pt x="539" y="765"/>
                  </a:lnTo>
                  <a:lnTo>
                    <a:pt x="549" y="759"/>
                  </a:lnTo>
                  <a:lnTo>
                    <a:pt x="559" y="751"/>
                  </a:lnTo>
                  <a:lnTo>
                    <a:pt x="569" y="742"/>
                  </a:lnTo>
                  <a:lnTo>
                    <a:pt x="575" y="737"/>
                  </a:lnTo>
                  <a:lnTo>
                    <a:pt x="578" y="729"/>
                  </a:lnTo>
                  <a:lnTo>
                    <a:pt x="583" y="720"/>
                  </a:lnTo>
                  <a:lnTo>
                    <a:pt x="586" y="712"/>
                  </a:lnTo>
                  <a:lnTo>
                    <a:pt x="589" y="705"/>
                  </a:lnTo>
                  <a:lnTo>
                    <a:pt x="595" y="700"/>
                  </a:lnTo>
                  <a:lnTo>
                    <a:pt x="600" y="699"/>
                  </a:lnTo>
                  <a:lnTo>
                    <a:pt x="608" y="700"/>
                  </a:lnTo>
                  <a:lnTo>
                    <a:pt x="617" y="704"/>
                  </a:lnTo>
                  <a:lnTo>
                    <a:pt x="626" y="705"/>
                  </a:lnTo>
                  <a:lnTo>
                    <a:pt x="636" y="704"/>
                  </a:lnTo>
                  <a:lnTo>
                    <a:pt x="645" y="702"/>
                  </a:lnTo>
                  <a:lnTo>
                    <a:pt x="655" y="699"/>
                  </a:lnTo>
                  <a:lnTo>
                    <a:pt x="664" y="695"/>
                  </a:lnTo>
                  <a:lnTo>
                    <a:pt x="673" y="692"/>
                  </a:lnTo>
                  <a:lnTo>
                    <a:pt x="681" y="689"/>
                  </a:lnTo>
                  <a:lnTo>
                    <a:pt x="697" y="672"/>
                  </a:lnTo>
                  <a:lnTo>
                    <a:pt x="709" y="653"/>
                  </a:lnTo>
                  <a:lnTo>
                    <a:pt x="719" y="633"/>
                  </a:lnTo>
                  <a:lnTo>
                    <a:pt x="727" y="611"/>
                  </a:lnTo>
                  <a:lnTo>
                    <a:pt x="733" y="588"/>
                  </a:lnTo>
                  <a:lnTo>
                    <a:pt x="736" y="563"/>
                  </a:lnTo>
                  <a:lnTo>
                    <a:pt x="739" y="539"/>
                  </a:lnTo>
                  <a:lnTo>
                    <a:pt x="742" y="514"/>
                  </a:lnTo>
                  <a:lnTo>
                    <a:pt x="754" y="512"/>
                  </a:lnTo>
                  <a:lnTo>
                    <a:pt x="767" y="509"/>
                  </a:lnTo>
                  <a:lnTo>
                    <a:pt x="779" y="504"/>
                  </a:lnTo>
                  <a:lnTo>
                    <a:pt x="792" y="500"/>
                  </a:lnTo>
                  <a:lnTo>
                    <a:pt x="803" y="493"/>
                  </a:lnTo>
                  <a:lnTo>
                    <a:pt x="814" y="486"/>
                  </a:lnTo>
                  <a:lnTo>
                    <a:pt x="824" y="477"/>
                  </a:lnTo>
                  <a:lnTo>
                    <a:pt x="834" y="467"/>
                  </a:lnTo>
                  <a:lnTo>
                    <a:pt x="852" y="431"/>
                  </a:lnTo>
                  <a:lnTo>
                    <a:pt x="860" y="389"/>
                  </a:lnTo>
                  <a:lnTo>
                    <a:pt x="858" y="347"/>
                  </a:lnTo>
                  <a:lnTo>
                    <a:pt x="848" y="308"/>
                  </a:lnTo>
                  <a:lnTo>
                    <a:pt x="842" y="300"/>
                  </a:lnTo>
                  <a:lnTo>
                    <a:pt x="837" y="294"/>
                  </a:lnTo>
                  <a:lnTo>
                    <a:pt x="831" y="290"/>
                  </a:lnTo>
                  <a:lnTo>
                    <a:pt x="823" y="284"/>
                  </a:lnTo>
                  <a:lnTo>
                    <a:pt x="818" y="282"/>
                  </a:lnTo>
                  <a:lnTo>
                    <a:pt x="814" y="280"/>
                  </a:lnTo>
                  <a:lnTo>
                    <a:pt x="809" y="277"/>
                  </a:lnTo>
                  <a:lnTo>
                    <a:pt x="806" y="274"/>
                  </a:lnTo>
                  <a:lnTo>
                    <a:pt x="802" y="271"/>
                  </a:lnTo>
                  <a:lnTo>
                    <a:pt x="797" y="269"/>
                  </a:lnTo>
                  <a:lnTo>
                    <a:pt x="792" y="267"/>
                  </a:lnTo>
                  <a:lnTo>
                    <a:pt x="786" y="264"/>
                  </a:lnTo>
                  <a:lnTo>
                    <a:pt x="791" y="252"/>
                  </a:lnTo>
                  <a:lnTo>
                    <a:pt x="795" y="239"/>
                  </a:lnTo>
                  <a:lnTo>
                    <a:pt x="796" y="226"/>
                  </a:lnTo>
                  <a:lnTo>
                    <a:pt x="793" y="210"/>
                  </a:lnTo>
                  <a:lnTo>
                    <a:pt x="789" y="198"/>
                  </a:lnTo>
                  <a:lnTo>
                    <a:pt x="784" y="189"/>
                  </a:lnTo>
                  <a:lnTo>
                    <a:pt x="776" y="182"/>
                  </a:lnTo>
                  <a:lnTo>
                    <a:pt x="765" y="179"/>
                  </a:lnTo>
                  <a:lnTo>
                    <a:pt x="757" y="179"/>
                  </a:lnTo>
                  <a:lnTo>
                    <a:pt x="751" y="180"/>
                  </a:lnTo>
                  <a:lnTo>
                    <a:pt x="745" y="180"/>
                  </a:lnTo>
                  <a:lnTo>
                    <a:pt x="741" y="181"/>
                  </a:lnTo>
                  <a:lnTo>
                    <a:pt x="736" y="180"/>
                  </a:lnTo>
                  <a:lnTo>
                    <a:pt x="732" y="179"/>
                  </a:lnTo>
                  <a:lnTo>
                    <a:pt x="728" y="176"/>
                  </a:lnTo>
                  <a:lnTo>
                    <a:pt x="725" y="170"/>
                  </a:lnTo>
                  <a:lnTo>
                    <a:pt x="727" y="158"/>
                  </a:lnTo>
                  <a:lnTo>
                    <a:pt x="726" y="146"/>
                  </a:lnTo>
                  <a:lnTo>
                    <a:pt x="724" y="135"/>
                  </a:lnTo>
                  <a:lnTo>
                    <a:pt x="721" y="123"/>
                  </a:lnTo>
                  <a:lnTo>
                    <a:pt x="715" y="113"/>
                  </a:lnTo>
                  <a:lnTo>
                    <a:pt x="708" y="103"/>
                  </a:lnTo>
                  <a:lnTo>
                    <a:pt x="701" y="95"/>
                  </a:lnTo>
                  <a:lnTo>
                    <a:pt x="692" y="86"/>
                  </a:lnTo>
                  <a:lnTo>
                    <a:pt x="676" y="75"/>
                  </a:lnTo>
                  <a:lnTo>
                    <a:pt x="657" y="65"/>
                  </a:lnTo>
                  <a:lnTo>
                    <a:pt x="638" y="57"/>
                  </a:lnTo>
                  <a:lnTo>
                    <a:pt x="618" y="50"/>
                  </a:lnTo>
                  <a:lnTo>
                    <a:pt x="598" y="47"/>
                  </a:lnTo>
                  <a:lnTo>
                    <a:pt x="577" y="47"/>
                  </a:lnTo>
                  <a:lnTo>
                    <a:pt x="558" y="50"/>
                  </a:lnTo>
                  <a:lnTo>
                    <a:pt x="539" y="58"/>
                  </a:lnTo>
                  <a:lnTo>
                    <a:pt x="536" y="62"/>
                  </a:lnTo>
                  <a:lnTo>
                    <a:pt x="533" y="66"/>
                  </a:lnTo>
                  <a:lnTo>
                    <a:pt x="528" y="69"/>
                  </a:lnTo>
                  <a:lnTo>
                    <a:pt x="523" y="72"/>
                  </a:lnTo>
                  <a:lnTo>
                    <a:pt x="518" y="73"/>
                  </a:lnTo>
                  <a:lnTo>
                    <a:pt x="513" y="73"/>
                  </a:lnTo>
                  <a:lnTo>
                    <a:pt x="508" y="73"/>
                  </a:lnTo>
                  <a:lnTo>
                    <a:pt x="503" y="70"/>
                  </a:lnTo>
                  <a:lnTo>
                    <a:pt x="494" y="62"/>
                  </a:lnTo>
                  <a:lnTo>
                    <a:pt x="485" y="56"/>
                  </a:lnTo>
                  <a:lnTo>
                    <a:pt x="474" y="50"/>
                  </a:lnTo>
                  <a:lnTo>
                    <a:pt x="463" y="43"/>
                  </a:lnTo>
                  <a:lnTo>
                    <a:pt x="450" y="38"/>
                  </a:lnTo>
                  <a:lnTo>
                    <a:pt x="438" y="33"/>
                  </a:lnTo>
                  <a:lnTo>
                    <a:pt x="425" y="29"/>
                  </a:lnTo>
                  <a:lnTo>
                    <a:pt x="413" y="26"/>
                  </a:lnTo>
                  <a:lnTo>
                    <a:pt x="387" y="27"/>
                  </a:lnTo>
                  <a:lnTo>
                    <a:pt x="361" y="32"/>
                  </a:lnTo>
                  <a:lnTo>
                    <a:pt x="337" y="40"/>
                  </a:lnTo>
                  <a:lnTo>
                    <a:pt x="312" y="51"/>
                  </a:lnTo>
                  <a:lnTo>
                    <a:pt x="290" y="65"/>
                  </a:lnTo>
                  <a:lnTo>
                    <a:pt x="270" y="81"/>
                  </a:lnTo>
                  <a:lnTo>
                    <a:pt x="252" y="100"/>
                  </a:lnTo>
                  <a:lnTo>
                    <a:pt x="238" y="121"/>
                  </a:lnTo>
                  <a:lnTo>
                    <a:pt x="234" y="132"/>
                  </a:lnTo>
                  <a:lnTo>
                    <a:pt x="229" y="142"/>
                  </a:lnTo>
                  <a:lnTo>
                    <a:pt x="225" y="153"/>
                  </a:lnTo>
                  <a:lnTo>
                    <a:pt x="222" y="163"/>
                  </a:lnTo>
                  <a:lnTo>
                    <a:pt x="211" y="157"/>
                  </a:lnTo>
                  <a:lnTo>
                    <a:pt x="201" y="155"/>
                  </a:lnTo>
                  <a:lnTo>
                    <a:pt x="190" y="155"/>
                  </a:lnTo>
                  <a:lnTo>
                    <a:pt x="179" y="156"/>
                  </a:lnTo>
                  <a:lnTo>
                    <a:pt x="168" y="160"/>
                  </a:lnTo>
                  <a:lnTo>
                    <a:pt x="158" y="165"/>
                  </a:lnTo>
                  <a:lnTo>
                    <a:pt x="147" y="169"/>
                  </a:lnTo>
                  <a:lnTo>
                    <a:pt x="137" y="175"/>
                  </a:lnTo>
                  <a:lnTo>
                    <a:pt x="126" y="183"/>
                  </a:lnTo>
                  <a:lnTo>
                    <a:pt x="116" y="193"/>
                  </a:lnTo>
                  <a:lnTo>
                    <a:pt x="106" y="203"/>
                  </a:lnTo>
                  <a:lnTo>
                    <a:pt x="97" y="215"/>
                  </a:lnTo>
                  <a:lnTo>
                    <a:pt x="89" y="227"/>
                  </a:lnTo>
                  <a:lnTo>
                    <a:pt x="83" y="239"/>
                  </a:lnTo>
                  <a:lnTo>
                    <a:pt x="80" y="252"/>
                  </a:lnTo>
                  <a:lnTo>
                    <a:pt x="80" y="268"/>
                  </a:lnTo>
                  <a:lnTo>
                    <a:pt x="85" y="280"/>
                  </a:lnTo>
                  <a:lnTo>
                    <a:pt x="92" y="290"/>
                  </a:lnTo>
                  <a:lnTo>
                    <a:pt x="101" y="299"/>
                  </a:lnTo>
                  <a:lnTo>
                    <a:pt x="110" y="307"/>
                  </a:lnTo>
                  <a:lnTo>
                    <a:pt x="108" y="313"/>
                  </a:lnTo>
                  <a:lnTo>
                    <a:pt x="103" y="318"/>
                  </a:lnTo>
                  <a:lnTo>
                    <a:pt x="98" y="322"/>
                  </a:lnTo>
                  <a:lnTo>
                    <a:pt x="93" y="329"/>
                  </a:lnTo>
                  <a:lnTo>
                    <a:pt x="80" y="349"/>
                  </a:lnTo>
                  <a:lnTo>
                    <a:pt x="68" y="369"/>
                  </a:lnTo>
                  <a:lnTo>
                    <a:pt x="56" y="391"/>
                  </a:lnTo>
                  <a:lnTo>
                    <a:pt x="46" y="413"/>
                  </a:lnTo>
                  <a:lnTo>
                    <a:pt x="39" y="437"/>
                  </a:lnTo>
                  <a:lnTo>
                    <a:pt x="36" y="460"/>
                  </a:lnTo>
                  <a:lnTo>
                    <a:pt x="36" y="484"/>
                  </a:lnTo>
                  <a:lnTo>
                    <a:pt x="41" y="509"/>
                  </a:lnTo>
                  <a:lnTo>
                    <a:pt x="49" y="526"/>
                  </a:lnTo>
                  <a:lnTo>
                    <a:pt x="60" y="541"/>
                  </a:lnTo>
                  <a:lnTo>
                    <a:pt x="75" y="556"/>
                  </a:lnTo>
                  <a:lnTo>
                    <a:pt x="89" y="568"/>
                  </a:lnTo>
                  <a:lnTo>
                    <a:pt x="102" y="579"/>
                  </a:lnTo>
                  <a:lnTo>
                    <a:pt x="113" y="588"/>
                  </a:lnTo>
                  <a:lnTo>
                    <a:pt x="121" y="593"/>
                  </a:lnTo>
                  <a:lnTo>
                    <a:pt x="123" y="597"/>
                  </a:lnTo>
                  <a:lnTo>
                    <a:pt x="109" y="596"/>
                  </a:lnTo>
                  <a:lnTo>
                    <a:pt x="95" y="593"/>
                  </a:lnTo>
                  <a:lnTo>
                    <a:pt x="81" y="588"/>
                  </a:lnTo>
                  <a:lnTo>
                    <a:pt x="69" y="582"/>
                  </a:lnTo>
                  <a:lnTo>
                    <a:pt x="58" y="574"/>
                  </a:lnTo>
                  <a:lnTo>
                    <a:pt x="47" y="566"/>
                  </a:lnTo>
                  <a:lnTo>
                    <a:pt x="37" y="554"/>
                  </a:lnTo>
                  <a:lnTo>
                    <a:pt x="27" y="543"/>
                  </a:lnTo>
                  <a:lnTo>
                    <a:pt x="18" y="524"/>
                  </a:lnTo>
                  <a:lnTo>
                    <a:pt x="10" y="504"/>
                  </a:lnTo>
                  <a:lnTo>
                    <a:pt x="4" y="484"/>
                  </a:lnTo>
                  <a:lnTo>
                    <a:pt x="1" y="462"/>
                  </a:lnTo>
                  <a:lnTo>
                    <a:pt x="0" y="441"/>
                  </a:lnTo>
                  <a:lnTo>
                    <a:pt x="2" y="421"/>
                  </a:lnTo>
                  <a:lnTo>
                    <a:pt x="7" y="401"/>
                  </a:lnTo>
                  <a:lnTo>
                    <a:pt x="16" y="382"/>
                  </a:lnTo>
                  <a:lnTo>
                    <a:pt x="21" y="373"/>
                  </a:lnTo>
                  <a:lnTo>
                    <a:pt x="27" y="364"/>
                  </a:lnTo>
                  <a:lnTo>
                    <a:pt x="33" y="356"/>
                  </a:lnTo>
                  <a:lnTo>
                    <a:pt x="40" y="347"/>
                  </a:lnTo>
                  <a:lnTo>
                    <a:pt x="47" y="339"/>
                  </a:lnTo>
                  <a:lnTo>
                    <a:pt x="53" y="331"/>
                  </a:lnTo>
                  <a:lnTo>
                    <a:pt x="61" y="323"/>
                  </a:lnTo>
                  <a:lnTo>
                    <a:pt x="70" y="316"/>
                  </a:lnTo>
                  <a:lnTo>
                    <a:pt x="62" y="303"/>
                  </a:lnTo>
                  <a:lnTo>
                    <a:pt x="56" y="290"/>
                  </a:lnTo>
                  <a:lnTo>
                    <a:pt x="49" y="277"/>
                  </a:lnTo>
                  <a:lnTo>
                    <a:pt x="43" y="262"/>
                  </a:lnTo>
                  <a:lnTo>
                    <a:pt x="40" y="248"/>
                  </a:lnTo>
                  <a:lnTo>
                    <a:pt x="39" y="233"/>
                  </a:lnTo>
                  <a:lnTo>
                    <a:pt x="42" y="219"/>
                  </a:lnTo>
                  <a:lnTo>
                    <a:pt x="50" y="205"/>
                  </a:lnTo>
                  <a:lnTo>
                    <a:pt x="64" y="187"/>
                  </a:lnTo>
                  <a:lnTo>
                    <a:pt x="82" y="171"/>
                  </a:lnTo>
                  <a:lnTo>
                    <a:pt x="100" y="157"/>
                  </a:lnTo>
                  <a:lnTo>
                    <a:pt x="120" y="146"/>
                  </a:lnTo>
                  <a:lnTo>
                    <a:pt x="141" y="137"/>
                  </a:lnTo>
                  <a:lnTo>
                    <a:pt x="162" y="129"/>
                  </a:lnTo>
                  <a:lnTo>
                    <a:pt x="185" y="125"/>
                  </a:lnTo>
                  <a:lnTo>
                    <a:pt x="207" y="121"/>
                  </a:lnTo>
                  <a:lnTo>
                    <a:pt x="211" y="117"/>
                  </a:lnTo>
                  <a:lnTo>
                    <a:pt x="213" y="110"/>
                  </a:lnTo>
                  <a:lnTo>
                    <a:pt x="216" y="105"/>
                  </a:lnTo>
                  <a:lnTo>
                    <a:pt x="218" y="98"/>
                  </a:lnTo>
                  <a:lnTo>
                    <a:pt x="231" y="77"/>
                  </a:lnTo>
                  <a:lnTo>
                    <a:pt x="248" y="58"/>
                  </a:lnTo>
                  <a:lnTo>
                    <a:pt x="268" y="42"/>
                  </a:lnTo>
                  <a:lnTo>
                    <a:pt x="290" y="28"/>
                  </a:lnTo>
                  <a:lnTo>
                    <a:pt x="315" y="17"/>
                  </a:lnTo>
                  <a:lnTo>
                    <a:pt x="340" y="9"/>
                  </a:lnTo>
                  <a:lnTo>
                    <a:pt x="366" y="2"/>
                  </a:lnTo>
                  <a:lnTo>
                    <a:pt x="391" y="0"/>
                  </a:lnTo>
                  <a:lnTo>
                    <a:pt x="409" y="0"/>
                  </a:lnTo>
                  <a:lnTo>
                    <a:pt x="427" y="2"/>
                  </a:lnTo>
                  <a:lnTo>
                    <a:pt x="445" y="6"/>
                  </a:lnTo>
                  <a:lnTo>
                    <a:pt x="461" y="10"/>
                  </a:lnTo>
                  <a:lnTo>
                    <a:pt x="477" y="18"/>
                  </a:lnTo>
                  <a:lnTo>
                    <a:pt x="491" y="28"/>
                  </a:lnTo>
                  <a:lnTo>
                    <a:pt x="505" y="40"/>
                  </a:lnTo>
                  <a:lnTo>
                    <a:pt x="517" y="56"/>
                  </a:lnTo>
                  <a:lnTo>
                    <a:pt x="523" y="52"/>
                  </a:lnTo>
                  <a:lnTo>
                    <a:pt x="528" y="48"/>
                  </a:lnTo>
                  <a:lnTo>
                    <a:pt x="534" y="43"/>
                  </a:lnTo>
                  <a:lnTo>
                    <a:pt x="539" y="39"/>
                  </a:lnTo>
                  <a:lnTo>
                    <a:pt x="545" y="35"/>
                  </a:lnTo>
                  <a:lnTo>
                    <a:pt x="552" y="30"/>
                  </a:lnTo>
                  <a:lnTo>
                    <a:pt x="558" y="27"/>
                  </a:lnTo>
                  <a:lnTo>
                    <a:pt x="565" y="23"/>
                  </a:lnTo>
                  <a:lnTo>
                    <a:pt x="576" y="20"/>
                  </a:lnTo>
                  <a:lnTo>
                    <a:pt x="588" y="18"/>
                  </a:lnTo>
                  <a:lnTo>
                    <a:pt x="599" y="17"/>
                  </a:lnTo>
                  <a:lnTo>
                    <a:pt x="610" y="17"/>
                  </a:lnTo>
                  <a:lnTo>
                    <a:pt x="622" y="18"/>
                  </a:lnTo>
                  <a:lnTo>
                    <a:pt x="632" y="20"/>
                  </a:lnTo>
                  <a:lnTo>
                    <a:pt x="643" y="23"/>
                  </a:lnTo>
                  <a:lnTo>
                    <a:pt x="65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5111" y="221"/>
              <a:ext cx="242" cy="203"/>
            </a:xfrm>
            <a:custGeom>
              <a:avLst/>
              <a:gdLst>
                <a:gd name="T0" fmla="*/ 512 w 726"/>
                <a:gd name="T1" fmla="*/ 55 h 608"/>
                <a:gd name="T2" fmla="*/ 496 w 726"/>
                <a:gd name="T3" fmla="*/ 113 h 608"/>
                <a:gd name="T4" fmla="*/ 479 w 726"/>
                <a:gd name="T5" fmla="*/ 170 h 608"/>
                <a:gd name="T6" fmla="*/ 480 w 726"/>
                <a:gd name="T7" fmla="*/ 188 h 608"/>
                <a:gd name="T8" fmla="*/ 514 w 726"/>
                <a:gd name="T9" fmla="*/ 182 h 608"/>
                <a:gd name="T10" fmla="*/ 561 w 726"/>
                <a:gd name="T11" fmla="*/ 175 h 608"/>
                <a:gd name="T12" fmla="*/ 609 w 726"/>
                <a:gd name="T13" fmla="*/ 167 h 608"/>
                <a:gd name="T14" fmla="*/ 643 w 726"/>
                <a:gd name="T15" fmla="*/ 162 h 608"/>
                <a:gd name="T16" fmla="*/ 526 w 726"/>
                <a:gd name="T17" fmla="*/ 274 h 608"/>
                <a:gd name="T18" fmla="*/ 562 w 726"/>
                <a:gd name="T19" fmla="*/ 281 h 608"/>
                <a:gd name="T20" fmla="*/ 599 w 726"/>
                <a:gd name="T21" fmla="*/ 290 h 608"/>
                <a:gd name="T22" fmla="*/ 637 w 726"/>
                <a:gd name="T23" fmla="*/ 299 h 608"/>
                <a:gd name="T24" fmla="*/ 675 w 726"/>
                <a:gd name="T25" fmla="*/ 308 h 608"/>
                <a:gd name="T26" fmla="*/ 714 w 726"/>
                <a:gd name="T27" fmla="*/ 317 h 608"/>
                <a:gd name="T28" fmla="*/ 610 w 726"/>
                <a:gd name="T29" fmla="*/ 428 h 608"/>
                <a:gd name="T30" fmla="*/ 572 w 726"/>
                <a:gd name="T31" fmla="*/ 442 h 608"/>
                <a:gd name="T32" fmla="*/ 511 w 726"/>
                <a:gd name="T33" fmla="*/ 448 h 608"/>
                <a:gd name="T34" fmla="*/ 560 w 726"/>
                <a:gd name="T35" fmla="*/ 586 h 608"/>
                <a:gd name="T36" fmla="*/ 519 w 726"/>
                <a:gd name="T37" fmla="*/ 560 h 608"/>
                <a:gd name="T38" fmla="*/ 449 w 726"/>
                <a:gd name="T39" fmla="*/ 515 h 608"/>
                <a:gd name="T40" fmla="*/ 427 w 726"/>
                <a:gd name="T41" fmla="*/ 526 h 608"/>
                <a:gd name="T42" fmla="*/ 409 w 726"/>
                <a:gd name="T43" fmla="*/ 594 h 608"/>
                <a:gd name="T44" fmla="*/ 375 w 726"/>
                <a:gd name="T45" fmla="*/ 605 h 608"/>
                <a:gd name="T46" fmla="*/ 339 w 726"/>
                <a:gd name="T47" fmla="*/ 606 h 608"/>
                <a:gd name="T48" fmla="*/ 303 w 726"/>
                <a:gd name="T49" fmla="*/ 567 h 608"/>
                <a:gd name="T50" fmla="*/ 298 w 726"/>
                <a:gd name="T51" fmla="*/ 474 h 608"/>
                <a:gd name="T52" fmla="*/ 178 w 726"/>
                <a:gd name="T53" fmla="*/ 554 h 608"/>
                <a:gd name="T54" fmla="*/ 197 w 726"/>
                <a:gd name="T55" fmla="*/ 508 h 608"/>
                <a:gd name="T56" fmla="*/ 220 w 726"/>
                <a:gd name="T57" fmla="*/ 459 h 608"/>
                <a:gd name="T58" fmla="*/ 161 w 726"/>
                <a:gd name="T59" fmla="*/ 467 h 608"/>
                <a:gd name="T60" fmla="*/ 101 w 726"/>
                <a:gd name="T61" fmla="*/ 479 h 608"/>
                <a:gd name="T62" fmla="*/ 65 w 726"/>
                <a:gd name="T63" fmla="*/ 481 h 608"/>
                <a:gd name="T64" fmla="*/ 108 w 726"/>
                <a:gd name="T65" fmla="*/ 446 h 608"/>
                <a:gd name="T66" fmla="*/ 151 w 726"/>
                <a:gd name="T67" fmla="*/ 411 h 608"/>
                <a:gd name="T68" fmla="*/ 110 w 726"/>
                <a:gd name="T69" fmla="*/ 397 h 608"/>
                <a:gd name="T70" fmla="*/ 35 w 726"/>
                <a:gd name="T71" fmla="*/ 382 h 608"/>
                <a:gd name="T72" fmla="*/ 0 w 726"/>
                <a:gd name="T73" fmla="*/ 376 h 608"/>
                <a:gd name="T74" fmla="*/ 62 w 726"/>
                <a:gd name="T75" fmla="*/ 356 h 608"/>
                <a:gd name="T76" fmla="*/ 124 w 726"/>
                <a:gd name="T77" fmla="*/ 340 h 608"/>
                <a:gd name="T78" fmla="*/ 42 w 726"/>
                <a:gd name="T79" fmla="*/ 188 h 608"/>
                <a:gd name="T80" fmla="*/ 171 w 726"/>
                <a:gd name="T81" fmla="*/ 143 h 608"/>
                <a:gd name="T82" fmla="*/ 208 w 726"/>
                <a:gd name="T83" fmla="*/ 166 h 608"/>
                <a:gd name="T84" fmla="*/ 244 w 726"/>
                <a:gd name="T85" fmla="*/ 191 h 608"/>
                <a:gd name="T86" fmla="*/ 272 w 726"/>
                <a:gd name="T87" fmla="*/ 150 h 608"/>
                <a:gd name="T88" fmla="*/ 293 w 726"/>
                <a:gd name="T89" fmla="*/ 76 h 608"/>
                <a:gd name="T90" fmla="*/ 315 w 726"/>
                <a:gd name="T91" fmla="*/ 0 h 608"/>
                <a:gd name="T92" fmla="*/ 328 w 726"/>
                <a:gd name="T93" fmla="*/ 36 h 608"/>
                <a:gd name="T94" fmla="*/ 357 w 726"/>
                <a:gd name="T95" fmla="*/ 11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26" h="608">
                  <a:moveTo>
                    <a:pt x="376" y="157"/>
                  </a:moveTo>
                  <a:lnTo>
                    <a:pt x="519" y="36"/>
                  </a:lnTo>
                  <a:lnTo>
                    <a:pt x="512" y="55"/>
                  </a:lnTo>
                  <a:lnTo>
                    <a:pt x="507" y="74"/>
                  </a:lnTo>
                  <a:lnTo>
                    <a:pt x="501" y="93"/>
                  </a:lnTo>
                  <a:lnTo>
                    <a:pt x="496" y="113"/>
                  </a:lnTo>
                  <a:lnTo>
                    <a:pt x="490" y="133"/>
                  </a:lnTo>
                  <a:lnTo>
                    <a:pt x="485" y="151"/>
                  </a:lnTo>
                  <a:lnTo>
                    <a:pt x="479" y="170"/>
                  </a:lnTo>
                  <a:lnTo>
                    <a:pt x="472" y="189"/>
                  </a:lnTo>
                  <a:lnTo>
                    <a:pt x="475" y="189"/>
                  </a:lnTo>
                  <a:lnTo>
                    <a:pt x="480" y="188"/>
                  </a:lnTo>
                  <a:lnTo>
                    <a:pt x="489" y="187"/>
                  </a:lnTo>
                  <a:lnTo>
                    <a:pt x="500" y="185"/>
                  </a:lnTo>
                  <a:lnTo>
                    <a:pt x="514" y="182"/>
                  </a:lnTo>
                  <a:lnTo>
                    <a:pt x="529" y="180"/>
                  </a:lnTo>
                  <a:lnTo>
                    <a:pt x="545" y="178"/>
                  </a:lnTo>
                  <a:lnTo>
                    <a:pt x="561" y="175"/>
                  </a:lnTo>
                  <a:lnTo>
                    <a:pt x="578" y="172"/>
                  </a:lnTo>
                  <a:lnTo>
                    <a:pt x="594" y="169"/>
                  </a:lnTo>
                  <a:lnTo>
                    <a:pt x="609" y="167"/>
                  </a:lnTo>
                  <a:lnTo>
                    <a:pt x="623" y="165"/>
                  </a:lnTo>
                  <a:lnTo>
                    <a:pt x="634" y="164"/>
                  </a:lnTo>
                  <a:lnTo>
                    <a:pt x="643" y="162"/>
                  </a:lnTo>
                  <a:lnTo>
                    <a:pt x="648" y="161"/>
                  </a:lnTo>
                  <a:lnTo>
                    <a:pt x="650" y="161"/>
                  </a:lnTo>
                  <a:lnTo>
                    <a:pt x="526" y="274"/>
                  </a:lnTo>
                  <a:lnTo>
                    <a:pt x="538" y="276"/>
                  </a:lnTo>
                  <a:lnTo>
                    <a:pt x="550" y="279"/>
                  </a:lnTo>
                  <a:lnTo>
                    <a:pt x="562" y="281"/>
                  </a:lnTo>
                  <a:lnTo>
                    <a:pt x="575" y="285"/>
                  </a:lnTo>
                  <a:lnTo>
                    <a:pt x="587" y="287"/>
                  </a:lnTo>
                  <a:lnTo>
                    <a:pt x="599" y="290"/>
                  </a:lnTo>
                  <a:lnTo>
                    <a:pt x="613" y="294"/>
                  </a:lnTo>
                  <a:lnTo>
                    <a:pt x="625" y="296"/>
                  </a:lnTo>
                  <a:lnTo>
                    <a:pt x="637" y="299"/>
                  </a:lnTo>
                  <a:lnTo>
                    <a:pt x="650" y="302"/>
                  </a:lnTo>
                  <a:lnTo>
                    <a:pt x="663" y="306"/>
                  </a:lnTo>
                  <a:lnTo>
                    <a:pt x="675" y="308"/>
                  </a:lnTo>
                  <a:lnTo>
                    <a:pt x="688" y="311"/>
                  </a:lnTo>
                  <a:lnTo>
                    <a:pt x="700" y="314"/>
                  </a:lnTo>
                  <a:lnTo>
                    <a:pt x="714" y="317"/>
                  </a:lnTo>
                  <a:lnTo>
                    <a:pt x="726" y="319"/>
                  </a:lnTo>
                  <a:lnTo>
                    <a:pt x="526" y="378"/>
                  </a:lnTo>
                  <a:lnTo>
                    <a:pt x="610" y="428"/>
                  </a:lnTo>
                  <a:lnTo>
                    <a:pt x="603" y="434"/>
                  </a:lnTo>
                  <a:lnTo>
                    <a:pt x="590" y="438"/>
                  </a:lnTo>
                  <a:lnTo>
                    <a:pt x="572" y="442"/>
                  </a:lnTo>
                  <a:lnTo>
                    <a:pt x="552" y="445"/>
                  </a:lnTo>
                  <a:lnTo>
                    <a:pt x="531" y="447"/>
                  </a:lnTo>
                  <a:lnTo>
                    <a:pt x="511" y="448"/>
                  </a:lnTo>
                  <a:lnTo>
                    <a:pt x="495" y="450"/>
                  </a:lnTo>
                  <a:lnTo>
                    <a:pt x="481" y="451"/>
                  </a:lnTo>
                  <a:lnTo>
                    <a:pt x="560" y="586"/>
                  </a:lnTo>
                  <a:lnTo>
                    <a:pt x="555" y="582"/>
                  </a:lnTo>
                  <a:lnTo>
                    <a:pt x="540" y="574"/>
                  </a:lnTo>
                  <a:lnTo>
                    <a:pt x="519" y="560"/>
                  </a:lnTo>
                  <a:lnTo>
                    <a:pt x="495" y="545"/>
                  </a:lnTo>
                  <a:lnTo>
                    <a:pt x="470" y="529"/>
                  </a:lnTo>
                  <a:lnTo>
                    <a:pt x="449" y="515"/>
                  </a:lnTo>
                  <a:lnTo>
                    <a:pt x="435" y="505"/>
                  </a:lnTo>
                  <a:lnTo>
                    <a:pt x="429" y="501"/>
                  </a:lnTo>
                  <a:lnTo>
                    <a:pt x="427" y="526"/>
                  </a:lnTo>
                  <a:lnTo>
                    <a:pt x="427" y="551"/>
                  </a:lnTo>
                  <a:lnTo>
                    <a:pt x="422" y="576"/>
                  </a:lnTo>
                  <a:lnTo>
                    <a:pt x="409" y="594"/>
                  </a:lnTo>
                  <a:lnTo>
                    <a:pt x="398" y="598"/>
                  </a:lnTo>
                  <a:lnTo>
                    <a:pt x="387" y="602"/>
                  </a:lnTo>
                  <a:lnTo>
                    <a:pt x="375" y="605"/>
                  </a:lnTo>
                  <a:lnTo>
                    <a:pt x="362" y="607"/>
                  </a:lnTo>
                  <a:lnTo>
                    <a:pt x="350" y="608"/>
                  </a:lnTo>
                  <a:lnTo>
                    <a:pt x="339" y="606"/>
                  </a:lnTo>
                  <a:lnTo>
                    <a:pt x="327" y="602"/>
                  </a:lnTo>
                  <a:lnTo>
                    <a:pt x="317" y="596"/>
                  </a:lnTo>
                  <a:lnTo>
                    <a:pt x="303" y="567"/>
                  </a:lnTo>
                  <a:lnTo>
                    <a:pt x="301" y="536"/>
                  </a:lnTo>
                  <a:lnTo>
                    <a:pt x="301" y="505"/>
                  </a:lnTo>
                  <a:lnTo>
                    <a:pt x="298" y="474"/>
                  </a:lnTo>
                  <a:lnTo>
                    <a:pt x="173" y="565"/>
                  </a:lnTo>
                  <a:lnTo>
                    <a:pt x="174" y="561"/>
                  </a:lnTo>
                  <a:lnTo>
                    <a:pt x="178" y="554"/>
                  </a:lnTo>
                  <a:lnTo>
                    <a:pt x="182" y="540"/>
                  </a:lnTo>
                  <a:lnTo>
                    <a:pt x="189" y="525"/>
                  </a:lnTo>
                  <a:lnTo>
                    <a:pt x="197" y="508"/>
                  </a:lnTo>
                  <a:lnTo>
                    <a:pt x="204" y="490"/>
                  </a:lnTo>
                  <a:lnTo>
                    <a:pt x="212" y="474"/>
                  </a:lnTo>
                  <a:lnTo>
                    <a:pt x="220" y="459"/>
                  </a:lnTo>
                  <a:lnTo>
                    <a:pt x="200" y="460"/>
                  </a:lnTo>
                  <a:lnTo>
                    <a:pt x="181" y="464"/>
                  </a:lnTo>
                  <a:lnTo>
                    <a:pt x="161" y="467"/>
                  </a:lnTo>
                  <a:lnTo>
                    <a:pt x="141" y="470"/>
                  </a:lnTo>
                  <a:lnTo>
                    <a:pt x="121" y="475"/>
                  </a:lnTo>
                  <a:lnTo>
                    <a:pt x="101" y="479"/>
                  </a:lnTo>
                  <a:lnTo>
                    <a:pt x="82" y="482"/>
                  </a:lnTo>
                  <a:lnTo>
                    <a:pt x="62" y="486"/>
                  </a:lnTo>
                  <a:lnTo>
                    <a:pt x="65" y="481"/>
                  </a:lnTo>
                  <a:lnTo>
                    <a:pt x="75" y="472"/>
                  </a:lnTo>
                  <a:lnTo>
                    <a:pt x="90" y="460"/>
                  </a:lnTo>
                  <a:lnTo>
                    <a:pt x="108" y="446"/>
                  </a:lnTo>
                  <a:lnTo>
                    <a:pt x="125" y="431"/>
                  </a:lnTo>
                  <a:lnTo>
                    <a:pt x="140" y="420"/>
                  </a:lnTo>
                  <a:lnTo>
                    <a:pt x="151" y="411"/>
                  </a:lnTo>
                  <a:lnTo>
                    <a:pt x="156" y="408"/>
                  </a:lnTo>
                  <a:lnTo>
                    <a:pt x="134" y="402"/>
                  </a:lnTo>
                  <a:lnTo>
                    <a:pt x="110" y="397"/>
                  </a:lnTo>
                  <a:lnTo>
                    <a:pt x="84" y="392"/>
                  </a:lnTo>
                  <a:lnTo>
                    <a:pt x="59" y="387"/>
                  </a:lnTo>
                  <a:lnTo>
                    <a:pt x="35" y="382"/>
                  </a:lnTo>
                  <a:lnTo>
                    <a:pt x="18" y="379"/>
                  </a:lnTo>
                  <a:lnTo>
                    <a:pt x="4" y="377"/>
                  </a:lnTo>
                  <a:lnTo>
                    <a:pt x="0" y="376"/>
                  </a:lnTo>
                  <a:lnTo>
                    <a:pt x="20" y="368"/>
                  </a:lnTo>
                  <a:lnTo>
                    <a:pt x="41" y="361"/>
                  </a:lnTo>
                  <a:lnTo>
                    <a:pt x="62" y="356"/>
                  </a:lnTo>
                  <a:lnTo>
                    <a:pt x="83" y="350"/>
                  </a:lnTo>
                  <a:lnTo>
                    <a:pt x="103" y="345"/>
                  </a:lnTo>
                  <a:lnTo>
                    <a:pt x="124" y="340"/>
                  </a:lnTo>
                  <a:lnTo>
                    <a:pt x="146" y="334"/>
                  </a:lnTo>
                  <a:lnTo>
                    <a:pt x="166" y="326"/>
                  </a:lnTo>
                  <a:lnTo>
                    <a:pt x="42" y="188"/>
                  </a:lnTo>
                  <a:lnTo>
                    <a:pt x="199" y="239"/>
                  </a:lnTo>
                  <a:lnTo>
                    <a:pt x="158" y="136"/>
                  </a:lnTo>
                  <a:lnTo>
                    <a:pt x="171" y="143"/>
                  </a:lnTo>
                  <a:lnTo>
                    <a:pt x="183" y="150"/>
                  </a:lnTo>
                  <a:lnTo>
                    <a:pt x="196" y="158"/>
                  </a:lnTo>
                  <a:lnTo>
                    <a:pt x="208" y="166"/>
                  </a:lnTo>
                  <a:lnTo>
                    <a:pt x="220" y="175"/>
                  </a:lnTo>
                  <a:lnTo>
                    <a:pt x="232" y="182"/>
                  </a:lnTo>
                  <a:lnTo>
                    <a:pt x="244" y="191"/>
                  </a:lnTo>
                  <a:lnTo>
                    <a:pt x="257" y="200"/>
                  </a:lnTo>
                  <a:lnTo>
                    <a:pt x="264" y="176"/>
                  </a:lnTo>
                  <a:lnTo>
                    <a:pt x="272" y="150"/>
                  </a:lnTo>
                  <a:lnTo>
                    <a:pt x="280" y="126"/>
                  </a:lnTo>
                  <a:lnTo>
                    <a:pt x="287" y="100"/>
                  </a:lnTo>
                  <a:lnTo>
                    <a:pt x="293" y="76"/>
                  </a:lnTo>
                  <a:lnTo>
                    <a:pt x="301" y="50"/>
                  </a:lnTo>
                  <a:lnTo>
                    <a:pt x="308" y="26"/>
                  </a:lnTo>
                  <a:lnTo>
                    <a:pt x="315" y="0"/>
                  </a:lnTo>
                  <a:lnTo>
                    <a:pt x="317" y="5"/>
                  </a:lnTo>
                  <a:lnTo>
                    <a:pt x="321" y="17"/>
                  </a:lnTo>
                  <a:lnTo>
                    <a:pt x="328" y="36"/>
                  </a:lnTo>
                  <a:lnTo>
                    <a:pt x="337" y="59"/>
                  </a:lnTo>
                  <a:lnTo>
                    <a:pt x="347" y="85"/>
                  </a:lnTo>
                  <a:lnTo>
                    <a:pt x="357" y="110"/>
                  </a:lnTo>
                  <a:lnTo>
                    <a:pt x="367" y="135"/>
                  </a:lnTo>
                  <a:lnTo>
                    <a:pt x="376" y="1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5124" y="233"/>
              <a:ext cx="218" cy="174"/>
            </a:xfrm>
            <a:custGeom>
              <a:avLst/>
              <a:gdLst>
                <a:gd name="T0" fmla="*/ 457 w 656"/>
                <a:gd name="T1" fmla="*/ 44 h 522"/>
                <a:gd name="T2" fmla="*/ 438 w 656"/>
                <a:gd name="T3" fmla="*/ 114 h 522"/>
                <a:gd name="T4" fmla="*/ 424 w 656"/>
                <a:gd name="T5" fmla="*/ 165 h 522"/>
                <a:gd name="T6" fmla="*/ 567 w 656"/>
                <a:gd name="T7" fmla="*/ 154 h 522"/>
                <a:gd name="T8" fmla="*/ 522 w 656"/>
                <a:gd name="T9" fmla="*/ 191 h 522"/>
                <a:gd name="T10" fmla="*/ 481 w 656"/>
                <a:gd name="T11" fmla="*/ 229 h 522"/>
                <a:gd name="T12" fmla="*/ 474 w 656"/>
                <a:gd name="T13" fmla="*/ 243 h 522"/>
                <a:gd name="T14" fmla="*/ 500 w 656"/>
                <a:gd name="T15" fmla="*/ 251 h 522"/>
                <a:gd name="T16" fmla="*/ 539 w 656"/>
                <a:gd name="T17" fmla="*/ 261 h 522"/>
                <a:gd name="T18" fmla="*/ 586 w 656"/>
                <a:gd name="T19" fmla="*/ 272 h 522"/>
                <a:gd name="T20" fmla="*/ 630 w 656"/>
                <a:gd name="T21" fmla="*/ 282 h 522"/>
                <a:gd name="T22" fmla="*/ 476 w 656"/>
                <a:gd name="T23" fmla="*/ 335 h 522"/>
                <a:gd name="T24" fmla="*/ 493 w 656"/>
                <a:gd name="T25" fmla="*/ 355 h 522"/>
                <a:gd name="T26" fmla="*/ 526 w 656"/>
                <a:gd name="T27" fmla="*/ 384 h 522"/>
                <a:gd name="T28" fmla="*/ 522 w 656"/>
                <a:gd name="T29" fmla="*/ 393 h 522"/>
                <a:gd name="T30" fmla="*/ 473 w 656"/>
                <a:gd name="T31" fmla="*/ 399 h 522"/>
                <a:gd name="T32" fmla="*/ 433 w 656"/>
                <a:gd name="T33" fmla="*/ 409 h 522"/>
                <a:gd name="T34" fmla="*/ 443 w 656"/>
                <a:gd name="T35" fmla="*/ 440 h 522"/>
                <a:gd name="T36" fmla="*/ 468 w 656"/>
                <a:gd name="T37" fmla="*/ 482 h 522"/>
                <a:gd name="T38" fmla="*/ 493 w 656"/>
                <a:gd name="T39" fmla="*/ 522 h 522"/>
                <a:gd name="T40" fmla="*/ 390 w 656"/>
                <a:gd name="T41" fmla="*/ 415 h 522"/>
                <a:gd name="T42" fmla="*/ 417 w 656"/>
                <a:gd name="T43" fmla="*/ 365 h 522"/>
                <a:gd name="T44" fmla="*/ 433 w 656"/>
                <a:gd name="T45" fmla="*/ 309 h 522"/>
                <a:gd name="T46" fmla="*/ 430 w 656"/>
                <a:gd name="T47" fmla="*/ 261 h 522"/>
                <a:gd name="T48" fmla="*/ 418 w 656"/>
                <a:gd name="T49" fmla="*/ 215 h 522"/>
                <a:gd name="T50" fmla="*/ 379 w 656"/>
                <a:gd name="T51" fmla="*/ 182 h 522"/>
                <a:gd name="T52" fmla="*/ 324 w 656"/>
                <a:gd name="T53" fmla="*/ 169 h 522"/>
                <a:gd name="T54" fmla="*/ 269 w 656"/>
                <a:gd name="T55" fmla="*/ 179 h 522"/>
                <a:gd name="T56" fmla="*/ 219 w 656"/>
                <a:gd name="T57" fmla="*/ 212 h 522"/>
                <a:gd name="T58" fmla="*/ 189 w 656"/>
                <a:gd name="T59" fmla="*/ 265 h 522"/>
                <a:gd name="T60" fmla="*/ 183 w 656"/>
                <a:gd name="T61" fmla="*/ 329 h 522"/>
                <a:gd name="T62" fmla="*/ 201 w 656"/>
                <a:gd name="T63" fmla="*/ 370 h 522"/>
                <a:gd name="T64" fmla="*/ 234 w 656"/>
                <a:gd name="T65" fmla="*/ 402 h 522"/>
                <a:gd name="T66" fmla="*/ 151 w 656"/>
                <a:gd name="T67" fmla="*/ 504 h 522"/>
                <a:gd name="T68" fmla="*/ 170 w 656"/>
                <a:gd name="T69" fmla="*/ 471 h 522"/>
                <a:gd name="T70" fmla="*/ 188 w 656"/>
                <a:gd name="T71" fmla="*/ 436 h 522"/>
                <a:gd name="T72" fmla="*/ 44 w 656"/>
                <a:gd name="T73" fmla="*/ 437 h 522"/>
                <a:gd name="T74" fmla="*/ 87 w 656"/>
                <a:gd name="T75" fmla="*/ 409 h 522"/>
                <a:gd name="T76" fmla="*/ 132 w 656"/>
                <a:gd name="T77" fmla="*/ 376 h 522"/>
                <a:gd name="T78" fmla="*/ 0 w 656"/>
                <a:gd name="T79" fmla="*/ 339 h 522"/>
                <a:gd name="T80" fmla="*/ 67 w 656"/>
                <a:gd name="T81" fmla="*/ 320 h 522"/>
                <a:gd name="T82" fmla="*/ 132 w 656"/>
                <a:gd name="T83" fmla="*/ 300 h 522"/>
                <a:gd name="T84" fmla="*/ 30 w 656"/>
                <a:gd name="T85" fmla="*/ 171 h 522"/>
                <a:gd name="T86" fmla="*/ 173 w 656"/>
                <a:gd name="T87" fmla="*/ 205 h 522"/>
                <a:gd name="T88" fmla="*/ 155 w 656"/>
                <a:gd name="T89" fmla="*/ 162 h 522"/>
                <a:gd name="T90" fmla="*/ 135 w 656"/>
                <a:gd name="T91" fmla="*/ 121 h 522"/>
                <a:gd name="T92" fmla="*/ 170 w 656"/>
                <a:gd name="T93" fmla="*/ 144 h 522"/>
                <a:gd name="T94" fmla="*/ 204 w 656"/>
                <a:gd name="T95" fmla="*/ 166 h 522"/>
                <a:gd name="T96" fmla="*/ 232 w 656"/>
                <a:gd name="T97" fmla="*/ 171 h 522"/>
                <a:gd name="T98" fmla="*/ 258 w 656"/>
                <a:gd name="T99" fmla="*/ 88 h 522"/>
                <a:gd name="T100" fmla="*/ 278 w 656"/>
                <a:gd name="T101" fmla="*/ 8 h 522"/>
                <a:gd name="T102" fmla="*/ 288 w 656"/>
                <a:gd name="T103" fmla="*/ 22 h 522"/>
                <a:gd name="T104" fmla="*/ 315 w 656"/>
                <a:gd name="T105" fmla="*/ 94 h 522"/>
                <a:gd name="T106" fmla="*/ 335 w 656"/>
                <a:gd name="T107" fmla="*/ 139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56" h="522">
                  <a:moveTo>
                    <a:pt x="335" y="139"/>
                  </a:moveTo>
                  <a:lnTo>
                    <a:pt x="462" y="24"/>
                  </a:lnTo>
                  <a:lnTo>
                    <a:pt x="457" y="44"/>
                  </a:lnTo>
                  <a:lnTo>
                    <a:pt x="450" y="66"/>
                  </a:lnTo>
                  <a:lnTo>
                    <a:pt x="444" y="91"/>
                  </a:lnTo>
                  <a:lnTo>
                    <a:pt x="438" y="114"/>
                  </a:lnTo>
                  <a:lnTo>
                    <a:pt x="432" y="136"/>
                  </a:lnTo>
                  <a:lnTo>
                    <a:pt x="428" y="153"/>
                  </a:lnTo>
                  <a:lnTo>
                    <a:pt x="424" y="165"/>
                  </a:lnTo>
                  <a:lnTo>
                    <a:pt x="423" y="170"/>
                  </a:lnTo>
                  <a:lnTo>
                    <a:pt x="582" y="142"/>
                  </a:lnTo>
                  <a:lnTo>
                    <a:pt x="567" y="154"/>
                  </a:lnTo>
                  <a:lnTo>
                    <a:pt x="552" y="166"/>
                  </a:lnTo>
                  <a:lnTo>
                    <a:pt x="537" y="179"/>
                  </a:lnTo>
                  <a:lnTo>
                    <a:pt x="522" y="191"/>
                  </a:lnTo>
                  <a:lnTo>
                    <a:pt x="508" y="204"/>
                  </a:lnTo>
                  <a:lnTo>
                    <a:pt x="494" y="216"/>
                  </a:lnTo>
                  <a:lnTo>
                    <a:pt x="481" y="229"/>
                  </a:lnTo>
                  <a:lnTo>
                    <a:pt x="469" y="242"/>
                  </a:lnTo>
                  <a:lnTo>
                    <a:pt x="470" y="242"/>
                  </a:lnTo>
                  <a:lnTo>
                    <a:pt x="474" y="243"/>
                  </a:lnTo>
                  <a:lnTo>
                    <a:pt x="481" y="245"/>
                  </a:lnTo>
                  <a:lnTo>
                    <a:pt x="490" y="247"/>
                  </a:lnTo>
                  <a:lnTo>
                    <a:pt x="500" y="251"/>
                  </a:lnTo>
                  <a:lnTo>
                    <a:pt x="512" y="254"/>
                  </a:lnTo>
                  <a:lnTo>
                    <a:pt x="526" y="257"/>
                  </a:lnTo>
                  <a:lnTo>
                    <a:pt x="539" y="261"/>
                  </a:lnTo>
                  <a:lnTo>
                    <a:pt x="555" y="264"/>
                  </a:lnTo>
                  <a:lnTo>
                    <a:pt x="570" y="269"/>
                  </a:lnTo>
                  <a:lnTo>
                    <a:pt x="586" y="272"/>
                  </a:lnTo>
                  <a:lnTo>
                    <a:pt x="601" y="275"/>
                  </a:lnTo>
                  <a:lnTo>
                    <a:pt x="616" y="279"/>
                  </a:lnTo>
                  <a:lnTo>
                    <a:pt x="630" y="282"/>
                  </a:lnTo>
                  <a:lnTo>
                    <a:pt x="643" y="284"/>
                  </a:lnTo>
                  <a:lnTo>
                    <a:pt x="656" y="286"/>
                  </a:lnTo>
                  <a:lnTo>
                    <a:pt x="476" y="335"/>
                  </a:lnTo>
                  <a:lnTo>
                    <a:pt x="477" y="339"/>
                  </a:lnTo>
                  <a:lnTo>
                    <a:pt x="483" y="345"/>
                  </a:lnTo>
                  <a:lnTo>
                    <a:pt x="493" y="355"/>
                  </a:lnTo>
                  <a:lnTo>
                    <a:pt x="504" y="365"/>
                  </a:lnTo>
                  <a:lnTo>
                    <a:pt x="516" y="375"/>
                  </a:lnTo>
                  <a:lnTo>
                    <a:pt x="526" y="384"/>
                  </a:lnTo>
                  <a:lnTo>
                    <a:pt x="533" y="391"/>
                  </a:lnTo>
                  <a:lnTo>
                    <a:pt x="536" y="393"/>
                  </a:lnTo>
                  <a:lnTo>
                    <a:pt x="522" y="393"/>
                  </a:lnTo>
                  <a:lnTo>
                    <a:pt x="507" y="394"/>
                  </a:lnTo>
                  <a:lnTo>
                    <a:pt x="490" y="396"/>
                  </a:lnTo>
                  <a:lnTo>
                    <a:pt x="473" y="399"/>
                  </a:lnTo>
                  <a:lnTo>
                    <a:pt x="457" y="402"/>
                  </a:lnTo>
                  <a:lnTo>
                    <a:pt x="443" y="405"/>
                  </a:lnTo>
                  <a:lnTo>
                    <a:pt x="433" y="409"/>
                  </a:lnTo>
                  <a:lnTo>
                    <a:pt x="429" y="412"/>
                  </a:lnTo>
                  <a:lnTo>
                    <a:pt x="437" y="425"/>
                  </a:lnTo>
                  <a:lnTo>
                    <a:pt x="443" y="440"/>
                  </a:lnTo>
                  <a:lnTo>
                    <a:pt x="451" y="454"/>
                  </a:lnTo>
                  <a:lnTo>
                    <a:pt x="460" y="467"/>
                  </a:lnTo>
                  <a:lnTo>
                    <a:pt x="468" y="482"/>
                  </a:lnTo>
                  <a:lnTo>
                    <a:pt x="476" y="495"/>
                  </a:lnTo>
                  <a:lnTo>
                    <a:pt x="484" y="509"/>
                  </a:lnTo>
                  <a:lnTo>
                    <a:pt x="493" y="522"/>
                  </a:lnTo>
                  <a:lnTo>
                    <a:pt x="390" y="454"/>
                  </a:lnTo>
                  <a:lnTo>
                    <a:pt x="387" y="433"/>
                  </a:lnTo>
                  <a:lnTo>
                    <a:pt x="390" y="415"/>
                  </a:lnTo>
                  <a:lnTo>
                    <a:pt x="397" y="397"/>
                  </a:lnTo>
                  <a:lnTo>
                    <a:pt x="407" y="382"/>
                  </a:lnTo>
                  <a:lnTo>
                    <a:pt x="417" y="365"/>
                  </a:lnTo>
                  <a:lnTo>
                    <a:pt x="427" y="349"/>
                  </a:lnTo>
                  <a:lnTo>
                    <a:pt x="432" y="330"/>
                  </a:lnTo>
                  <a:lnTo>
                    <a:pt x="433" y="309"/>
                  </a:lnTo>
                  <a:lnTo>
                    <a:pt x="432" y="293"/>
                  </a:lnTo>
                  <a:lnTo>
                    <a:pt x="431" y="277"/>
                  </a:lnTo>
                  <a:lnTo>
                    <a:pt x="430" y="261"/>
                  </a:lnTo>
                  <a:lnTo>
                    <a:pt x="428" y="245"/>
                  </a:lnTo>
                  <a:lnTo>
                    <a:pt x="424" y="230"/>
                  </a:lnTo>
                  <a:lnTo>
                    <a:pt x="418" y="215"/>
                  </a:lnTo>
                  <a:lnTo>
                    <a:pt x="408" y="203"/>
                  </a:lnTo>
                  <a:lnTo>
                    <a:pt x="393" y="193"/>
                  </a:lnTo>
                  <a:lnTo>
                    <a:pt x="379" y="182"/>
                  </a:lnTo>
                  <a:lnTo>
                    <a:pt x="361" y="174"/>
                  </a:lnTo>
                  <a:lnTo>
                    <a:pt x="343" y="170"/>
                  </a:lnTo>
                  <a:lnTo>
                    <a:pt x="324" y="169"/>
                  </a:lnTo>
                  <a:lnTo>
                    <a:pt x="305" y="170"/>
                  </a:lnTo>
                  <a:lnTo>
                    <a:pt x="287" y="173"/>
                  </a:lnTo>
                  <a:lnTo>
                    <a:pt x="269" y="179"/>
                  </a:lnTo>
                  <a:lnTo>
                    <a:pt x="252" y="184"/>
                  </a:lnTo>
                  <a:lnTo>
                    <a:pt x="234" y="197"/>
                  </a:lnTo>
                  <a:lnTo>
                    <a:pt x="219" y="212"/>
                  </a:lnTo>
                  <a:lnTo>
                    <a:pt x="206" y="229"/>
                  </a:lnTo>
                  <a:lnTo>
                    <a:pt x="196" y="246"/>
                  </a:lnTo>
                  <a:lnTo>
                    <a:pt x="189" y="265"/>
                  </a:lnTo>
                  <a:lnTo>
                    <a:pt x="184" y="285"/>
                  </a:lnTo>
                  <a:lnTo>
                    <a:pt x="182" y="306"/>
                  </a:lnTo>
                  <a:lnTo>
                    <a:pt x="183" y="329"/>
                  </a:lnTo>
                  <a:lnTo>
                    <a:pt x="186" y="344"/>
                  </a:lnTo>
                  <a:lnTo>
                    <a:pt x="192" y="357"/>
                  </a:lnTo>
                  <a:lnTo>
                    <a:pt x="201" y="370"/>
                  </a:lnTo>
                  <a:lnTo>
                    <a:pt x="211" y="381"/>
                  </a:lnTo>
                  <a:lnTo>
                    <a:pt x="223" y="392"/>
                  </a:lnTo>
                  <a:lnTo>
                    <a:pt x="234" y="402"/>
                  </a:lnTo>
                  <a:lnTo>
                    <a:pt x="245" y="412"/>
                  </a:lnTo>
                  <a:lnTo>
                    <a:pt x="255" y="423"/>
                  </a:lnTo>
                  <a:lnTo>
                    <a:pt x="151" y="504"/>
                  </a:lnTo>
                  <a:lnTo>
                    <a:pt x="158" y="493"/>
                  </a:lnTo>
                  <a:lnTo>
                    <a:pt x="163" y="482"/>
                  </a:lnTo>
                  <a:lnTo>
                    <a:pt x="170" y="471"/>
                  </a:lnTo>
                  <a:lnTo>
                    <a:pt x="175" y="459"/>
                  </a:lnTo>
                  <a:lnTo>
                    <a:pt x="182" y="447"/>
                  </a:lnTo>
                  <a:lnTo>
                    <a:pt x="188" y="436"/>
                  </a:lnTo>
                  <a:lnTo>
                    <a:pt x="194" y="425"/>
                  </a:lnTo>
                  <a:lnTo>
                    <a:pt x="200" y="414"/>
                  </a:lnTo>
                  <a:lnTo>
                    <a:pt x="44" y="437"/>
                  </a:lnTo>
                  <a:lnTo>
                    <a:pt x="56" y="430"/>
                  </a:lnTo>
                  <a:lnTo>
                    <a:pt x="71" y="420"/>
                  </a:lnTo>
                  <a:lnTo>
                    <a:pt x="87" y="409"/>
                  </a:lnTo>
                  <a:lnTo>
                    <a:pt x="104" y="396"/>
                  </a:lnTo>
                  <a:lnTo>
                    <a:pt x="120" y="386"/>
                  </a:lnTo>
                  <a:lnTo>
                    <a:pt x="132" y="376"/>
                  </a:lnTo>
                  <a:lnTo>
                    <a:pt x="140" y="370"/>
                  </a:lnTo>
                  <a:lnTo>
                    <a:pt x="142" y="366"/>
                  </a:lnTo>
                  <a:lnTo>
                    <a:pt x="0" y="339"/>
                  </a:lnTo>
                  <a:lnTo>
                    <a:pt x="20" y="333"/>
                  </a:lnTo>
                  <a:lnTo>
                    <a:pt x="43" y="326"/>
                  </a:lnTo>
                  <a:lnTo>
                    <a:pt x="67" y="320"/>
                  </a:lnTo>
                  <a:lnTo>
                    <a:pt x="92" y="312"/>
                  </a:lnTo>
                  <a:lnTo>
                    <a:pt x="114" y="305"/>
                  </a:lnTo>
                  <a:lnTo>
                    <a:pt x="132" y="300"/>
                  </a:lnTo>
                  <a:lnTo>
                    <a:pt x="144" y="295"/>
                  </a:lnTo>
                  <a:lnTo>
                    <a:pt x="149" y="294"/>
                  </a:lnTo>
                  <a:lnTo>
                    <a:pt x="30" y="171"/>
                  </a:lnTo>
                  <a:lnTo>
                    <a:pt x="174" y="219"/>
                  </a:lnTo>
                  <a:lnTo>
                    <a:pt x="175" y="214"/>
                  </a:lnTo>
                  <a:lnTo>
                    <a:pt x="173" y="205"/>
                  </a:lnTo>
                  <a:lnTo>
                    <a:pt x="169" y="193"/>
                  </a:lnTo>
                  <a:lnTo>
                    <a:pt x="163" y="177"/>
                  </a:lnTo>
                  <a:lnTo>
                    <a:pt x="155" y="162"/>
                  </a:lnTo>
                  <a:lnTo>
                    <a:pt x="148" y="146"/>
                  </a:lnTo>
                  <a:lnTo>
                    <a:pt x="141" y="133"/>
                  </a:lnTo>
                  <a:lnTo>
                    <a:pt x="135" y="121"/>
                  </a:lnTo>
                  <a:lnTo>
                    <a:pt x="146" y="129"/>
                  </a:lnTo>
                  <a:lnTo>
                    <a:pt x="159" y="136"/>
                  </a:lnTo>
                  <a:lnTo>
                    <a:pt x="170" y="144"/>
                  </a:lnTo>
                  <a:lnTo>
                    <a:pt x="182" y="152"/>
                  </a:lnTo>
                  <a:lnTo>
                    <a:pt x="193" y="159"/>
                  </a:lnTo>
                  <a:lnTo>
                    <a:pt x="204" y="166"/>
                  </a:lnTo>
                  <a:lnTo>
                    <a:pt x="216" y="173"/>
                  </a:lnTo>
                  <a:lnTo>
                    <a:pt x="228" y="181"/>
                  </a:lnTo>
                  <a:lnTo>
                    <a:pt x="232" y="171"/>
                  </a:lnTo>
                  <a:lnTo>
                    <a:pt x="240" y="150"/>
                  </a:lnTo>
                  <a:lnTo>
                    <a:pt x="248" y="120"/>
                  </a:lnTo>
                  <a:lnTo>
                    <a:pt x="258" y="88"/>
                  </a:lnTo>
                  <a:lnTo>
                    <a:pt x="265" y="55"/>
                  </a:lnTo>
                  <a:lnTo>
                    <a:pt x="273" y="26"/>
                  </a:lnTo>
                  <a:lnTo>
                    <a:pt x="278" y="8"/>
                  </a:lnTo>
                  <a:lnTo>
                    <a:pt x="280" y="0"/>
                  </a:lnTo>
                  <a:lnTo>
                    <a:pt x="282" y="5"/>
                  </a:lnTo>
                  <a:lnTo>
                    <a:pt x="288" y="22"/>
                  </a:lnTo>
                  <a:lnTo>
                    <a:pt x="297" y="44"/>
                  </a:lnTo>
                  <a:lnTo>
                    <a:pt x="305" y="69"/>
                  </a:lnTo>
                  <a:lnTo>
                    <a:pt x="315" y="94"/>
                  </a:lnTo>
                  <a:lnTo>
                    <a:pt x="324" y="116"/>
                  </a:lnTo>
                  <a:lnTo>
                    <a:pt x="331" y="133"/>
                  </a:lnTo>
                  <a:lnTo>
                    <a:pt x="335" y="139"/>
                  </a:lnTo>
                  <a:close/>
                </a:path>
              </a:pathLst>
            </a:custGeom>
            <a:solidFill>
              <a:srgbClr val="F2C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5193" y="297"/>
              <a:ext cx="67" cy="89"/>
            </a:xfrm>
            <a:custGeom>
              <a:avLst/>
              <a:gdLst>
                <a:gd name="T0" fmla="*/ 194 w 201"/>
                <a:gd name="T1" fmla="*/ 55 h 266"/>
                <a:gd name="T2" fmla="*/ 200 w 201"/>
                <a:gd name="T3" fmla="*/ 76 h 266"/>
                <a:gd name="T4" fmla="*/ 201 w 201"/>
                <a:gd name="T5" fmla="*/ 97 h 266"/>
                <a:gd name="T6" fmla="*/ 199 w 201"/>
                <a:gd name="T7" fmla="*/ 118 h 266"/>
                <a:gd name="T8" fmla="*/ 194 w 201"/>
                <a:gd name="T9" fmla="*/ 139 h 266"/>
                <a:gd name="T10" fmla="*/ 186 w 201"/>
                <a:gd name="T11" fmla="*/ 160 h 266"/>
                <a:gd name="T12" fmla="*/ 175 w 201"/>
                <a:gd name="T13" fmla="*/ 179 h 266"/>
                <a:gd name="T14" fmla="*/ 163 w 201"/>
                <a:gd name="T15" fmla="*/ 196 h 266"/>
                <a:gd name="T16" fmla="*/ 150 w 201"/>
                <a:gd name="T17" fmla="*/ 210 h 266"/>
                <a:gd name="T18" fmla="*/ 148 w 201"/>
                <a:gd name="T19" fmla="*/ 221 h 266"/>
                <a:gd name="T20" fmla="*/ 150 w 201"/>
                <a:gd name="T21" fmla="*/ 232 h 266"/>
                <a:gd name="T22" fmla="*/ 151 w 201"/>
                <a:gd name="T23" fmla="*/ 242 h 266"/>
                <a:gd name="T24" fmla="*/ 151 w 201"/>
                <a:gd name="T25" fmla="*/ 252 h 266"/>
                <a:gd name="T26" fmla="*/ 142 w 201"/>
                <a:gd name="T27" fmla="*/ 257 h 266"/>
                <a:gd name="T28" fmla="*/ 133 w 201"/>
                <a:gd name="T29" fmla="*/ 261 h 266"/>
                <a:gd name="T30" fmla="*/ 124 w 201"/>
                <a:gd name="T31" fmla="*/ 263 h 266"/>
                <a:gd name="T32" fmla="*/ 116 w 201"/>
                <a:gd name="T33" fmla="*/ 265 h 266"/>
                <a:gd name="T34" fmla="*/ 108 w 201"/>
                <a:gd name="T35" fmla="*/ 266 h 266"/>
                <a:gd name="T36" fmla="*/ 98 w 201"/>
                <a:gd name="T37" fmla="*/ 266 h 266"/>
                <a:gd name="T38" fmla="*/ 88 w 201"/>
                <a:gd name="T39" fmla="*/ 265 h 266"/>
                <a:gd name="T40" fmla="*/ 76 w 201"/>
                <a:gd name="T41" fmla="*/ 262 h 266"/>
                <a:gd name="T42" fmla="*/ 78 w 201"/>
                <a:gd name="T43" fmla="*/ 243 h 266"/>
                <a:gd name="T44" fmla="*/ 73 w 201"/>
                <a:gd name="T45" fmla="*/ 228 h 266"/>
                <a:gd name="T46" fmla="*/ 65 w 201"/>
                <a:gd name="T47" fmla="*/ 213 h 266"/>
                <a:gd name="T48" fmla="*/ 54 w 201"/>
                <a:gd name="T49" fmla="*/ 201 h 266"/>
                <a:gd name="T50" fmla="*/ 43 w 201"/>
                <a:gd name="T51" fmla="*/ 189 h 266"/>
                <a:gd name="T52" fmla="*/ 31 w 201"/>
                <a:gd name="T53" fmla="*/ 178 h 266"/>
                <a:gd name="T54" fmla="*/ 19 w 201"/>
                <a:gd name="T55" fmla="*/ 165 h 266"/>
                <a:gd name="T56" fmla="*/ 9 w 201"/>
                <a:gd name="T57" fmla="*/ 151 h 266"/>
                <a:gd name="T58" fmla="*/ 3 w 201"/>
                <a:gd name="T59" fmla="*/ 133 h 266"/>
                <a:gd name="T60" fmla="*/ 1 w 201"/>
                <a:gd name="T61" fmla="*/ 116 h 266"/>
                <a:gd name="T62" fmla="*/ 0 w 201"/>
                <a:gd name="T63" fmla="*/ 98 h 266"/>
                <a:gd name="T64" fmla="*/ 3 w 201"/>
                <a:gd name="T65" fmla="*/ 80 h 266"/>
                <a:gd name="T66" fmla="*/ 7 w 201"/>
                <a:gd name="T67" fmla="*/ 63 h 266"/>
                <a:gd name="T68" fmla="*/ 16 w 201"/>
                <a:gd name="T69" fmla="*/ 47 h 266"/>
                <a:gd name="T70" fmla="*/ 26 w 201"/>
                <a:gd name="T71" fmla="*/ 33 h 266"/>
                <a:gd name="T72" fmla="*/ 41 w 201"/>
                <a:gd name="T73" fmla="*/ 21 h 266"/>
                <a:gd name="T74" fmla="*/ 52 w 201"/>
                <a:gd name="T75" fmla="*/ 16 h 266"/>
                <a:gd name="T76" fmla="*/ 63 w 201"/>
                <a:gd name="T77" fmla="*/ 10 h 266"/>
                <a:gd name="T78" fmla="*/ 74 w 201"/>
                <a:gd name="T79" fmla="*/ 6 h 266"/>
                <a:gd name="T80" fmla="*/ 86 w 201"/>
                <a:gd name="T81" fmla="*/ 2 h 266"/>
                <a:gd name="T82" fmla="*/ 99 w 201"/>
                <a:gd name="T83" fmla="*/ 0 h 266"/>
                <a:gd name="T84" fmla="*/ 111 w 201"/>
                <a:gd name="T85" fmla="*/ 0 h 266"/>
                <a:gd name="T86" fmla="*/ 124 w 201"/>
                <a:gd name="T87" fmla="*/ 1 h 266"/>
                <a:gd name="T88" fmla="*/ 138 w 201"/>
                <a:gd name="T89" fmla="*/ 3 h 266"/>
                <a:gd name="T90" fmla="*/ 148 w 201"/>
                <a:gd name="T91" fmla="*/ 7 h 266"/>
                <a:gd name="T92" fmla="*/ 156 w 201"/>
                <a:gd name="T93" fmla="*/ 11 h 266"/>
                <a:gd name="T94" fmla="*/ 165 w 201"/>
                <a:gd name="T95" fmla="*/ 16 h 266"/>
                <a:gd name="T96" fmla="*/ 173 w 201"/>
                <a:gd name="T97" fmla="*/ 21 h 266"/>
                <a:gd name="T98" fmla="*/ 180 w 201"/>
                <a:gd name="T99" fmla="*/ 28 h 266"/>
                <a:gd name="T100" fmla="*/ 185 w 201"/>
                <a:gd name="T101" fmla="*/ 36 h 266"/>
                <a:gd name="T102" fmla="*/ 190 w 201"/>
                <a:gd name="T103" fmla="*/ 45 h 266"/>
                <a:gd name="T104" fmla="*/ 194 w 201"/>
                <a:gd name="T105" fmla="*/ 55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01" h="266">
                  <a:moveTo>
                    <a:pt x="194" y="55"/>
                  </a:moveTo>
                  <a:lnTo>
                    <a:pt x="200" y="76"/>
                  </a:lnTo>
                  <a:lnTo>
                    <a:pt x="201" y="97"/>
                  </a:lnTo>
                  <a:lnTo>
                    <a:pt x="199" y="118"/>
                  </a:lnTo>
                  <a:lnTo>
                    <a:pt x="194" y="139"/>
                  </a:lnTo>
                  <a:lnTo>
                    <a:pt x="186" y="160"/>
                  </a:lnTo>
                  <a:lnTo>
                    <a:pt x="175" y="179"/>
                  </a:lnTo>
                  <a:lnTo>
                    <a:pt x="163" y="196"/>
                  </a:lnTo>
                  <a:lnTo>
                    <a:pt x="150" y="210"/>
                  </a:lnTo>
                  <a:lnTo>
                    <a:pt x="148" y="221"/>
                  </a:lnTo>
                  <a:lnTo>
                    <a:pt x="150" y="232"/>
                  </a:lnTo>
                  <a:lnTo>
                    <a:pt x="151" y="242"/>
                  </a:lnTo>
                  <a:lnTo>
                    <a:pt x="151" y="252"/>
                  </a:lnTo>
                  <a:lnTo>
                    <a:pt x="142" y="257"/>
                  </a:lnTo>
                  <a:lnTo>
                    <a:pt x="133" y="261"/>
                  </a:lnTo>
                  <a:lnTo>
                    <a:pt x="124" y="263"/>
                  </a:lnTo>
                  <a:lnTo>
                    <a:pt x="116" y="265"/>
                  </a:lnTo>
                  <a:lnTo>
                    <a:pt x="108" y="266"/>
                  </a:lnTo>
                  <a:lnTo>
                    <a:pt x="98" y="266"/>
                  </a:lnTo>
                  <a:lnTo>
                    <a:pt x="88" y="265"/>
                  </a:lnTo>
                  <a:lnTo>
                    <a:pt x="76" y="262"/>
                  </a:lnTo>
                  <a:lnTo>
                    <a:pt x="78" y="243"/>
                  </a:lnTo>
                  <a:lnTo>
                    <a:pt x="73" y="228"/>
                  </a:lnTo>
                  <a:lnTo>
                    <a:pt x="65" y="213"/>
                  </a:lnTo>
                  <a:lnTo>
                    <a:pt x="54" y="201"/>
                  </a:lnTo>
                  <a:lnTo>
                    <a:pt x="43" y="189"/>
                  </a:lnTo>
                  <a:lnTo>
                    <a:pt x="31" y="178"/>
                  </a:lnTo>
                  <a:lnTo>
                    <a:pt x="19" y="165"/>
                  </a:lnTo>
                  <a:lnTo>
                    <a:pt x="9" y="151"/>
                  </a:lnTo>
                  <a:lnTo>
                    <a:pt x="3" y="133"/>
                  </a:lnTo>
                  <a:lnTo>
                    <a:pt x="1" y="116"/>
                  </a:lnTo>
                  <a:lnTo>
                    <a:pt x="0" y="98"/>
                  </a:lnTo>
                  <a:lnTo>
                    <a:pt x="3" y="80"/>
                  </a:lnTo>
                  <a:lnTo>
                    <a:pt x="7" y="63"/>
                  </a:lnTo>
                  <a:lnTo>
                    <a:pt x="16" y="47"/>
                  </a:lnTo>
                  <a:lnTo>
                    <a:pt x="26" y="33"/>
                  </a:lnTo>
                  <a:lnTo>
                    <a:pt x="41" y="21"/>
                  </a:lnTo>
                  <a:lnTo>
                    <a:pt x="52" y="16"/>
                  </a:lnTo>
                  <a:lnTo>
                    <a:pt x="63" y="10"/>
                  </a:lnTo>
                  <a:lnTo>
                    <a:pt x="74" y="6"/>
                  </a:lnTo>
                  <a:lnTo>
                    <a:pt x="86" y="2"/>
                  </a:lnTo>
                  <a:lnTo>
                    <a:pt x="99" y="0"/>
                  </a:lnTo>
                  <a:lnTo>
                    <a:pt x="111" y="0"/>
                  </a:lnTo>
                  <a:lnTo>
                    <a:pt x="124" y="1"/>
                  </a:lnTo>
                  <a:lnTo>
                    <a:pt x="138" y="3"/>
                  </a:lnTo>
                  <a:lnTo>
                    <a:pt x="148" y="7"/>
                  </a:lnTo>
                  <a:lnTo>
                    <a:pt x="156" y="11"/>
                  </a:lnTo>
                  <a:lnTo>
                    <a:pt x="165" y="16"/>
                  </a:lnTo>
                  <a:lnTo>
                    <a:pt x="173" y="21"/>
                  </a:lnTo>
                  <a:lnTo>
                    <a:pt x="180" y="28"/>
                  </a:lnTo>
                  <a:lnTo>
                    <a:pt x="185" y="36"/>
                  </a:lnTo>
                  <a:lnTo>
                    <a:pt x="190" y="45"/>
                  </a:lnTo>
                  <a:lnTo>
                    <a:pt x="194" y="55"/>
                  </a:lnTo>
                  <a:close/>
                </a:path>
              </a:pathLst>
            </a:custGeom>
            <a:solidFill>
              <a:srgbClr val="FFFF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5214" y="324"/>
              <a:ext cx="28" cy="54"/>
            </a:xfrm>
            <a:custGeom>
              <a:avLst/>
              <a:gdLst>
                <a:gd name="T0" fmla="*/ 17 w 84"/>
                <a:gd name="T1" fmla="*/ 10 h 160"/>
                <a:gd name="T2" fmla="*/ 11 w 84"/>
                <a:gd name="T3" fmla="*/ 34 h 160"/>
                <a:gd name="T4" fmla="*/ 27 w 84"/>
                <a:gd name="T5" fmla="*/ 60 h 160"/>
                <a:gd name="T6" fmla="*/ 38 w 84"/>
                <a:gd name="T7" fmla="*/ 51 h 160"/>
                <a:gd name="T8" fmla="*/ 49 w 84"/>
                <a:gd name="T9" fmla="*/ 41 h 160"/>
                <a:gd name="T10" fmla="*/ 62 w 84"/>
                <a:gd name="T11" fmla="*/ 36 h 160"/>
                <a:gd name="T12" fmla="*/ 75 w 84"/>
                <a:gd name="T13" fmla="*/ 38 h 160"/>
                <a:gd name="T14" fmla="*/ 84 w 84"/>
                <a:gd name="T15" fmla="*/ 49 h 160"/>
                <a:gd name="T16" fmla="*/ 80 w 84"/>
                <a:gd name="T17" fmla="*/ 64 h 160"/>
                <a:gd name="T18" fmla="*/ 70 w 84"/>
                <a:gd name="T19" fmla="*/ 70 h 160"/>
                <a:gd name="T20" fmla="*/ 59 w 84"/>
                <a:gd name="T21" fmla="*/ 75 h 160"/>
                <a:gd name="T22" fmla="*/ 48 w 84"/>
                <a:gd name="T23" fmla="*/ 77 h 160"/>
                <a:gd name="T24" fmla="*/ 34 w 84"/>
                <a:gd name="T25" fmla="*/ 75 h 160"/>
                <a:gd name="T26" fmla="*/ 29 w 84"/>
                <a:gd name="T27" fmla="*/ 88 h 160"/>
                <a:gd name="T28" fmla="*/ 31 w 84"/>
                <a:gd name="T29" fmla="*/ 101 h 160"/>
                <a:gd name="T30" fmla="*/ 42 w 84"/>
                <a:gd name="T31" fmla="*/ 109 h 160"/>
                <a:gd name="T32" fmla="*/ 54 w 84"/>
                <a:gd name="T33" fmla="*/ 102 h 160"/>
                <a:gd name="T34" fmla="*/ 67 w 84"/>
                <a:gd name="T35" fmla="*/ 96 h 160"/>
                <a:gd name="T36" fmla="*/ 80 w 84"/>
                <a:gd name="T37" fmla="*/ 101 h 160"/>
                <a:gd name="T38" fmla="*/ 69 w 84"/>
                <a:gd name="T39" fmla="*/ 117 h 160"/>
                <a:gd name="T40" fmla="*/ 53 w 84"/>
                <a:gd name="T41" fmla="*/ 127 h 160"/>
                <a:gd name="T42" fmla="*/ 53 w 84"/>
                <a:gd name="T43" fmla="*/ 145 h 160"/>
                <a:gd name="T44" fmla="*/ 50 w 84"/>
                <a:gd name="T45" fmla="*/ 160 h 160"/>
                <a:gd name="T46" fmla="*/ 40 w 84"/>
                <a:gd name="T47" fmla="*/ 154 h 160"/>
                <a:gd name="T48" fmla="*/ 39 w 84"/>
                <a:gd name="T49" fmla="*/ 140 h 160"/>
                <a:gd name="T50" fmla="*/ 41 w 84"/>
                <a:gd name="T51" fmla="*/ 127 h 160"/>
                <a:gd name="T52" fmla="*/ 33 w 84"/>
                <a:gd name="T53" fmla="*/ 119 h 160"/>
                <a:gd name="T54" fmla="*/ 22 w 84"/>
                <a:gd name="T55" fmla="*/ 112 h 160"/>
                <a:gd name="T56" fmla="*/ 17 w 84"/>
                <a:gd name="T57" fmla="*/ 101 h 160"/>
                <a:gd name="T58" fmla="*/ 20 w 84"/>
                <a:gd name="T59" fmla="*/ 78 h 160"/>
                <a:gd name="T60" fmla="*/ 10 w 84"/>
                <a:gd name="T61" fmla="*/ 61 h 160"/>
                <a:gd name="T62" fmla="*/ 0 w 84"/>
                <a:gd name="T63" fmla="*/ 38 h 160"/>
                <a:gd name="T64" fmla="*/ 5 w 84"/>
                <a:gd name="T65" fmla="*/ 12 h 160"/>
                <a:gd name="T66" fmla="*/ 12 w 84"/>
                <a:gd name="T67" fmla="*/ 4 h 160"/>
                <a:gd name="T68" fmla="*/ 20 w 84"/>
                <a:gd name="T69" fmla="*/ 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4" h="160">
                  <a:moveTo>
                    <a:pt x="20" y="1"/>
                  </a:moveTo>
                  <a:lnTo>
                    <a:pt x="17" y="10"/>
                  </a:lnTo>
                  <a:lnTo>
                    <a:pt x="12" y="21"/>
                  </a:lnTo>
                  <a:lnTo>
                    <a:pt x="11" y="34"/>
                  </a:lnTo>
                  <a:lnTo>
                    <a:pt x="13" y="45"/>
                  </a:lnTo>
                  <a:lnTo>
                    <a:pt x="27" y="60"/>
                  </a:lnTo>
                  <a:lnTo>
                    <a:pt x="32" y="56"/>
                  </a:lnTo>
                  <a:lnTo>
                    <a:pt x="38" y="51"/>
                  </a:lnTo>
                  <a:lnTo>
                    <a:pt x="43" y="46"/>
                  </a:lnTo>
                  <a:lnTo>
                    <a:pt x="49" y="41"/>
                  </a:lnTo>
                  <a:lnTo>
                    <a:pt x="55" y="38"/>
                  </a:lnTo>
                  <a:lnTo>
                    <a:pt x="62" y="36"/>
                  </a:lnTo>
                  <a:lnTo>
                    <a:pt x="69" y="36"/>
                  </a:lnTo>
                  <a:lnTo>
                    <a:pt x="75" y="38"/>
                  </a:lnTo>
                  <a:lnTo>
                    <a:pt x="82" y="41"/>
                  </a:lnTo>
                  <a:lnTo>
                    <a:pt x="84" y="49"/>
                  </a:lnTo>
                  <a:lnTo>
                    <a:pt x="82" y="57"/>
                  </a:lnTo>
                  <a:lnTo>
                    <a:pt x="80" y="64"/>
                  </a:lnTo>
                  <a:lnTo>
                    <a:pt x="75" y="67"/>
                  </a:lnTo>
                  <a:lnTo>
                    <a:pt x="70" y="70"/>
                  </a:lnTo>
                  <a:lnTo>
                    <a:pt x="64" y="72"/>
                  </a:lnTo>
                  <a:lnTo>
                    <a:pt x="59" y="75"/>
                  </a:lnTo>
                  <a:lnTo>
                    <a:pt x="53" y="76"/>
                  </a:lnTo>
                  <a:lnTo>
                    <a:pt x="48" y="77"/>
                  </a:lnTo>
                  <a:lnTo>
                    <a:pt x="41" y="76"/>
                  </a:lnTo>
                  <a:lnTo>
                    <a:pt x="34" y="75"/>
                  </a:lnTo>
                  <a:lnTo>
                    <a:pt x="30" y="80"/>
                  </a:lnTo>
                  <a:lnTo>
                    <a:pt x="29" y="88"/>
                  </a:lnTo>
                  <a:lnTo>
                    <a:pt x="29" y="95"/>
                  </a:lnTo>
                  <a:lnTo>
                    <a:pt x="31" y="101"/>
                  </a:lnTo>
                  <a:lnTo>
                    <a:pt x="37" y="108"/>
                  </a:lnTo>
                  <a:lnTo>
                    <a:pt x="42" y="109"/>
                  </a:lnTo>
                  <a:lnTo>
                    <a:pt x="48" y="107"/>
                  </a:lnTo>
                  <a:lnTo>
                    <a:pt x="54" y="102"/>
                  </a:lnTo>
                  <a:lnTo>
                    <a:pt x="60" y="98"/>
                  </a:lnTo>
                  <a:lnTo>
                    <a:pt x="67" y="96"/>
                  </a:lnTo>
                  <a:lnTo>
                    <a:pt x="73" y="96"/>
                  </a:lnTo>
                  <a:lnTo>
                    <a:pt x="80" y="101"/>
                  </a:lnTo>
                  <a:lnTo>
                    <a:pt x="77" y="110"/>
                  </a:lnTo>
                  <a:lnTo>
                    <a:pt x="69" y="117"/>
                  </a:lnTo>
                  <a:lnTo>
                    <a:pt x="61" y="122"/>
                  </a:lnTo>
                  <a:lnTo>
                    <a:pt x="53" y="127"/>
                  </a:lnTo>
                  <a:lnTo>
                    <a:pt x="53" y="136"/>
                  </a:lnTo>
                  <a:lnTo>
                    <a:pt x="53" y="145"/>
                  </a:lnTo>
                  <a:lnTo>
                    <a:pt x="52" y="154"/>
                  </a:lnTo>
                  <a:lnTo>
                    <a:pt x="50" y="160"/>
                  </a:lnTo>
                  <a:lnTo>
                    <a:pt x="42" y="158"/>
                  </a:lnTo>
                  <a:lnTo>
                    <a:pt x="40" y="154"/>
                  </a:lnTo>
                  <a:lnTo>
                    <a:pt x="40" y="146"/>
                  </a:lnTo>
                  <a:lnTo>
                    <a:pt x="39" y="140"/>
                  </a:lnTo>
                  <a:lnTo>
                    <a:pt x="42" y="132"/>
                  </a:lnTo>
                  <a:lnTo>
                    <a:pt x="41" y="127"/>
                  </a:lnTo>
                  <a:lnTo>
                    <a:pt x="38" y="122"/>
                  </a:lnTo>
                  <a:lnTo>
                    <a:pt x="33" y="119"/>
                  </a:lnTo>
                  <a:lnTo>
                    <a:pt x="28" y="117"/>
                  </a:lnTo>
                  <a:lnTo>
                    <a:pt x="22" y="112"/>
                  </a:lnTo>
                  <a:lnTo>
                    <a:pt x="19" y="108"/>
                  </a:lnTo>
                  <a:lnTo>
                    <a:pt x="17" y="101"/>
                  </a:lnTo>
                  <a:lnTo>
                    <a:pt x="18" y="90"/>
                  </a:lnTo>
                  <a:lnTo>
                    <a:pt x="20" y="78"/>
                  </a:lnTo>
                  <a:lnTo>
                    <a:pt x="20" y="68"/>
                  </a:lnTo>
                  <a:lnTo>
                    <a:pt x="10" y="61"/>
                  </a:lnTo>
                  <a:lnTo>
                    <a:pt x="2" y="50"/>
                  </a:lnTo>
                  <a:lnTo>
                    <a:pt x="0" y="38"/>
                  </a:lnTo>
                  <a:lnTo>
                    <a:pt x="1" y="25"/>
                  </a:lnTo>
                  <a:lnTo>
                    <a:pt x="5" y="12"/>
                  </a:lnTo>
                  <a:lnTo>
                    <a:pt x="9" y="9"/>
                  </a:lnTo>
                  <a:lnTo>
                    <a:pt x="12" y="4"/>
                  </a:lnTo>
                  <a:lnTo>
                    <a:pt x="14" y="0"/>
                  </a:lnTo>
                  <a:lnTo>
                    <a:pt x="2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5229" y="341"/>
              <a:ext cx="8" cy="4"/>
            </a:xfrm>
            <a:custGeom>
              <a:avLst/>
              <a:gdLst>
                <a:gd name="T0" fmla="*/ 23 w 23"/>
                <a:gd name="T1" fmla="*/ 0 h 13"/>
                <a:gd name="T2" fmla="*/ 21 w 23"/>
                <a:gd name="T3" fmla="*/ 6 h 13"/>
                <a:gd name="T4" fmla="*/ 16 w 23"/>
                <a:gd name="T5" fmla="*/ 8 h 13"/>
                <a:gd name="T6" fmla="*/ 11 w 23"/>
                <a:gd name="T7" fmla="*/ 11 h 13"/>
                <a:gd name="T8" fmla="*/ 6 w 23"/>
                <a:gd name="T9" fmla="*/ 13 h 13"/>
                <a:gd name="T10" fmla="*/ 0 w 23"/>
                <a:gd name="T11" fmla="*/ 12 h 13"/>
                <a:gd name="T12" fmla="*/ 4 w 23"/>
                <a:gd name="T13" fmla="*/ 9 h 13"/>
                <a:gd name="T14" fmla="*/ 10 w 23"/>
                <a:gd name="T15" fmla="*/ 5 h 13"/>
                <a:gd name="T16" fmla="*/ 16 w 23"/>
                <a:gd name="T17" fmla="*/ 1 h 13"/>
                <a:gd name="T18" fmla="*/ 23 w 23"/>
                <a:gd name="T1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3">
                  <a:moveTo>
                    <a:pt x="23" y="0"/>
                  </a:moveTo>
                  <a:lnTo>
                    <a:pt x="21" y="6"/>
                  </a:lnTo>
                  <a:lnTo>
                    <a:pt x="16" y="8"/>
                  </a:lnTo>
                  <a:lnTo>
                    <a:pt x="11" y="11"/>
                  </a:lnTo>
                  <a:lnTo>
                    <a:pt x="6" y="13"/>
                  </a:lnTo>
                  <a:lnTo>
                    <a:pt x="0" y="12"/>
                  </a:lnTo>
                  <a:lnTo>
                    <a:pt x="4" y="9"/>
                  </a:lnTo>
                  <a:lnTo>
                    <a:pt x="10" y="5"/>
                  </a:lnTo>
                  <a:lnTo>
                    <a:pt x="16" y="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FF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5217" y="388"/>
              <a:ext cx="29" cy="28"/>
            </a:xfrm>
            <a:custGeom>
              <a:avLst/>
              <a:gdLst>
                <a:gd name="T0" fmla="*/ 83 w 88"/>
                <a:gd name="T1" fmla="*/ 0 h 85"/>
                <a:gd name="T2" fmla="*/ 85 w 88"/>
                <a:gd name="T3" fmla="*/ 19 h 85"/>
                <a:gd name="T4" fmla="*/ 88 w 88"/>
                <a:gd name="T5" fmla="*/ 39 h 85"/>
                <a:gd name="T6" fmla="*/ 87 w 88"/>
                <a:gd name="T7" fmla="*/ 58 h 85"/>
                <a:gd name="T8" fmla="*/ 79 w 88"/>
                <a:gd name="T9" fmla="*/ 76 h 85"/>
                <a:gd name="T10" fmla="*/ 71 w 88"/>
                <a:gd name="T11" fmla="*/ 80 h 85"/>
                <a:gd name="T12" fmla="*/ 63 w 88"/>
                <a:gd name="T13" fmla="*/ 83 h 85"/>
                <a:gd name="T14" fmla="*/ 54 w 88"/>
                <a:gd name="T15" fmla="*/ 85 h 85"/>
                <a:gd name="T16" fmla="*/ 45 w 88"/>
                <a:gd name="T17" fmla="*/ 85 h 85"/>
                <a:gd name="T18" fmla="*/ 37 w 88"/>
                <a:gd name="T19" fmla="*/ 84 h 85"/>
                <a:gd name="T20" fmla="*/ 28 w 88"/>
                <a:gd name="T21" fmla="*/ 83 h 85"/>
                <a:gd name="T22" fmla="*/ 19 w 88"/>
                <a:gd name="T23" fmla="*/ 80 h 85"/>
                <a:gd name="T24" fmla="*/ 11 w 88"/>
                <a:gd name="T25" fmla="*/ 77 h 85"/>
                <a:gd name="T26" fmla="*/ 8 w 88"/>
                <a:gd name="T27" fmla="*/ 59 h 85"/>
                <a:gd name="T28" fmla="*/ 3 w 88"/>
                <a:gd name="T29" fmla="*/ 41 h 85"/>
                <a:gd name="T30" fmla="*/ 1 w 88"/>
                <a:gd name="T31" fmla="*/ 23 h 85"/>
                <a:gd name="T32" fmla="*/ 0 w 88"/>
                <a:gd name="T33" fmla="*/ 5 h 85"/>
                <a:gd name="T34" fmla="*/ 10 w 88"/>
                <a:gd name="T35" fmla="*/ 9 h 85"/>
                <a:gd name="T36" fmla="*/ 21 w 88"/>
                <a:gd name="T37" fmla="*/ 10 h 85"/>
                <a:gd name="T38" fmla="*/ 32 w 88"/>
                <a:gd name="T39" fmla="*/ 11 h 85"/>
                <a:gd name="T40" fmla="*/ 43 w 88"/>
                <a:gd name="T41" fmla="*/ 10 h 85"/>
                <a:gd name="T42" fmla="*/ 53 w 88"/>
                <a:gd name="T43" fmla="*/ 8 h 85"/>
                <a:gd name="T44" fmla="*/ 64 w 88"/>
                <a:gd name="T45" fmla="*/ 6 h 85"/>
                <a:gd name="T46" fmla="*/ 73 w 88"/>
                <a:gd name="T47" fmla="*/ 3 h 85"/>
                <a:gd name="T48" fmla="*/ 83 w 88"/>
                <a:gd name="T4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8" h="85">
                  <a:moveTo>
                    <a:pt x="83" y="0"/>
                  </a:moveTo>
                  <a:lnTo>
                    <a:pt x="85" y="19"/>
                  </a:lnTo>
                  <a:lnTo>
                    <a:pt x="88" y="39"/>
                  </a:lnTo>
                  <a:lnTo>
                    <a:pt x="87" y="58"/>
                  </a:lnTo>
                  <a:lnTo>
                    <a:pt x="79" y="76"/>
                  </a:lnTo>
                  <a:lnTo>
                    <a:pt x="71" y="80"/>
                  </a:lnTo>
                  <a:lnTo>
                    <a:pt x="63" y="83"/>
                  </a:lnTo>
                  <a:lnTo>
                    <a:pt x="54" y="85"/>
                  </a:lnTo>
                  <a:lnTo>
                    <a:pt x="45" y="85"/>
                  </a:lnTo>
                  <a:lnTo>
                    <a:pt x="37" y="84"/>
                  </a:lnTo>
                  <a:lnTo>
                    <a:pt x="28" y="83"/>
                  </a:lnTo>
                  <a:lnTo>
                    <a:pt x="19" y="80"/>
                  </a:lnTo>
                  <a:lnTo>
                    <a:pt x="11" y="77"/>
                  </a:lnTo>
                  <a:lnTo>
                    <a:pt x="8" y="59"/>
                  </a:lnTo>
                  <a:lnTo>
                    <a:pt x="3" y="41"/>
                  </a:lnTo>
                  <a:lnTo>
                    <a:pt x="1" y="23"/>
                  </a:lnTo>
                  <a:lnTo>
                    <a:pt x="0" y="5"/>
                  </a:lnTo>
                  <a:lnTo>
                    <a:pt x="10" y="9"/>
                  </a:lnTo>
                  <a:lnTo>
                    <a:pt x="21" y="10"/>
                  </a:lnTo>
                  <a:lnTo>
                    <a:pt x="32" y="11"/>
                  </a:lnTo>
                  <a:lnTo>
                    <a:pt x="43" y="10"/>
                  </a:lnTo>
                  <a:lnTo>
                    <a:pt x="53" y="8"/>
                  </a:lnTo>
                  <a:lnTo>
                    <a:pt x="64" y="6"/>
                  </a:lnTo>
                  <a:lnTo>
                    <a:pt x="73" y="3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5220" y="397"/>
              <a:ext cx="20" cy="6"/>
            </a:xfrm>
            <a:custGeom>
              <a:avLst/>
              <a:gdLst>
                <a:gd name="T0" fmla="*/ 61 w 61"/>
                <a:gd name="T1" fmla="*/ 11 h 18"/>
                <a:gd name="T2" fmla="*/ 54 w 61"/>
                <a:gd name="T3" fmla="*/ 14 h 18"/>
                <a:gd name="T4" fmla="*/ 46 w 61"/>
                <a:gd name="T5" fmla="*/ 17 h 18"/>
                <a:gd name="T6" fmla="*/ 39 w 61"/>
                <a:gd name="T7" fmla="*/ 18 h 18"/>
                <a:gd name="T8" fmla="*/ 31 w 61"/>
                <a:gd name="T9" fmla="*/ 18 h 18"/>
                <a:gd name="T10" fmla="*/ 23 w 61"/>
                <a:gd name="T11" fmla="*/ 17 h 18"/>
                <a:gd name="T12" fmla="*/ 15 w 61"/>
                <a:gd name="T13" fmla="*/ 16 h 18"/>
                <a:gd name="T14" fmla="*/ 9 w 61"/>
                <a:gd name="T15" fmla="*/ 12 h 18"/>
                <a:gd name="T16" fmla="*/ 2 w 61"/>
                <a:gd name="T17" fmla="*/ 8 h 18"/>
                <a:gd name="T18" fmla="*/ 2 w 61"/>
                <a:gd name="T19" fmla="*/ 6 h 18"/>
                <a:gd name="T20" fmla="*/ 1 w 61"/>
                <a:gd name="T21" fmla="*/ 3 h 18"/>
                <a:gd name="T22" fmla="*/ 1 w 61"/>
                <a:gd name="T23" fmla="*/ 2 h 18"/>
                <a:gd name="T24" fmla="*/ 0 w 61"/>
                <a:gd name="T25" fmla="*/ 1 h 18"/>
                <a:gd name="T26" fmla="*/ 6 w 61"/>
                <a:gd name="T27" fmla="*/ 0 h 18"/>
                <a:gd name="T28" fmla="*/ 15 w 61"/>
                <a:gd name="T29" fmla="*/ 0 h 18"/>
                <a:gd name="T30" fmla="*/ 23 w 61"/>
                <a:gd name="T31" fmla="*/ 3 h 18"/>
                <a:gd name="T32" fmla="*/ 31 w 61"/>
                <a:gd name="T33" fmla="*/ 6 h 18"/>
                <a:gd name="T34" fmla="*/ 35 w 61"/>
                <a:gd name="T35" fmla="*/ 6 h 18"/>
                <a:gd name="T36" fmla="*/ 41 w 61"/>
                <a:gd name="T37" fmla="*/ 4 h 18"/>
                <a:gd name="T38" fmla="*/ 46 w 61"/>
                <a:gd name="T39" fmla="*/ 2 h 18"/>
                <a:gd name="T40" fmla="*/ 51 w 61"/>
                <a:gd name="T41" fmla="*/ 1 h 18"/>
                <a:gd name="T42" fmla="*/ 56 w 61"/>
                <a:gd name="T43" fmla="*/ 0 h 18"/>
                <a:gd name="T44" fmla="*/ 60 w 61"/>
                <a:gd name="T45" fmla="*/ 1 h 18"/>
                <a:gd name="T46" fmla="*/ 61 w 61"/>
                <a:gd name="T47" fmla="*/ 4 h 18"/>
                <a:gd name="T48" fmla="*/ 61 w 61"/>
                <a:gd name="T49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1" h="18">
                  <a:moveTo>
                    <a:pt x="61" y="11"/>
                  </a:moveTo>
                  <a:lnTo>
                    <a:pt x="54" y="14"/>
                  </a:lnTo>
                  <a:lnTo>
                    <a:pt x="46" y="17"/>
                  </a:lnTo>
                  <a:lnTo>
                    <a:pt x="39" y="18"/>
                  </a:lnTo>
                  <a:lnTo>
                    <a:pt x="31" y="18"/>
                  </a:lnTo>
                  <a:lnTo>
                    <a:pt x="23" y="17"/>
                  </a:lnTo>
                  <a:lnTo>
                    <a:pt x="15" y="16"/>
                  </a:lnTo>
                  <a:lnTo>
                    <a:pt x="9" y="12"/>
                  </a:lnTo>
                  <a:lnTo>
                    <a:pt x="2" y="8"/>
                  </a:lnTo>
                  <a:lnTo>
                    <a:pt x="2" y="6"/>
                  </a:lnTo>
                  <a:lnTo>
                    <a:pt x="1" y="3"/>
                  </a:lnTo>
                  <a:lnTo>
                    <a:pt x="1" y="2"/>
                  </a:lnTo>
                  <a:lnTo>
                    <a:pt x="0" y="1"/>
                  </a:lnTo>
                  <a:lnTo>
                    <a:pt x="6" y="0"/>
                  </a:lnTo>
                  <a:lnTo>
                    <a:pt x="15" y="0"/>
                  </a:lnTo>
                  <a:lnTo>
                    <a:pt x="23" y="3"/>
                  </a:lnTo>
                  <a:lnTo>
                    <a:pt x="31" y="6"/>
                  </a:lnTo>
                  <a:lnTo>
                    <a:pt x="35" y="6"/>
                  </a:lnTo>
                  <a:lnTo>
                    <a:pt x="41" y="4"/>
                  </a:lnTo>
                  <a:lnTo>
                    <a:pt x="46" y="2"/>
                  </a:lnTo>
                  <a:lnTo>
                    <a:pt x="51" y="1"/>
                  </a:lnTo>
                  <a:lnTo>
                    <a:pt x="56" y="0"/>
                  </a:lnTo>
                  <a:lnTo>
                    <a:pt x="60" y="1"/>
                  </a:lnTo>
                  <a:lnTo>
                    <a:pt x="61" y="4"/>
                  </a:lnTo>
                  <a:lnTo>
                    <a:pt x="6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5224" y="407"/>
              <a:ext cx="7" cy="4"/>
            </a:xfrm>
            <a:custGeom>
              <a:avLst/>
              <a:gdLst>
                <a:gd name="T0" fmla="*/ 20 w 21"/>
                <a:gd name="T1" fmla="*/ 12 h 12"/>
                <a:gd name="T2" fmla="*/ 14 w 21"/>
                <a:gd name="T3" fmla="*/ 11 h 12"/>
                <a:gd name="T4" fmla="*/ 9 w 21"/>
                <a:gd name="T5" fmla="*/ 11 h 12"/>
                <a:gd name="T6" fmla="*/ 3 w 21"/>
                <a:gd name="T7" fmla="*/ 9 h 12"/>
                <a:gd name="T8" fmla="*/ 0 w 21"/>
                <a:gd name="T9" fmla="*/ 3 h 12"/>
                <a:gd name="T10" fmla="*/ 3 w 21"/>
                <a:gd name="T11" fmla="*/ 0 h 12"/>
                <a:gd name="T12" fmla="*/ 9 w 21"/>
                <a:gd name="T13" fmla="*/ 0 h 12"/>
                <a:gd name="T14" fmla="*/ 16 w 21"/>
                <a:gd name="T15" fmla="*/ 1 h 12"/>
                <a:gd name="T16" fmla="*/ 21 w 21"/>
                <a:gd name="T17" fmla="*/ 1 h 12"/>
                <a:gd name="T18" fmla="*/ 20 w 21"/>
                <a:gd name="T1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12">
                  <a:moveTo>
                    <a:pt x="20" y="12"/>
                  </a:moveTo>
                  <a:lnTo>
                    <a:pt x="14" y="11"/>
                  </a:lnTo>
                  <a:lnTo>
                    <a:pt x="9" y="11"/>
                  </a:lnTo>
                  <a:lnTo>
                    <a:pt x="3" y="9"/>
                  </a:lnTo>
                  <a:lnTo>
                    <a:pt x="0" y="3"/>
                  </a:lnTo>
                  <a:lnTo>
                    <a:pt x="3" y="0"/>
                  </a:lnTo>
                  <a:lnTo>
                    <a:pt x="9" y="0"/>
                  </a:lnTo>
                  <a:lnTo>
                    <a:pt x="16" y="1"/>
                  </a:lnTo>
                  <a:lnTo>
                    <a:pt x="21" y="1"/>
                  </a:lnTo>
                  <a:lnTo>
                    <a:pt x="2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4831" y="405"/>
              <a:ext cx="466" cy="530"/>
            </a:xfrm>
            <a:custGeom>
              <a:avLst/>
              <a:gdLst>
                <a:gd name="T0" fmla="*/ 77 w 1398"/>
                <a:gd name="T1" fmla="*/ 1535 h 1591"/>
                <a:gd name="T2" fmla="*/ 47 w 1398"/>
                <a:gd name="T3" fmla="*/ 1575 h 1591"/>
                <a:gd name="T4" fmla="*/ 35 w 1398"/>
                <a:gd name="T5" fmla="*/ 1528 h 1591"/>
                <a:gd name="T6" fmla="*/ 11 w 1398"/>
                <a:gd name="T7" fmla="*/ 1522 h 1591"/>
                <a:gd name="T8" fmla="*/ 0 w 1398"/>
                <a:gd name="T9" fmla="*/ 1484 h 1591"/>
                <a:gd name="T10" fmla="*/ 12 w 1398"/>
                <a:gd name="T11" fmla="*/ 1445 h 1591"/>
                <a:gd name="T12" fmla="*/ 77 w 1398"/>
                <a:gd name="T13" fmla="*/ 1437 h 1591"/>
                <a:gd name="T14" fmla="*/ 149 w 1398"/>
                <a:gd name="T15" fmla="*/ 1437 h 1591"/>
                <a:gd name="T16" fmla="*/ 148 w 1398"/>
                <a:gd name="T17" fmla="*/ 1351 h 1591"/>
                <a:gd name="T18" fmla="*/ 173 w 1398"/>
                <a:gd name="T19" fmla="*/ 1220 h 1591"/>
                <a:gd name="T20" fmla="*/ 206 w 1398"/>
                <a:gd name="T21" fmla="*/ 1090 h 1591"/>
                <a:gd name="T22" fmla="*/ 229 w 1398"/>
                <a:gd name="T23" fmla="*/ 1027 h 1591"/>
                <a:gd name="T24" fmla="*/ 262 w 1398"/>
                <a:gd name="T25" fmla="*/ 969 h 1591"/>
                <a:gd name="T26" fmla="*/ 302 w 1398"/>
                <a:gd name="T27" fmla="*/ 915 h 1591"/>
                <a:gd name="T28" fmla="*/ 347 w 1398"/>
                <a:gd name="T29" fmla="*/ 866 h 1591"/>
                <a:gd name="T30" fmla="*/ 397 w 1398"/>
                <a:gd name="T31" fmla="*/ 820 h 1591"/>
                <a:gd name="T32" fmla="*/ 411 w 1398"/>
                <a:gd name="T33" fmla="*/ 718 h 1591"/>
                <a:gd name="T34" fmla="*/ 386 w 1398"/>
                <a:gd name="T35" fmla="*/ 616 h 1591"/>
                <a:gd name="T36" fmla="*/ 412 w 1398"/>
                <a:gd name="T37" fmla="*/ 569 h 1591"/>
                <a:gd name="T38" fmla="*/ 437 w 1398"/>
                <a:gd name="T39" fmla="*/ 555 h 1591"/>
                <a:gd name="T40" fmla="*/ 465 w 1398"/>
                <a:gd name="T41" fmla="*/ 547 h 1591"/>
                <a:gd name="T42" fmla="*/ 482 w 1398"/>
                <a:gd name="T43" fmla="*/ 527 h 1591"/>
                <a:gd name="T44" fmla="*/ 478 w 1398"/>
                <a:gd name="T45" fmla="*/ 469 h 1591"/>
                <a:gd name="T46" fmla="*/ 433 w 1398"/>
                <a:gd name="T47" fmla="*/ 357 h 1591"/>
                <a:gd name="T48" fmla="*/ 431 w 1398"/>
                <a:gd name="T49" fmla="*/ 235 h 1591"/>
                <a:gd name="T50" fmla="*/ 481 w 1398"/>
                <a:gd name="T51" fmla="*/ 139 h 1591"/>
                <a:gd name="T52" fmla="*/ 537 w 1398"/>
                <a:gd name="T53" fmla="*/ 86 h 1591"/>
                <a:gd name="T54" fmla="*/ 603 w 1398"/>
                <a:gd name="T55" fmla="*/ 46 h 1591"/>
                <a:gd name="T56" fmla="*/ 675 w 1398"/>
                <a:gd name="T57" fmla="*/ 19 h 1591"/>
                <a:gd name="T58" fmla="*/ 751 w 1398"/>
                <a:gd name="T59" fmla="*/ 5 h 1591"/>
                <a:gd name="T60" fmla="*/ 828 w 1398"/>
                <a:gd name="T61" fmla="*/ 0 h 1591"/>
                <a:gd name="T62" fmla="*/ 885 w 1398"/>
                <a:gd name="T63" fmla="*/ 10 h 1591"/>
                <a:gd name="T64" fmla="*/ 940 w 1398"/>
                <a:gd name="T65" fmla="*/ 31 h 1591"/>
                <a:gd name="T66" fmla="*/ 988 w 1398"/>
                <a:gd name="T67" fmla="*/ 61 h 1591"/>
                <a:gd name="T68" fmla="*/ 1029 w 1398"/>
                <a:gd name="T69" fmla="*/ 100 h 1591"/>
                <a:gd name="T70" fmla="*/ 1061 w 1398"/>
                <a:gd name="T71" fmla="*/ 147 h 1591"/>
                <a:gd name="T72" fmla="*/ 1078 w 1398"/>
                <a:gd name="T73" fmla="*/ 251 h 1591"/>
                <a:gd name="T74" fmla="*/ 1069 w 1398"/>
                <a:gd name="T75" fmla="*/ 361 h 1591"/>
                <a:gd name="T76" fmla="*/ 1080 w 1398"/>
                <a:gd name="T77" fmla="*/ 421 h 1591"/>
                <a:gd name="T78" fmla="*/ 1104 w 1398"/>
                <a:gd name="T79" fmla="*/ 420 h 1591"/>
                <a:gd name="T80" fmla="*/ 1128 w 1398"/>
                <a:gd name="T81" fmla="*/ 430 h 1591"/>
                <a:gd name="T82" fmla="*/ 1154 w 1398"/>
                <a:gd name="T83" fmla="*/ 464 h 1591"/>
                <a:gd name="T84" fmla="*/ 1149 w 1398"/>
                <a:gd name="T85" fmla="*/ 538 h 1591"/>
                <a:gd name="T86" fmla="*/ 1151 w 1398"/>
                <a:gd name="T87" fmla="*/ 595 h 1591"/>
                <a:gd name="T88" fmla="*/ 1144 w 1398"/>
                <a:gd name="T89" fmla="*/ 650 h 1591"/>
                <a:gd name="T90" fmla="*/ 1093 w 1398"/>
                <a:gd name="T91" fmla="*/ 681 h 1591"/>
                <a:gd name="T92" fmla="*/ 1097 w 1398"/>
                <a:gd name="T93" fmla="*/ 708 h 1591"/>
                <a:gd name="T94" fmla="*/ 1117 w 1398"/>
                <a:gd name="T95" fmla="*/ 745 h 1591"/>
                <a:gd name="T96" fmla="*/ 1120 w 1398"/>
                <a:gd name="T97" fmla="*/ 803 h 1591"/>
                <a:gd name="T98" fmla="*/ 1194 w 1398"/>
                <a:gd name="T99" fmla="*/ 861 h 1591"/>
                <a:gd name="T100" fmla="*/ 1243 w 1398"/>
                <a:gd name="T101" fmla="*/ 942 h 1591"/>
                <a:gd name="T102" fmla="*/ 1252 w 1398"/>
                <a:gd name="T103" fmla="*/ 1060 h 1591"/>
                <a:gd name="T104" fmla="*/ 1241 w 1398"/>
                <a:gd name="T105" fmla="*/ 1230 h 1591"/>
                <a:gd name="T106" fmla="*/ 1266 w 1398"/>
                <a:gd name="T107" fmla="*/ 1304 h 1591"/>
                <a:gd name="T108" fmla="*/ 1271 w 1398"/>
                <a:gd name="T109" fmla="*/ 1384 h 1591"/>
                <a:gd name="T110" fmla="*/ 1277 w 1398"/>
                <a:gd name="T111" fmla="*/ 1439 h 1591"/>
                <a:gd name="T112" fmla="*/ 1335 w 1398"/>
                <a:gd name="T113" fmla="*/ 1440 h 1591"/>
                <a:gd name="T114" fmla="*/ 1385 w 1398"/>
                <a:gd name="T115" fmla="*/ 1447 h 1591"/>
                <a:gd name="T116" fmla="*/ 1398 w 1398"/>
                <a:gd name="T117" fmla="*/ 1491 h 1591"/>
                <a:gd name="T118" fmla="*/ 1376 w 1398"/>
                <a:gd name="T119" fmla="*/ 1525 h 1591"/>
                <a:gd name="T120" fmla="*/ 1353 w 1398"/>
                <a:gd name="T121" fmla="*/ 1534 h 1591"/>
                <a:gd name="T122" fmla="*/ 1350 w 1398"/>
                <a:gd name="T123" fmla="*/ 1579 h 1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98" h="1591">
                  <a:moveTo>
                    <a:pt x="1322" y="1591"/>
                  </a:moveTo>
                  <a:lnTo>
                    <a:pt x="1323" y="1533"/>
                  </a:lnTo>
                  <a:lnTo>
                    <a:pt x="77" y="1535"/>
                  </a:lnTo>
                  <a:lnTo>
                    <a:pt x="81" y="1591"/>
                  </a:lnTo>
                  <a:lnTo>
                    <a:pt x="50" y="1591"/>
                  </a:lnTo>
                  <a:lnTo>
                    <a:pt x="47" y="1575"/>
                  </a:lnTo>
                  <a:lnTo>
                    <a:pt x="45" y="1559"/>
                  </a:lnTo>
                  <a:lnTo>
                    <a:pt x="41" y="1542"/>
                  </a:lnTo>
                  <a:lnTo>
                    <a:pt x="35" y="1528"/>
                  </a:lnTo>
                  <a:lnTo>
                    <a:pt x="28" y="1525"/>
                  </a:lnTo>
                  <a:lnTo>
                    <a:pt x="20" y="1524"/>
                  </a:lnTo>
                  <a:lnTo>
                    <a:pt x="11" y="1522"/>
                  </a:lnTo>
                  <a:lnTo>
                    <a:pt x="5" y="1515"/>
                  </a:lnTo>
                  <a:lnTo>
                    <a:pt x="1" y="1501"/>
                  </a:lnTo>
                  <a:lnTo>
                    <a:pt x="0" y="1484"/>
                  </a:lnTo>
                  <a:lnTo>
                    <a:pt x="0" y="1468"/>
                  </a:lnTo>
                  <a:lnTo>
                    <a:pt x="4" y="1453"/>
                  </a:lnTo>
                  <a:lnTo>
                    <a:pt x="12" y="1445"/>
                  </a:lnTo>
                  <a:lnTo>
                    <a:pt x="29" y="1440"/>
                  </a:lnTo>
                  <a:lnTo>
                    <a:pt x="51" y="1438"/>
                  </a:lnTo>
                  <a:lnTo>
                    <a:pt x="77" y="1437"/>
                  </a:lnTo>
                  <a:lnTo>
                    <a:pt x="104" y="1437"/>
                  </a:lnTo>
                  <a:lnTo>
                    <a:pt x="128" y="1437"/>
                  </a:lnTo>
                  <a:lnTo>
                    <a:pt x="149" y="1437"/>
                  </a:lnTo>
                  <a:lnTo>
                    <a:pt x="165" y="1437"/>
                  </a:lnTo>
                  <a:lnTo>
                    <a:pt x="151" y="1393"/>
                  </a:lnTo>
                  <a:lnTo>
                    <a:pt x="148" y="1351"/>
                  </a:lnTo>
                  <a:lnTo>
                    <a:pt x="151" y="1307"/>
                  </a:lnTo>
                  <a:lnTo>
                    <a:pt x="160" y="1263"/>
                  </a:lnTo>
                  <a:lnTo>
                    <a:pt x="173" y="1220"/>
                  </a:lnTo>
                  <a:lnTo>
                    <a:pt x="186" y="1176"/>
                  </a:lnTo>
                  <a:lnTo>
                    <a:pt x="197" y="1133"/>
                  </a:lnTo>
                  <a:lnTo>
                    <a:pt x="206" y="1090"/>
                  </a:lnTo>
                  <a:lnTo>
                    <a:pt x="213" y="1069"/>
                  </a:lnTo>
                  <a:lnTo>
                    <a:pt x="220" y="1048"/>
                  </a:lnTo>
                  <a:lnTo>
                    <a:pt x="229" y="1027"/>
                  </a:lnTo>
                  <a:lnTo>
                    <a:pt x="238" y="1007"/>
                  </a:lnTo>
                  <a:lnTo>
                    <a:pt x="249" y="988"/>
                  </a:lnTo>
                  <a:lnTo>
                    <a:pt x="262" y="969"/>
                  </a:lnTo>
                  <a:lnTo>
                    <a:pt x="274" y="950"/>
                  </a:lnTo>
                  <a:lnTo>
                    <a:pt x="287" y="932"/>
                  </a:lnTo>
                  <a:lnTo>
                    <a:pt x="302" y="915"/>
                  </a:lnTo>
                  <a:lnTo>
                    <a:pt x="316" y="898"/>
                  </a:lnTo>
                  <a:lnTo>
                    <a:pt x="332" y="881"/>
                  </a:lnTo>
                  <a:lnTo>
                    <a:pt x="347" y="866"/>
                  </a:lnTo>
                  <a:lnTo>
                    <a:pt x="364" y="850"/>
                  </a:lnTo>
                  <a:lnTo>
                    <a:pt x="381" y="835"/>
                  </a:lnTo>
                  <a:lnTo>
                    <a:pt x="397" y="820"/>
                  </a:lnTo>
                  <a:lnTo>
                    <a:pt x="415" y="806"/>
                  </a:lnTo>
                  <a:lnTo>
                    <a:pt x="415" y="761"/>
                  </a:lnTo>
                  <a:lnTo>
                    <a:pt x="411" y="718"/>
                  </a:lnTo>
                  <a:lnTo>
                    <a:pt x="402" y="676"/>
                  </a:lnTo>
                  <a:lnTo>
                    <a:pt x="387" y="635"/>
                  </a:lnTo>
                  <a:lnTo>
                    <a:pt x="386" y="616"/>
                  </a:lnTo>
                  <a:lnTo>
                    <a:pt x="392" y="599"/>
                  </a:lnTo>
                  <a:lnTo>
                    <a:pt x="402" y="583"/>
                  </a:lnTo>
                  <a:lnTo>
                    <a:pt x="412" y="569"/>
                  </a:lnTo>
                  <a:lnTo>
                    <a:pt x="419" y="563"/>
                  </a:lnTo>
                  <a:lnTo>
                    <a:pt x="428" y="558"/>
                  </a:lnTo>
                  <a:lnTo>
                    <a:pt x="437" y="555"/>
                  </a:lnTo>
                  <a:lnTo>
                    <a:pt x="446" y="551"/>
                  </a:lnTo>
                  <a:lnTo>
                    <a:pt x="455" y="549"/>
                  </a:lnTo>
                  <a:lnTo>
                    <a:pt x="465" y="547"/>
                  </a:lnTo>
                  <a:lnTo>
                    <a:pt x="474" y="546"/>
                  </a:lnTo>
                  <a:lnTo>
                    <a:pt x="484" y="545"/>
                  </a:lnTo>
                  <a:lnTo>
                    <a:pt x="482" y="527"/>
                  </a:lnTo>
                  <a:lnTo>
                    <a:pt x="478" y="508"/>
                  </a:lnTo>
                  <a:lnTo>
                    <a:pt x="477" y="489"/>
                  </a:lnTo>
                  <a:lnTo>
                    <a:pt x="478" y="469"/>
                  </a:lnTo>
                  <a:lnTo>
                    <a:pt x="459" y="434"/>
                  </a:lnTo>
                  <a:lnTo>
                    <a:pt x="445" y="396"/>
                  </a:lnTo>
                  <a:lnTo>
                    <a:pt x="433" y="357"/>
                  </a:lnTo>
                  <a:lnTo>
                    <a:pt x="426" y="316"/>
                  </a:lnTo>
                  <a:lnTo>
                    <a:pt x="425" y="276"/>
                  </a:lnTo>
                  <a:lnTo>
                    <a:pt x="431" y="235"/>
                  </a:lnTo>
                  <a:lnTo>
                    <a:pt x="443" y="197"/>
                  </a:lnTo>
                  <a:lnTo>
                    <a:pt x="464" y="160"/>
                  </a:lnTo>
                  <a:lnTo>
                    <a:pt x="481" y="139"/>
                  </a:lnTo>
                  <a:lnTo>
                    <a:pt x="498" y="119"/>
                  </a:lnTo>
                  <a:lnTo>
                    <a:pt x="517" y="101"/>
                  </a:lnTo>
                  <a:lnTo>
                    <a:pt x="537" y="86"/>
                  </a:lnTo>
                  <a:lnTo>
                    <a:pt x="558" y="70"/>
                  </a:lnTo>
                  <a:lnTo>
                    <a:pt x="580" y="58"/>
                  </a:lnTo>
                  <a:lnTo>
                    <a:pt x="603" y="46"/>
                  </a:lnTo>
                  <a:lnTo>
                    <a:pt x="626" y="36"/>
                  </a:lnTo>
                  <a:lnTo>
                    <a:pt x="650" y="27"/>
                  </a:lnTo>
                  <a:lnTo>
                    <a:pt x="675" y="19"/>
                  </a:lnTo>
                  <a:lnTo>
                    <a:pt x="700" y="14"/>
                  </a:lnTo>
                  <a:lnTo>
                    <a:pt x="725" y="8"/>
                  </a:lnTo>
                  <a:lnTo>
                    <a:pt x="751" y="5"/>
                  </a:lnTo>
                  <a:lnTo>
                    <a:pt x="776" y="3"/>
                  </a:lnTo>
                  <a:lnTo>
                    <a:pt x="802" y="0"/>
                  </a:lnTo>
                  <a:lnTo>
                    <a:pt x="828" y="0"/>
                  </a:lnTo>
                  <a:lnTo>
                    <a:pt x="848" y="3"/>
                  </a:lnTo>
                  <a:lnTo>
                    <a:pt x="866" y="6"/>
                  </a:lnTo>
                  <a:lnTo>
                    <a:pt x="885" y="10"/>
                  </a:lnTo>
                  <a:lnTo>
                    <a:pt x="904" y="17"/>
                  </a:lnTo>
                  <a:lnTo>
                    <a:pt x="922" y="24"/>
                  </a:lnTo>
                  <a:lnTo>
                    <a:pt x="940" y="31"/>
                  </a:lnTo>
                  <a:lnTo>
                    <a:pt x="956" y="40"/>
                  </a:lnTo>
                  <a:lnTo>
                    <a:pt x="972" y="50"/>
                  </a:lnTo>
                  <a:lnTo>
                    <a:pt x="988" y="61"/>
                  </a:lnTo>
                  <a:lnTo>
                    <a:pt x="1002" y="74"/>
                  </a:lnTo>
                  <a:lnTo>
                    <a:pt x="1015" y="87"/>
                  </a:lnTo>
                  <a:lnTo>
                    <a:pt x="1029" y="100"/>
                  </a:lnTo>
                  <a:lnTo>
                    <a:pt x="1040" y="115"/>
                  </a:lnTo>
                  <a:lnTo>
                    <a:pt x="1051" y="131"/>
                  </a:lnTo>
                  <a:lnTo>
                    <a:pt x="1061" y="147"/>
                  </a:lnTo>
                  <a:lnTo>
                    <a:pt x="1070" y="165"/>
                  </a:lnTo>
                  <a:lnTo>
                    <a:pt x="1079" y="207"/>
                  </a:lnTo>
                  <a:lnTo>
                    <a:pt x="1078" y="251"/>
                  </a:lnTo>
                  <a:lnTo>
                    <a:pt x="1071" y="297"/>
                  </a:lnTo>
                  <a:lnTo>
                    <a:pt x="1062" y="342"/>
                  </a:lnTo>
                  <a:lnTo>
                    <a:pt x="1069" y="361"/>
                  </a:lnTo>
                  <a:lnTo>
                    <a:pt x="1074" y="380"/>
                  </a:lnTo>
                  <a:lnTo>
                    <a:pt x="1078" y="400"/>
                  </a:lnTo>
                  <a:lnTo>
                    <a:pt x="1080" y="421"/>
                  </a:lnTo>
                  <a:lnTo>
                    <a:pt x="1088" y="419"/>
                  </a:lnTo>
                  <a:lnTo>
                    <a:pt x="1095" y="419"/>
                  </a:lnTo>
                  <a:lnTo>
                    <a:pt x="1104" y="420"/>
                  </a:lnTo>
                  <a:lnTo>
                    <a:pt x="1112" y="422"/>
                  </a:lnTo>
                  <a:lnTo>
                    <a:pt x="1121" y="426"/>
                  </a:lnTo>
                  <a:lnTo>
                    <a:pt x="1128" y="430"/>
                  </a:lnTo>
                  <a:lnTo>
                    <a:pt x="1136" y="436"/>
                  </a:lnTo>
                  <a:lnTo>
                    <a:pt x="1141" y="441"/>
                  </a:lnTo>
                  <a:lnTo>
                    <a:pt x="1154" y="464"/>
                  </a:lnTo>
                  <a:lnTo>
                    <a:pt x="1158" y="488"/>
                  </a:lnTo>
                  <a:lnTo>
                    <a:pt x="1154" y="513"/>
                  </a:lnTo>
                  <a:lnTo>
                    <a:pt x="1149" y="538"/>
                  </a:lnTo>
                  <a:lnTo>
                    <a:pt x="1149" y="556"/>
                  </a:lnTo>
                  <a:lnTo>
                    <a:pt x="1150" y="575"/>
                  </a:lnTo>
                  <a:lnTo>
                    <a:pt x="1151" y="595"/>
                  </a:lnTo>
                  <a:lnTo>
                    <a:pt x="1151" y="615"/>
                  </a:lnTo>
                  <a:lnTo>
                    <a:pt x="1150" y="632"/>
                  </a:lnTo>
                  <a:lnTo>
                    <a:pt x="1144" y="650"/>
                  </a:lnTo>
                  <a:lnTo>
                    <a:pt x="1133" y="663"/>
                  </a:lnTo>
                  <a:lnTo>
                    <a:pt x="1117" y="675"/>
                  </a:lnTo>
                  <a:lnTo>
                    <a:pt x="1093" y="681"/>
                  </a:lnTo>
                  <a:lnTo>
                    <a:pt x="1093" y="690"/>
                  </a:lnTo>
                  <a:lnTo>
                    <a:pt x="1095" y="699"/>
                  </a:lnTo>
                  <a:lnTo>
                    <a:pt x="1097" y="708"/>
                  </a:lnTo>
                  <a:lnTo>
                    <a:pt x="1095" y="717"/>
                  </a:lnTo>
                  <a:lnTo>
                    <a:pt x="1108" y="730"/>
                  </a:lnTo>
                  <a:lnTo>
                    <a:pt x="1117" y="745"/>
                  </a:lnTo>
                  <a:lnTo>
                    <a:pt x="1123" y="760"/>
                  </a:lnTo>
                  <a:lnTo>
                    <a:pt x="1127" y="777"/>
                  </a:lnTo>
                  <a:lnTo>
                    <a:pt x="1120" y="803"/>
                  </a:lnTo>
                  <a:lnTo>
                    <a:pt x="1147" y="819"/>
                  </a:lnTo>
                  <a:lnTo>
                    <a:pt x="1171" y="839"/>
                  </a:lnTo>
                  <a:lnTo>
                    <a:pt x="1194" y="861"/>
                  </a:lnTo>
                  <a:lnTo>
                    <a:pt x="1214" y="886"/>
                  </a:lnTo>
                  <a:lnTo>
                    <a:pt x="1231" y="913"/>
                  </a:lnTo>
                  <a:lnTo>
                    <a:pt x="1243" y="942"/>
                  </a:lnTo>
                  <a:lnTo>
                    <a:pt x="1250" y="973"/>
                  </a:lnTo>
                  <a:lnTo>
                    <a:pt x="1252" y="1004"/>
                  </a:lnTo>
                  <a:lnTo>
                    <a:pt x="1252" y="1060"/>
                  </a:lnTo>
                  <a:lnTo>
                    <a:pt x="1249" y="1117"/>
                  </a:lnTo>
                  <a:lnTo>
                    <a:pt x="1244" y="1173"/>
                  </a:lnTo>
                  <a:lnTo>
                    <a:pt x="1241" y="1230"/>
                  </a:lnTo>
                  <a:lnTo>
                    <a:pt x="1251" y="1254"/>
                  </a:lnTo>
                  <a:lnTo>
                    <a:pt x="1260" y="1279"/>
                  </a:lnTo>
                  <a:lnTo>
                    <a:pt x="1266" y="1304"/>
                  </a:lnTo>
                  <a:lnTo>
                    <a:pt x="1270" y="1331"/>
                  </a:lnTo>
                  <a:lnTo>
                    <a:pt x="1272" y="1358"/>
                  </a:lnTo>
                  <a:lnTo>
                    <a:pt x="1271" y="1384"/>
                  </a:lnTo>
                  <a:lnTo>
                    <a:pt x="1269" y="1412"/>
                  </a:lnTo>
                  <a:lnTo>
                    <a:pt x="1263" y="1439"/>
                  </a:lnTo>
                  <a:lnTo>
                    <a:pt x="1277" y="1439"/>
                  </a:lnTo>
                  <a:lnTo>
                    <a:pt x="1293" y="1439"/>
                  </a:lnTo>
                  <a:lnTo>
                    <a:pt x="1313" y="1439"/>
                  </a:lnTo>
                  <a:lnTo>
                    <a:pt x="1335" y="1440"/>
                  </a:lnTo>
                  <a:lnTo>
                    <a:pt x="1355" y="1441"/>
                  </a:lnTo>
                  <a:lnTo>
                    <a:pt x="1371" y="1443"/>
                  </a:lnTo>
                  <a:lnTo>
                    <a:pt x="1385" y="1447"/>
                  </a:lnTo>
                  <a:lnTo>
                    <a:pt x="1391" y="1452"/>
                  </a:lnTo>
                  <a:lnTo>
                    <a:pt x="1398" y="1471"/>
                  </a:lnTo>
                  <a:lnTo>
                    <a:pt x="1398" y="1491"/>
                  </a:lnTo>
                  <a:lnTo>
                    <a:pt x="1393" y="1510"/>
                  </a:lnTo>
                  <a:lnTo>
                    <a:pt x="1385" y="1523"/>
                  </a:lnTo>
                  <a:lnTo>
                    <a:pt x="1376" y="1525"/>
                  </a:lnTo>
                  <a:lnTo>
                    <a:pt x="1367" y="1527"/>
                  </a:lnTo>
                  <a:lnTo>
                    <a:pt x="1359" y="1529"/>
                  </a:lnTo>
                  <a:lnTo>
                    <a:pt x="1353" y="1534"/>
                  </a:lnTo>
                  <a:lnTo>
                    <a:pt x="1350" y="1548"/>
                  </a:lnTo>
                  <a:lnTo>
                    <a:pt x="1350" y="1564"/>
                  </a:lnTo>
                  <a:lnTo>
                    <a:pt x="1350" y="1579"/>
                  </a:lnTo>
                  <a:lnTo>
                    <a:pt x="1349" y="1591"/>
                  </a:lnTo>
                  <a:lnTo>
                    <a:pt x="1322" y="15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4984" y="414"/>
              <a:ext cx="198" cy="136"/>
            </a:xfrm>
            <a:custGeom>
              <a:avLst/>
              <a:gdLst>
                <a:gd name="T0" fmla="*/ 585 w 595"/>
                <a:gd name="T1" fmla="*/ 149 h 410"/>
                <a:gd name="T2" fmla="*/ 595 w 595"/>
                <a:gd name="T3" fmla="*/ 191 h 410"/>
                <a:gd name="T4" fmla="*/ 593 w 595"/>
                <a:gd name="T5" fmla="*/ 234 h 410"/>
                <a:gd name="T6" fmla="*/ 582 w 595"/>
                <a:gd name="T7" fmla="*/ 278 h 410"/>
                <a:gd name="T8" fmla="*/ 561 w 595"/>
                <a:gd name="T9" fmla="*/ 234 h 410"/>
                <a:gd name="T10" fmla="*/ 560 w 595"/>
                <a:gd name="T11" fmla="*/ 177 h 410"/>
                <a:gd name="T12" fmla="*/ 551 w 595"/>
                <a:gd name="T13" fmla="*/ 145 h 410"/>
                <a:gd name="T14" fmla="*/ 546 w 595"/>
                <a:gd name="T15" fmla="*/ 170 h 410"/>
                <a:gd name="T16" fmla="*/ 540 w 595"/>
                <a:gd name="T17" fmla="*/ 193 h 410"/>
                <a:gd name="T18" fmla="*/ 525 w 595"/>
                <a:gd name="T19" fmla="*/ 213 h 410"/>
                <a:gd name="T20" fmla="*/ 502 w 595"/>
                <a:gd name="T21" fmla="*/ 227 h 410"/>
                <a:gd name="T22" fmla="*/ 453 w 595"/>
                <a:gd name="T23" fmla="*/ 219 h 410"/>
                <a:gd name="T24" fmla="*/ 455 w 595"/>
                <a:gd name="T25" fmla="*/ 190 h 410"/>
                <a:gd name="T26" fmla="*/ 431 w 595"/>
                <a:gd name="T27" fmla="*/ 204 h 410"/>
                <a:gd name="T28" fmla="*/ 390 w 595"/>
                <a:gd name="T29" fmla="*/ 234 h 410"/>
                <a:gd name="T30" fmla="*/ 343 w 595"/>
                <a:gd name="T31" fmla="*/ 259 h 410"/>
                <a:gd name="T32" fmla="*/ 311 w 595"/>
                <a:gd name="T33" fmla="*/ 272 h 410"/>
                <a:gd name="T34" fmla="*/ 313 w 595"/>
                <a:gd name="T35" fmla="*/ 247 h 410"/>
                <a:gd name="T36" fmla="*/ 312 w 595"/>
                <a:gd name="T37" fmla="*/ 187 h 410"/>
                <a:gd name="T38" fmla="*/ 296 w 595"/>
                <a:gd name="T39" fmla="*/ 191 h 410"/>
                <a:gd name="T40" fmla="*/ 273 w 595"/>
                <a:gd name="T41" fmla="*/ 215 h 410"/>
                <a:gd name="T42" fmla="*/ 246 w 595"/>
                <a:gd name="T43" fmla="*/ 239 h 410"/>
                <a:gd name="T44" fmla="*/ 217 w 595"/>
                <a:gd name="T45" fmla="*/ 260 h 410"/>
                <a:gd name="T46" fmla="*/ 187 w 595"/>
                <a:gd name="T47" fmla="*/ 279 h 410"/>
                <a:gd name="T48" fmla="*/ 155 w 595"/>
                <a:gd name="T49" fmla="*/ 294 h 410"/>
                <a:gd name="T50" fmla="*/ 123 w 595"/>
                <a:gd name="T51" fmla="*/ 307 h 410"/>
                <a:gd name="T52" fmla="*/ 88 w 595"/>
                <a:gd name="T53" fmla="*/ 315 h 410"/>
                <a:gd name="T54" fmla="*/ 76 w 595"/>
                <a:gd name="T55" fmla="*/ 293 h 410"/>
                <a:gd name="T56" fmla="*/ 73 w 595"/>
                <a:gd name="T57" fmla="*/ 242 h 410"/>
                <a:gd name="T58" fmla="*/ 66 w 595"/>
                <a:gd name="T59" fmla="*/ 244 h 410"/>
                <a:gd name="T60" fmla="*/ 62 w 595"/>
                <a:gd name="T61" fmla="*/ 270 h 410"/>
                <a:gd name="T62" fmla="*/ 54 w 595"/>
                <a:gd name="T63" fmla="*/ 293 h 410"/>
                <a:gd name="T64" fmla="*/ 42 w 595"/>
                <a:gd name="T65" fmla="*/ 315 h 410"/>
                <a:gd name="T66" fmla="*/ 39 w 595"/>
                <a:gd name="T67" fmla="*/ 333 h 410"/>
                <a:gd name="T68" fmla="*/ 56 w 595"/>
                <a:gd name="T69" fmla="*/ 341 h 410"/>
                <a:gd name="T70" fmla="*/ 66 w 595"/>
                <a:gd name="T71" fmla="*/ 359 h 410"/>
                <a:gd name="T72" fmla="*/ 68 w 595"/>
                <a:gd name="T73" fmla="*/ 393 h 410"/>
                <a:gd name="T74" fmla="*/ 56 w 595"/>
                <a:gd name="T75" fmla="*/ 410 h 410"/>
                <a:gd name="T76" fmla="*/ 38 w 595"/>
                <a:gd name="T77" fmla="*/ 398 h 410"/>
                <a:gd name="T78" fmla="*/ 28 w 595"/>
                <a:gd name="T79" fmla="*/ 375 h 410"/>
                <a:gd name="T80" fmla="*/ 19 w 595"/>
                <a:gd name="T81" fmla="*/ 352 h 410"/>
                <a:gd name="T82" fmla="*/ 4 w 595"/>
                <a:gd name="T83" fmla="*/ 311 h 410"/>
                <a:gd name="T84" fmla="*/ 4 w 595"/>
                <a:gd name="T85" fmla="*/ 249 h 410"/>
                <a:gd name="T86" fmla="*/ 24 w 595"/>
                <a:gd name="T87" fmla="*/ 188 h 410"/>
                <a:gd name="T88" fmla="*/ 57 w 595"/>
                <a:gd name="T89" fmla="*/ 132 h 410"/>
                <a:gd name="T90" fmla="*/ 88 w 595"/>
                <a:gd name="T91" fmla="*/ 95 h 410"/>
                <a:gd name="T92" fmla="*/ 115 w 595"/>
                <a:gd name="T93" fmla="*/ 74 h 410"/>
                <a:gd name="T94" fmla="*/ 145 w 595"/>
                <a:gd name="T95" fmla="*/ 57 h 410"/>
                <a:gd name="T96" fmla="*/ 176 w 595"/>
                <a:gd name="T97" fmla="*/ 40 h 410"/>
                <a:gd name="T98" fmla="*/ 208 w 595"/>
                <a:gd name="T99" fmla="*/ 27 h 410"/>
                <a:gd name="T100" fmla="*/ 242 w 595"/>
                <a:gd name="T101" fmla="*/ 17 h 410"/>
                <a:gd name="T102" fmla="*/ 276 w 595"/>
                <a:gd name="T103" fmla="*/ 8 h 410"/>
                <a:gd name="T104" fmla="*/ 311 w 595"/>
                <a:gd name="T105" fmla="*/ 2 h 410"/>
                <a:gd name="T106" fmla="*/ 346 w 595"/>
                <a:gd name="T107" fmla="*/ 3 h 410"/>
                <a:gd name="T108" fmla="*/ 382 w 595"/>
                <a:gd name="T109" fmla="*/ 11 h 410"/>
                <a:gd name="T110" fmla="*/ 417 w 595"/>
                <a:gd name="T111" fmla="*/ 19 h 410"/>
                <a:gd name="T112" fmla="*/ 452 w 595"/>
                <a:gd name="T113" fmla="*/ 29 h 410"/>
                <a:gd name="T114" fmla="*/ 484 w 595"/>
                <a:gd name="T115" fmla="*/ 42 h 410"/>
                <a:gd name="T116" fmla="*/ 514 w 595"/>
                <a:gd name="T117" fmla="*/ 60 h 410"/>
                <a:gd name="T118" fmla="*/ 542 w 595"/>
                <a:gd name="T119" fmla="*/ 82 h 410"/>
                <a:gd name="T120" fmla="*/ 564 w 595"/>
                <a:gd name="T121" fmla="*/ 112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95" h="410">
                  <a:moveTo>
                    <a:pt x="574" y="129"/>
                  </a:moveTo>
                  <a:lnTo>
                    <a:pt x="585" y="149"/>
                  </a:lnTo>
                  <a:lnTo>
                    <a:pt x="592" y="169"/>
                  </a:lnTo>
                  <a:lnTo>
                    <a:pt x="595" y="191"/>
                  </a:lnTo>
                  <a:lnTo>
                    <a:pt x="595" y="212"/>
                  </a:lnTo>
                  <a:lnTo>
                    <a:pt x="593" y="234"/>
                  </a:lnTo>
                  <a:lnTo>
                    <a:pt x="588" y="257"/>
                  </a:lnTo>
                  <a:lnTo>
                    <a:pt x="582" y="278"/>
                  </a:lnTo>
                  <a:lnTo>
                    <a:pt x="574" y="299"/>
                  </a:lnTo>
                  <a:lnTo>
                    <a:pt x="561" y="234"/>
                  </a:lnTo>
                  <a:lnTo>
                    <a:pt x="563" y="207"/>
                  </a:lnTo>
                  <a:lnTo>
                    <a:pt x="560" y="177"/>
                  </a:lnTo>
                  <a:lnTo>
                    <a:pt x="554" y="153"/>
                  </a:lnTo>
                  <a:lnTo>
                    <a:pt x="551" y="145"/>
                  </a:lnTo>
                  <a:lnTo>
                    <a:pt x="549" y="158"/>
                  </a:lnTo>
                  <a:lnTo>
                    <a:pt x="546" y="170"/>
                  </a:lnTo>
                  <a:lnTo>
                    <a:pt x="544" y="182"/>
                  </a:lnTo>
                  <a:lnTo>
                    <a:pt x="540" y="193"/>
                  </a:lnTo>
                  <a:lnTo>
                    <a:pt x="533" y="203"/>
                  </a:lnTo>
                  <a:lnTo>
                    <a:pt x="525" y="213"/>
                  </a:lnTo>
                  <a:lnTo>
                    <a:pt x="515" y="221"/>
                  </a:lnTo>
                  <a:lnTo>
                    <a:pt x="502" y="227"/>
                  </a:lnTo>
                  <a:lnTo>
                    <a:pt x="456" y="231"/>
                  </a:lnTo>
                  <a:lnTo>
                    <a:pt x="453" y="219"/>
                  </a:lnTo>
                  <a:lnTo>
                    <a:pt x="456" y="203"/>
                  </a:lnTo>
                  <a:lnTo>
                    <a:pt x="455" y="190"/>
                  </a:lnTo>
                  <a:lnTo>
                    <a:pt x="443" y="188"/>
                  </a:lnTo>
                  <a:lnTo>
                    <a:pt x="431" y="204"/>
                  </a:lnTo>
                  <a:lnTo>
                    <a:pt x="412" y="220"/>
                  </a:lnTo>
                  <a:lnTo>
                    <a:pt x="390" y="234"/>
                  </a:lnTo>
                  <a:lnTo>
                    <a:pt x="366" y="248"/>
                  </a:lnTo>
                  <a:lnTo>
                    <a:pt x="343" y="259"/>
                  </a:lnTo>
                  <a:lnTo>
                    <a:pt x="324" y="267"/>
                  </a:lnTo>
                  <a:lnTo>
                    <a:pt x="311" y="272"/>
                  </a:lnTo>
                  <a:lnTo>
                    <a:pt x="306" y="274"/>
                  </a:lnTo>
                  <a:lnTo>
                    <a:pt x="313" y="247"/>
                  </a:lnTo>
                  <a:lnTo>
                    <a:pt x="314" y="213"/>
                  </a:lnTo>
                  <a:lnTo>
                    <a:pt x="312" y="187"/>
                  </a:lnTo>
                  <a:lnTo>
                    <a:pt x="307" y="178"/>
                  </a:lnTo>
                  <a:lnTo>
                    <a:pt x="296" y="191"/>
                  </a:lnTo>
                  <a:lnTo>
                    <a:pt x="285" y="203"/>
                  </a:lnTo>
                  <a:lnTo>
                    <a:pt x="273" y="215"/>
                  </a:lnTo>
                  <a:lnTo>
                    <a:pt x="260" y="228"/>
                  </a:lnTo>
                  <a:lnTo>
                    <a:pt x="246" y="239"/>
                  </a:lnTo>
                  <a:lnTo>
                    <a:pt x="232" y="250"/>
                  </a:lnTo>
                  <a:lnTo>
                    <a:pt x="217" y="260"/>
                  </a:lnTo>
                  <a:lnTo>
                    <a:pt x="203" y="270"/>
                  </a:lnTo>
                  <a:lnTo>
                    <a:pt x="187" y="279"/>
                  </a:lnTo>
                  <a:lnTo>
                    <a:pt x="172" y="287"/>
                  </a:lnTo>
                  <a:lnTo>
                    <a:pt x="155" y="294"/>
                  </a:lnTo>
                  <a:lnTo>
                    <a:pt x="139" y="301"/>
                  </a:lnTo>
                  <a:lnTo>
                    <a:pt x="123" y="307"/>
                  </a:lnTo>
                  <a:lnTo>
                    <a:pt x="106" y="311"/>
                  </a:lnTo>
                  <a:lnTo>
                    <a:pt x="88" y="315"/>
                  </a:lnTo>
                  <a:lnTo>
                    <a:pt x="72" y="318"/>
                  </a:lnTo>
                  <a:lnTo>
                    <a:pt x="76" y="293"/>
                  </a:lnTo>
                  <a:lnTo>
                    <a:pt x="76" y="265"/>
                  </a:lnTo>
                  <a:lnTo>
                    <a:pt x="73" y="242"/>
                  </a:lnTo>
                  <a:lnTo>
                    <a:pt x="68" y="232"/>
                  </a:lnTo>
                  <a:lnTo>
                    <a:pt x="66" y="244"/>
                  </a:lnTo>
                  <a:lnTo>
                    <a:pt x="64" y="257"/>
                  </a:lnTo>
                  <a:lnTo>
                    <a:pt x="62" y="270"/>
                  </a:lnTo>
                  <a:lnTo>
                    <a:pt x="58" y="282"/>
                  </a:lnTo>
                  <a:lnTo>
                    <a:pt x="54" y="293"/>
                  </a:lnTo>
                  <a:lnTo>
                    <a:pt x="48" y="305"/>
                  </a:lnTo>
                  <a:lnTo>
                    <a:pt x="42" y="315"/>
                  </a:lnTo>
                  <a:lnTo>
                    <a:pt x="34" y="325"/>
                  </a:lnTo>
                  <a:lnTo>
                    <a:pt x="39" y="333"/>
                  </a:lnTo>
                  <a:lnTo>
                    <a:pt x="47" y="339"/>
                  </a:lnTo>
                  <a:lnTo>
                    <a:pt x="56" y="341"/>
                  </a:lnTo>
                  <a:lnTo>
                    <a:pt x="66" y="342"/>
                  </a:lnTo>
                  <a:lnTo>
                    <a:pt x="66" y="359"/>
                  </a:lnTo>
                  <a:lnTo>
                    <a:pt x="67" y="375"/>
                  </a:lnTo>
                  <a:lnTo>
                    <a:pt x="68" y="393"/>
                  </a:lnTo>
                  <a:lnTo>
                    <a:pt x="69" y="410"/>
                  </a:lnTo>
                  <a:lnTo>
                    <a:pt x="56" y="410"/>
                  </a:lnTo>
                  <a:lnTo>
                    <a:pt x="46" y="405"/>
                  </a:lnTo>
                  <a:lnTo>
                    <a:pt x="38" y="398"/>
                  </a:lnTo>
                  <a:lnTo>
                    <a:pt x="33" y="388"/>
                  </a:lnTo>
                  <a:lnTo>
                    <a:pt x="28" y="375"/>
                  </a:lnTo>
                  <a:lnTo>
                    <a:pt x="24" y="363"/>
                  </a:lnTo>
                  <a:lnTo>
                    <a:pt x="19" y="352"/>
                  </a:lnTo>
                  <a:lnTo>
                    <a:pt x="15" y="342"/>
                  </a:lnTo>
                  <a:lnTo>
                    <a:pt x="4" y="311"/>
                  </a:lnTo>
                  <a:lnTo>
                    <a:pt x="0" y="280"/>
                  </a:lnTo>
                  <a:lnTo>
                    <a:pt x="4" y="249"/>
                  </a:lnTo>
                  <a:lnTo>
                    <a:pt x="12" y="218"/>
                  </a:lnTo>
                  <a:lnTo>
                    <a:pt x="24" y="188"/>
                  </a:lnTo>
                  <a:lnTo>
                    <a:pt x="39" y="159"/>
                  </a:lnTo>
                  <a:lnTo>
                    <a:pt x="57" y="132"/>
                  </a:lnTo>
                  <a:lnTo>
                    <a:pt x="75" y="108"/>
                  </a:lnTo>
                  <a:lnTo>
                    <a:pt x="88" y="95"/>
                  </a:lnTo>
                  <a:lnTo>
                    <a:pt x="102" y="85"/>
                  </a:lnTo>
                  <a:lnTo>
                    <a:pt x="115" y="74"/>
                  </a:lnTo>
                  <a:lnTo>
                    <a:pt x="129" y="65"/>
                  </a:lnTo>
                  <a:lnTo>
                    <a:pt x="145" y="57"/>
                  </a:lnTo>
                  <a:lnTo>
                    <a:pt x="161" y="48"/>
                  </a:lnTo>
                  <a:lnTo>
                    <a:pt x="176" y="40"/>
                  </a:lnTo>
                  <a:lnTo>
                    <a:pt x="192" y="33"/>
                  </a:lnTo>
                  <a:lnTo>
                    <a:pt x="208" y="27"/>
                  </a:lnTo>
                  <a:lnTo>
                    <a:pt x="225" y="21"/>
                  </a:lnTo>
                  <a:lnTo>
                    <a:pt x="242" y="17"/>
                  </a:lnTo>
                  <a:lnTo>
                    <a:pt x="260" y="12"/>
                  </a:lnTo>
                  <a:lnTo>
                    <a:pt x="276" y="8"/>
                  </a:lnTo>
                  <a:lnTo>
                    <a:pt x="294" y="4"/>
                  </a:lnTo>
                  <a:lnTo>
                    <a:pt x="311" y="2"/>
                  </a:lnTo>
                  <a:lnTo>
                    <a:pt x="328" y="0"/>
                  </a:lnTo>
                  <a:lnTo>
                    <a:pt x="346" y="3"/>
                  </a:lnTo>
                  <a:lnTo>
                    <a:pt x="364" y="7"/>
                  </a:lnTo>
                  <a:lnTo>
                    <a:pt x="382" y="11"/>
                  </a:lnTo>
                  <a:lnTo>
                    <a:pt x="400" y="14"/>
                  </a:lnTo>
                  <a:lnTo>
                    <a:pt x="417" y="19"/>
                  </a:lnTo>
                  <a:lnTo>
                    <a:pt x="435" y="23"/>
                  </a:lnTo>
                  <a:lnTo>
                    <a:pt x="452" y="29"/>
                  </a:lnTo>
                  <a:lnTo>
                    <a:pt x="469" y="35"/>
                  </a:lnTo>
                  <a:lnTo>
                    <a:pt x="484" y="42"/>
                  </a:lnTo>
                  <a:lnTo>
                    <a:pt x="500" y="51"/>
                  </a:lnTo>
                  <a:lnTo>
                    <a:pt x="514" y="60"/>
                  </a:lnTo>
                  <a:lnTo>
                    <a:pt x="529" y="71"/>
                  </a:lnTo>
                  <a:lnTo>
                    <a:pt x="542" y="82"/>
                  </a:lnTo>
                  <a:lnTo>
                    <a:pt x="553" y="97"/>
                  </a:lnTo>
                  <a:lnTo>
                    <a:pt x="564" y="112"/>
                  </a:lnTo>
                  <a:lnTo>
                    <a:pt x="574" y="129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5202" y="447"/>
              <a:ext cx="23" cy="23"/>
            </a:xfrm>
            <a:custGeom>
              <a:avLst/>
              <a:gdLst>
                <a:gd name="T0" fmla="*/ 69 w 69"/>
                <a:gd name="T1" fmla="*/ 21 h 68"/>
                <a:gd name="T2" fmla="*/ 68 w 69"/>
                <a:gd name="T3" fmla="*/ 33 h 68"/>
                <a:gd name="T4" fmla="*/ 65 w 69"/>
                <a:gd name="T5" fmla="*/ 43 h 68"/>
                <a:gd name="T6" fmla="*/ 61 w 69"/>
                <a:gd name="T7" fmla="*/ 52 h 68"/>
                <a:gd name="T8" fmla="*/ 54 w 69"/>
                <a:gd name="T9" fmla="*/ 61 h 68"/>
                <a:gd name="T10" fmla="*/ 49 w 69"/>
                <a:gd name="T11" fmla="*/ 63 h 68"/>
                <a:gd name="T12" fmla="*/ 46 w 69"/>
                <a:gd name="T13" fmla="*/ 65 h 68"/>
                <a:gd name="T14" fmla="*/ 42 w 69"/>
                <a:gd name="T15" fmla="*/ 67 h 68"/>
                <a:gd name="T16" fmla="*/ 36 w 69"/>
                <a:gd name="T17" fmla="*/ 68 h 68"/>
                <a:gd name="T18" fmla="*/ 32 w 69"/>
                <a:gd name="T19" fmla="*/ 68 h 68"/>
                <a:gd name="T20" fmla="*/ 27 w 69"/>
                <a:gd name="T21" fmla="*/ 68 h 68"/>
                <a:gd name="T22" fmla="*/ 23 w 69"/>
                <a:gd name="T23" fmla="*/ 67 h 68"/>
                <a:gd name="T24" fmla="*/ 18 w 69"/>
                <a:gd name="T25" fmla="*/ 64 h 68"/>
                <a:gd name="T26" fmla="*/ 13 w 69"/>
                <a:gd name="T27" fmla="*/ 61 h 68"/>
                <a:gd name="T28" fmla="*/ 6 w 69"/>
                <a:gd name="T29" fmla="*/ 55 h 68"/>
                <a:gd name="T30" fmla="*/ 3 w 69"/>
                <a:gd name="T31" fmla="*/ 49 h 68"/>
                <a:gd name="T32" fmla="*/ 0 w 69"/>
                <a:gd name="T33" fmla="*/ 41 h 68"/>
                <a:gd name="T34" fmla="*/ 2 w 69"/>
                <a:gd name="T35" fmla="*/ 28 h 68"/>
                <a:gd name="T36" fmla="*/ 7 w 69"/>
                <a:gd name="T37" fmla="*/ 18 h 68"/>
                <a:gd name="T38" fmla="*/ 16 w 69"/>
                <a:gd name="T39" fmla="*/ 9 h 68"/>
                <a:gd name="T40" fmla="*/ 26 w 69"/>
                <a:gd name="T41" fmla="*/ 2 h 68"/>
                <a:gd name="T42" fmla="*/ 33 w 69"/>
                <a:gd name="T43" fmla="*/ 1 h 68"/>
                <a:gd name="T44" fmla="*/ 39 w 69"/>
                <a:gd name="T45" fmla="*/ 0 h 68"/>
                <a:gd name="T46" fmla="*/ 46 w 69"/>
                <a:gd name="T47" fmla="*/ 1 h 68"/>
                <a:gd name="T48" fmla="*/ 53 w 69"/>
                <a:gd name="T49" fmla="*/ 2 h 68"/>
                <a:gd name="T50" fmla="*/ 58 w 69"/>
                <a:gd name="T51" fmla="*/ 5 h 68"/>
                <a:gd name="T52" fmla="*/ 64 w 69"/>
                <a:gd name="T53" fmla="*/ 9 h 68"/>
                <a:gd name="T54" fmla="*/ 67 w 69"/>
                <a:gd name="T55" fmla="*/ 14 h 68"/>
                <a:gd name="T56" fmla="*/ 69 w 69"/>
                <a:gd name="T57" fmla="*/ 2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" h="68">
                  <a:moveTo>
                    <a:pt x="69" y="21"/>
                  </a:moveTo>
                  <a:lnTo>
                    <a:pt x="68" y="33"/>
                  </a:lnTo>
                  <a:lnTo>
                    <a:pt x="65" y="43"/>
                  </a:lnTo>
                  <a:lnTo>
                    <a:pt x="61" y="52"/>
                  </a:lnTo>
                  <a:lnTo>
                    <a:pt x="54" y="61"/>
                  </a:lnTo>
                  <a:lnTo>
                    <a:pt x="49" y="63"/>
                  </a:lnTo>
                  <a:lnTo>
                    <a:pt x="46" y="65"/>
                  </a:lnTo>
                  <a:lnTo>
                    <a:pt x="42" y="67"/>
                  </a:lnTo>
                  <a:lnTo>
                    <a:pt x="36" y="68"/>
                  </a:lnTo>
                  <a:lnTo>
                    <a:pt x="32" y="68"/>
                  </a:lnTo>
                  <a:lnTo>
                    <a:pt x="27" y="68"/>
                  </a:lnTo>
                  <a:lnTo>
                    <a:pt x="23" y="67"/>
                  </a:lnTo>
                  <a:lnTo>
                    <a:pt x="18" y="64"/>
                  </a:lnTo>
                  <a:lnTo>
                    <a:pt x="13" y="61"/>
                  </a:lnTo>
                  <a:lnTo>
                    <a:pt x="6" y="55"/>
                  </a:lnTo>
                  <a:lnTo>
                    <a:pt x="3" y="49"/>
                  </a:lnTo>
                  <a:lnTo>
                    <a:pt x="0" y="41"/>
                  </a:lnTo>
                  <a:lnTo>
                    <a:pt x="2" y="28"/>
                  </a:lnTo>
                  <a:lnTo>
                    <a:pt x="7" y="18"/>
                  </a:lnTo>
                  <a:lnTo>
                    <a:pt x="16" y="9"/>
                  </a:lnTo>
                  <a:lnTo>
                    <a:pt x="26" y="2"/>
                  </a:lnTo>
                  <a:lnTo>
                    <a:pt x="33" y="1"/>
                  </a:lnTo>
                  <a:lnTo>
                    <a:pt x="39" y="0"/>
                  </a:lnTo>
                  <a:lnTo>
                    <a:pt x="46" y="1"/>
                  </a:lnTo>
                  <a:lnTo>
                    <a:pt x="53" y="2"/>
                  </a:lnTo>
                  <a:lnTo>
                    <a:pt x="58" y="5"/>
                  </a:lnTo>
                  <a:lnTo>
                    <a:pt x="64" y="9"/>
                  </a:lnTo>
                  <a:lnTo>
                    <a:pt x="67" y="14"/>
                  </a:lnTo>
                  <a:lnTo>
                    <a:pt x="69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5208" y="452"/>
              <a:ext cx="10" cy="9"/>
            </a:xfrm>
            <a:custGeom>
              <a:avLst/>
              <a:gdLst>
                <a:gd name="T0" fmla="*/ 29 w 30"/>
                <a:gd name="T1" fmla="*/ 0 h 27"/>
                <a:gd name="T2" fmla="*/ 30 w 30"/>
                <a:gd name="T3" fmla="*/ 8 h 27"/>
                <a:gd name="T4" fmla="*/ 28 w 30"/>
                <a:gd name="T5" fmla="*/ 15 h 27"/>
                <a:gd name="T6" fmla="*/ 24 w 30"/>
                <a:gd name="T7" fmla="*/ 22 h 27"/>
                <a:gd name="T8" fmla="*/ 17 w 30"/>
                <a:gd name="T9" fmla="*/ 27 h 27"/>
                <a:gd name="T10" fmla="*/ 11 w 30"/>
                <a:gd name="T11" fmla="*/ 26 h 27"/>
                <a:gd name="T12" fmla="*/ 6 w 30"/>
                <a:gd name="T13" fmla="*/ 24 h 27"/>
                <a:gd name="T14" fmla="*/ 1 w 30"/>
                <a:gd name="T15" fmla="*/ 20 h 27"/>
                <a:gd name="T16" fmla="*/ 0 w 30"/>
                <a:gd name="T17" fmla="*/ 14 h 27"/>
                <a:gd name="T18" fmla="*/ 4 w 30"/>
                <a:gd name="T19" fmla="*/ 5 h 27"/>
                <a:gd name="T20" fmla="*/ 11 w 30"/>
                <a:gd name="T21" fmla="*/ 2 h 27"/>
                <a:gd name="T22" fmla="*/ 20 w 30"/>
                <a:gd name="T23" fmla="*/ 0 h 27"/>
                <a:gd name="T24" fmla="*/ 29 w 30"/>
                <a:gd name="T2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27">
                  <a:moveTo>
                    <a:pt x="29" y="0"/>
                  </a:moveTo>
                  <a:lnTo>
                    <a:pt x="30" y="8"/>
                  </a:lnTo>
                  <a:lnTo>
                    <a:pt x="28" y="15"/>
                  </a:lnTo>
                  <a:lnTo>
                    <a:pt x="24" y="22"/>
                  </a:lnTo>
                  <a:lnTo>
                    <a:pt x="17" y="27"/>
                  </a:lnTo>
                  <a:lnTo>
                    <a:pt x="11" y="26"/>
                  </a:lnTo>
                  <a:lnTo>
                    <a:pt x="6" y="24"/>
                  </a:lnTo>
                  <a:lnTo>
                    <a:pt x="1" y="20"/>
                  </a:lnTo>
                  <a:lnTo>
                    <a:pt x="0" y="14"/>
                  </a:lnTo>
                  <a:lnTo>
                    <a:pt x="4" y="5"/>
                  </a:lnTo>
                  <a:lnTo>
                    <a:pt x="11" y="2"/>
                  </a:lnTo>
                  <a:lnTo>
                    <a:pt x="20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8EF7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5198" y="481"/>
              <a:ext cx="17" cy="17"/>
            </a:xfrm>
            <a:custGeom>
              <a:avLst/>
              <a:gdLst>
                <a:gd name="T0" fmla="*/ 50 w 50"/>
                <a:gd name="T1" fmla="*/ 16 h 51"/>
                <a:gd name="T2" fmla="*/ 48 w 50"/>
                <a:gd name="T3" fmla="*/ 27 h 51"/>
                <a:gd name="T4" fmla="*/ 45 w 50"/>
                <a:gd name="T5" fmla="*/ 37 h 51"/>
                <a:gd name="T6" fmla="*/ 38 w 50"/>
                <a:gd name="T7" fmla="*/ 46 h 51"/>
                <a:gd name="T8" fmla="*/ 29 w 50"/>
                <a:gd name="T9" fmla="*/ 51 h 51"/>
                <a:gd name="T10" fmla="*/ 20 w 50"/>
                <a:gd name="T11" fmla="*/ 50 h 51"/>
                <a:gd name="T12" fmla="*/ 11 w 50"/>
                <a:gd name="T13" fmla="*/ 48 h 51"/>
                <a:gd name="T14" fmla="*/ 4 w 50"/>
                <a:gd name="T15" fmla="*/ 42 h 51"/>
                <a:gd name="T16" fmla="*/ 0 w 50"/>
                <a:gd name="T17" fmla="*/ 34 h 51"/>
                <a:gd name="T18" fmla="*/ 2 w 50"/>
                <a:gd name="T19" fmla="*/ 24 h 51"/>
                <a:gd name="T20" fmla="*/ 6 w 50"/>
                <a:gd name="T21" fmla="*/ 14 h 51"/>
                <a:gd name="T22" fmla="*/ 12 w 50"/>
                <a:gd name="T23" fmla="*/ 6 h 51"/>
                <a:gd name="T24" fmla="*/ 21 w 50"/>
                <a:gd name="T25" fmla="*/ 0 h 51"/>
                <a:gd name="T26" fmla="*/ 31 w 50"/>
                <a:gd name="T27" fmla="*/ 1 h 51"/>
                <a:gd name="T28" fmla="*/ 39 w 50"/>
                <a:gd name="T29" fmla="*/ 4 h 51"/>
                <a:gd name="T30" fmla="*/ 46 w 50"/>
                <a:gd name="T31" fmla="*/ 9 h 51"/>
                <a:gd name="T32" fmla="*/ 50 w 50"/>
                <a:gd name="T33" fmla="*/ 1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51">
                  <a:moveTo>
                    <a:pt x="50" y="16"/>
                  </a:moveTo>
                  <a:lnTo>
                    <a:pt x="48" y="27"/>
                  </a:lnTo>
                  <a:lnTo>
                    <a:pt x="45" y="37"/>
                  </a:lnTo>
                  <a:lnTo>
                    <a:pt x="38" y="46"/>
                  </a:lnTo>
                  <a:lnTo>
                    <a:pt x="29" y="51"/>
                  </a:lnTo>
                  <a:lnTo>
                    <a:pt x="20" y="50"/>
                  </a:lnTo>
                  <a:lnTo>
                    <a:pt x="11" y="48"/>
                  </a:lnTo>
                  <a:lnTo>
                    <a:pt x="4" y="42"/>
                  </a:lnTo>
                  <a:lnTo>
                    <a:pt x="0" y="34"/>
                  </a:lnTo>
                  <a:lnTo>
                    <a:pt x="2" y="24"/>
                  </a:lnTo>
                  <a:lnTo>
                    <a:pt x="6" y="14"/>
                  </a:lnTo>
                  <a:lnTo>
                    <a:pt x="12" y="6"/>
                  </a:lnTo>
                  <a:lnTo>
                    <a:pt x="21" y="0"/>
                  </a:lnTo>
                  <a:lnTo>
                    <a:pt x="31" y="1"/>
                  </a:lnTo>
                  <a:lnTo>
                    <a:pt x="39" y="4"/>
                  </a:lnTo>
                  <a:lnTo>
                    <a:pt x="46" y="9"/>
                  </a:lnTo>
                  <a:lnTo>
                    <a:pt x="5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5204" y="485"/>
              <a:ext cx="6" cy="6"/>
            </a:xfrm>
            <a:custGeom>
              <a:avLst/>
              <a:gdLst>
                <a:gd name="T0" fmla="*/ 19 w 19"/>
                <a:gd name="T1" fmla="*/ 6 h 16"/>
                <a:gd name="T2" fmla="*/ 16 w 19"/>
                <a:gd name="T3" fmla="*/ 10 h 16"/>
                <a:gd name="T4" fmla="*/ 11 w 19"/>
                <a:gd name="T5" fmla="*/ 14 h 16"/>
                <a:gd name="T6" fmla="*/ 7 w 19"/>
                <a:gd name="T7" fmla="*/ 16 h 16"/>
                <a:gd name="T8" fmla="*/ 1 w 19"/>
                <a:gd name="T9" fmla="*/ 15 h 16"/>
                <a:gd name="T10" fmla="*/ 0 w 19"/>
                <a:gd name="T11" fmla="*/ 12 h 16"/>
                <a:gd name="T12" fmla="*/ 1 w 19"/>
                <a:gd name="T13" fmla="*/ 7 h 16"/>
                <a:gd name="T14" fmla="*/ 4 w 19"/>
                <a:gd name="T15" fmla="*/ 4 h 16"/>
                <a:gd name="T16" fmla="*/ 9 w 19"/>
                <a:gd name="T17" fmla="*/ 0 h 16"/>
                <a:gd name="T18" fmla="*/ 12 w 19"/>
                <a:gd name="T19" fmla="*/ 2 h 16"/>
                <a:gd name="T20" fmla="*/ 14 w 19"/>
                <a:gd name="T21" fmla="*/ 3 h 16"/>
                <a:gd name="T22" fmla="*/ 17 w 19"/>
                <a:gd name="T23" fmla="*/ 4 h 16"/>
                <a:gd name="T24" fmla="*/ 19 w 19"/>
                <a:gd name="T25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" h="16">
                  <a:moveTo>
                    <a:pt x="19" y="6"/>
                  </a:moveTo>
                  <a:lnTo>
                    <a:pt x="16" y="10"/>
                  </a:lnTo>
                  <a:lnTo>
                    <a:pt x="11" y="14"/>
                  </a:lnTo>
                  <a:lnTo>
                    <a:pt x="7" y="16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1" y="7"/>
                  </a:lnTo>
                  <a:lnTo>
                    <a:pt x="4" y="4"/>
                  </a:lnTo>
                  <a:lnTo>
                    <a:pt x="9" y="0"/>
                  </a:lnTo>
                  <a:lnTo>
                    <a:pt x="12" y="2"/>
                  </a:lnTo>
                  <a:lnTo>
                    <a:pt x="14" y="3"/>
                  </a:lnTo>
                  <a:lnTo>
                    <a:pt x="17" y="4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8EF7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4998" y="495"/>
              <a:ext cx="182" cy="156"/>
            </a:xfrm>
            <a:custGeom>
              <a:avLst/>
              <a:gdLst>
                <a:gd name="T0" fmla="*/ 534 w 547"/>
                <a:gd name="T1" fmla="*/ 86 h 467"/>
                <a:gd name="T2" fmla="*/ 547 w 547"/>
                <a:gd name="T3" fmla="*/ 130 h 467"/>
                <a:gd name="T4" fmla="*/ 539 w 547"/>
                <a:gd name="T5" fmla="*/ 179 h 467"/>
                <a:gd name="T6" fmla="*/ 530 w 547"/>
                <a:gd name="T7" fmla="*/ 175 h 467"/>
                <a:gd name="T8" fmla="*/ 520 w 547"/>
                <a:gd name="T9" fmla="*/ 177 h 467"/>
                <a:gd name="T10" fmla="*/ 509 w 547"/>
                <a:gd name="T11" fmla="*/ 251 h 467"/>
                <a:gd name="T12" fmla="*/ 484 w 547"/>
                <a:gd name="T13" fmla="*/ 319 h 467"/>
                <a:gd name="T14" fmla="*/ 449 w 547"/>
                <a:gd name="T15" fmla="*/ 380 h 467"/>
                <a:gd name="T16" fmla="*/ 402 w 547"/>
                <a:gd name="T17" fmla="*/ 436 h 467"/>
                <a:gd name="T18" fmla="*/ 369 w 547"/>
                <a:gd name="T19" fmla="*/ 457 h 467"/>
                <a:gd name="T20" fmla="*/ 331 w 547"/>
                <a:gd name="T21" fmla="*/ 466 h 467"/>
                <a:gd name="T22" fmla="*/ 291 w 547"/>
                <a:gd name="T23" fmla="*/ 465 h 467"/>
                <a:gd name="T24" fmla="*/ 252 w 547"/>
                <a:gd name="T25" fmla="*/ 456 h 467"/>
                <a:gd name="T26" fmla="*/ 205 w 547"/>
                <a:gd name="T27" fmla="*/ 432 h 467"/>
                <a:gd name="T28" fmla="*/ 164 w 547"/>
                <a:gd name="T29" fmla="*/ 401 h 467"/>
                <a:gd name="T30" fmla="*/ 126 w 547"/>
                <a:gd name="T31" fmla="*/ 366 h 467"/>
                <a:gd name="T32" fmla="*/ 90 w 547"/>
                <a:gd name="T33" fmla="*/ 327 h 467"/>
                <a:gd name="T34" fmla="*/ 72 w 547"/>
                <a:gd name="T35" fmla="*/ 326 h 467"/>
                <a:gd name="T36" fmla="*/ 54 w 547"/>
                <a:gd name="T37" fmla="*/ 321 h 467"/>
                <a:gd name="T38" fmla="*/ 39 w 547"/>
                <a:gd name="T39" fmla="*/ 312 h 467"/>
                <a:gd name="T40" fmla="*/ 25 w 547"/>
                <a:gd name="T41" fmla="*/ 299 h 467"/>
                <a:gd name="T42" fmla="*/ 13 w 547"/>
                <a:gd name="T43" fmla="*/ 277 h 467"/>
                <a:gd name="T44" fmla="*/ 3 w 547"/>
                <a:gd name="T45" fmla="*/ 255 h 467"/>
                <a:gd name="T46" fmla="*/ 0 w 547"/>
                <a:gd name="T47" fmla="*/ 231 h 467"/>
                <a:gd name="T48" fmla="*/ 6 w 547"/>
                <a:gd name="T49" fmla="*/ 206 h 467"/>
                <a:gd name="T50" fmla="*/ 12 w 547"/>
                <a:gd name="T51" fmla="*/ 197 h 467"/>
                <a:gd name="T52" fmla="*/ 20 w 547"/>
                <a:gd name="T53" fmla="*/ 190 h 467"/>
                <a:gd name="T54" fmla="*/ 33 w 547"/>
                <a:gd name="T55" fmla="*/ 194 h 467"/>
                <a:gd name="T56" fmla="*/ 43 w 547"/>
                <a:gd name="T57" fmla="*/ 203 h 467"/>
                <a:gd name="T58" fmla="*/ 53 w 547"/>
                <a:gd name="T59" fmla="*/ 209 h 467"/>
                <a:gd name="T60" fmla="*/ 64 w 547"/>
                <a:gd name="T61" fmla="*/ 204 h 467"/>
                <a:gd name="T62" fmla="*/ 61 w 547"/>
                <a:gd name="T63" fmla="*/ 150 h 467"/>
                <a:gd name="T64" fmla="*/ 63 w 547"/>
                <a:gd name="T65" fmla="*/ 95 h 467"/>
                <a:gd name="T66" fmla="*/ 87 w 547"/>
                <a:gd name="T67" fmla="*/ 88 h 467"/>
                <a:gd name="T68" fmla="*/ 112 w 547"/>
                <a:gd name="T69" fmla="*/ 80 h 467"/>
                <a:gd name="T70" fmla="*/ 136 w 547"/>
                <a:gd name="T71" fmla="*/ 71 h 467"/>
                <a:gd name="T72" fmla="*/ 160 w 547"/>
                <a:gd name="T73" fmla="*/ 60 h 467"/>
                <a:gd name="T74" fmla="*/ 183 w 547"/>
                <a:gd name="T75" fmla="*/ 47 h 467"/>
                <a:gd name="T76" fmla="*/ 205 w 547"/>
                <a:gd name="T77" fmla="*/ 34 h 467"/>
                <a:gd name="T78" fmla="*/ 226 w 547"/>
                <a:gd name="T79" fmla="*/ 19 h 467"/>
                <a:gd name="T80" fmla="*/ 246 w 547"/>
                <a:gd name="T81" fmla="*/ 3 h 467"/>
                <a:gd name="T82" fmla="*/ 239 w 547"/>
                <a:gd name="T83" fmla="*/ 18 h 467"/>
                <a:gd name="T84" fmla="*/ 232 w 547"/>
                <a:gd name="T85" fmla="*/ 35 h 467"/>
                <a:gd name="T86" fmla="*/ 246 w 547"/>
                <a:gd name="T87" fmla="*/ 47 h 467"/>
                <a:gd name="T88" fmla="*/ 264 w 547"/>
                <a:gd name="T89" fmla="*/ 53 h 467"/>
                <a:gd name="T90" fmla="*/ 283 w 547"/>
                <a:gd name="T91" fmla="*/ 55 h 467"/>
                <a:gd name="T92" fmla="*/ 302 w 547"/>
                <a:gd name="T93" fmla="*/ 54 h 467"/>
                <a:gd name="T94" fmla="*/ 325 w 547"/>
                <a:gd name="T95" fmla="*/ 46 h 467"/>
                <a:gd name="T96" fmla="*/ 348 w 547"/>
                <a:gd name="T97" fmla="*/ 35 h 467"/>
                <a:gd name="T98" fmla="*/ 369 w 547"/>
                <a:gd name="T99" fmla="*/ 20 h 467"/>
                <a:gd name="T100" fmla="*/ 388 w 547"/>
                <a:gd name="T101" fmla="*/ 4 h 467"/>
                <a:gd name="T102" fmla="*/ 395 w 547"/>
                <a:gd name="T103" fmla="*/ 11 h 467"/>
                <a:gd name="T104" fmla="*/ 409 w 547"/>
                <a:gd name="T105" fmla="*/ 15 h 467"/>
                <a:gd name="T106" fmla="*/ 423 w 547"/>
                <a:gd name="T107" fmla="*/ 15 h 467"/>
                <a:gd name="T108" fmla="*/ 435 w 547"/>
                <a:gd name="T109" fmla="*/ 15 h 467"/>
                <a:gd name="T110" fmla="*/ 490 w 547"/>
                <a:gd name="T111" fmla="*/ 10 h 467"/>
                <a:gd name="T112" fmla="*/ 500 w 547"/>
                <a:gd name="T113" fmla="*/ 33 h 467"/>
                <a:gd name="T114" fmla="*/ 508 w 547"/>
                <a:gd name="T115" fmla="*/ 57 h 467"/>
                <a:gd name="T116" fmla="*/ 517 w 547"/>
                <a:gd name="T117" fmla="*/ 80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47" h="467">
                  <a:moveTo>
                    <a:pt x="523" y="91"/>
                  </a:moveTo>
                  <a:lnTo>
                    <a:pt x="534" y="86"/>
                  </a:lnTo>
                  <a:lnTo>
                    <a:pt x="543" y="107"/>
                  </a:lnTo>
                  <a:lnTo>
                    <a:pt x="547" y="130"/>
                  </a:lnTo>
                  <a:lnTo>
                    <a:pt x="544" y="155"/>
                  </a:lnTo>
                  <a:lnTo>
                    <a:pt x="539" y="179"/>
                  </a:lnTo>
                  <a:lnTo>
                    <a:pt x="534" y="177"/>
                  </a:lnTo>
                  <a:lnTo>
                    <a:pt x="530" y="175"/>
                  </a:lnTo>
                  <a:lnTo>
                    <a:pt x="524" y="174"/>
                  </a:lnTo>
                  <a:lnTo>
                    <a:pt x="520" y="177"/>
                  </a:lnTo>
                  <a:lnTo>
                    <a:pt x="517" y="215"/>
                  </a:lnTo>
                  <a:lnTo>
                    <a:pt x="509" y="251"/>
                  </a:lnTo>
                  <a:lnTo>
                    <a:pt x="498" y="286"/>
                  </a:lnTo>
                  <a:lnTo>
                    <a:pt x="484" y="319"/>
                  </a:lnTo>
                  <a:lnTo>
                    <a:pt x="468" y="350"/>
                  </a:lnTo>
                  <a:lnTo>
                    <a:pt x="449" y="380"/>
                  </a:lnTo>
                  <a:lnTo>
                    <a:pt x="427" y="409"/>
                  </a:lnTo>
                  <a:lnTo>
                    <a:pt x="402" y="436"/>
                  </a:lnTo>
                  <a:lnTo>
                    <a:pt x="385" y="448"/>
                  </a:lnTo>
                  <a:lnTo>
                    <a:pt x="369" y="457"/>
                  </a:lnTo>
                  <a:lnTo>
                    <a:pt x="350" y="462"/>
                  </a:lnTo>
                  <a:lnTo>
                    <a:pt x="331" y="466"/>
                  </a:lnTo>
                  <a:lnTo>
                    <a:pt x="311" y="467"/>
                  </a:lnTo>
                  <a:lnTo>
                    <a:pt x="291" y="465"/>
                  </a:lnTo>
                  <a:lnTo>
                    <a:pt x="271" y="461"/>
                  </a:lnTo>
                  <a:lnTo>
                    <a:pt x="252" y="456"/>
                  </a:lnTo>
                  <a:lnTo>
                    <a:pt x="229" y="446"/>
                  </a:lnTo>
                  <a:lnTo>
                    <a:pt x="205" y="432"/>
                  </a:lnTo>
                  <a:lnTo>
                    <a:pt x="184" y="418"/>
                  </a:lnTo>
                  <a:lnTo>
                    <a:pt x="164" y="401"/>
                  </a:lnTo>
                  <a:lnTo>
                    <a:pt x="145" y="385"/>
                  </a:lnTo>
                  <a:lnTo>
                    <a:pt x="126" y="366"/>
                  </a:lnTo>
                  <a:lnTo>
                    <a:pt x="107" y="347"/>
                  </a:lnTo>
                  <a:lnTo>
                    <a:pt x="90" y="327"/>
                  </a:lnTo>
                  <a:lnTo>
                    <a:pt x="81" y="327"/>
                  </a:lnTo>
                  <a:lnTo>
                    <a:pt x="72" y="326"/>
                  </a:lnTo>
                  <a:lnTo>
                    <a:pt x="63" y="324"/>
                  </a:lnTo>
                  <a:lnTo>
                    <a:pt x="54" y="321"/>
                  </a:lnTo>
                  <a:lnTo>
                    <a:pt x="46" y="317"/>
                  </a:lnTo>
                  <a:lnTo>
                    <a:pt x="39" y="312"/>
                  </a:lnTo>
                  <a:lnTo>
                    <a:pt x="32" y="306"/>
                  </a:lnTo>
                  <a:lnTo>
                    <a:pt x="25" y="299"/>
                  </a:lnTo>
                  <a:lnTo>
                    <a:pt x="20" y="288"/>
                  </a:lnTo>
                  <a:lnTo>
                    <a:pt x="13" y="277"/>
                  </a:lnTo>
                  <a:lnTo>
                    <a:pt x="7" y="266"/>
                  </a:lnTo>
                  <a:lnTo>
                    <a:pt x="3" y="255"/>
                  </a:lnTo>
                  <a:lnTo>
                    <a:pt x="0" y="242"/>
                  </a:lnTo>
                  <a:lnTo>
                    <a:pt x="0" y="231"/>
                  </a:lnTo>
                  <a:lnTo>
                    <a:pt x="1" y="218"/>
                  </a:lnTo>
                  <a:lnTo>
                    <a:pt x="6" y="206"/>
                  </a:lnTo>
                  <a:lnTo>
                    <a:pt x="10" y="201"/>
                  </a:lnTo>
                  <a:lnTo>
                    <a:pt x="12" y="197"/>
                  </a:lnTo>
                  <a:lnTo>
                    <a:pt x="15" y="194"/>
                  </a:lnTo>
                  <a:lnTo>
                    <a:pt x="20" y="190"/>
                  </a:lnTo>
                  <a:lnTo>
                    <a:pt x="26" y="190"/>
                  </a:lnTo>
                  <a:lnTo>
                    <a:pt x="33" y="194"/>
                  </a:lnTo>
                  <a:lnTo>
                    <a:pt x="37" y="198"/>
                  </a:lnTo>
                  <a:lnTo>
                    <a:pt x="43" y="203"/>
                  </a:lnTo>
                  <a:lnTo>
                    <a:pt x="47" y="207"/>
                  </a:lnTo>
                  <a:lnTo>
                    <a:pt x="53" y="209"/>
                  </a:lnTo>
                  <a:lnTo>
                    <a:pt x="57" y="208"/>
                  </a:lnTo>
                  <a:lnTo>
                    <a:pt x="64" y="204"/>
                  </a:lnTo>
                  <a:lnTo>
                    <a:pt x="61" y="177"/>
                  </a:lnTo>
                  <a:lnTo>
                    <a:pt x="61" y="150"/>
                  </a:lnTo>
                  <a:lnTo>
                    <a:pt x="62" y="123"/>
                  </a:lnTo>
                  <a:lnTo>
                    <a:pt x="63" y="95"/>
                  </a:lnTo>
                  <a:lnTo>
                    <a:pt x="75" y="91"/>
                  </a:lnTo>
                  <a:lnTo>
                    <a:pt x="87" y="88"/>
                  </a:lnTo>
                  <a:lnTo>
                    <a:pt x="100" y="85"/>
                  </a:lnTo>
                  <a:lnTo>
                    <a:pt x="112" y="80"/>
                  </a:lnTo>
                  <a:lnTo>
                    <a:pt x="124" y="76"/>
                  </a:lnTo>
                  <a:lnTo>
                    <a:pt x="136" y="71"/>
                  </a:lnTo>
                  <a:lnTo>
                    <a:pt x="147" y="66"/>
                  </a:lnTo>
                  <a:lnTo>
                    <a:pt x="160" y="60"/>
                  </a:lnTo>
                  <a:lnTo>
                    <a:pt x="171" y="54"/>
                  </a:lnTo>
                  <a:lnTo>
                    <a:pt x="183" y="47"/>
                  </a:lnTo>
                  <a:lnTo>
                    <a:pt x="194" y="40"/>
                  </a:lnTo>
                  <a:lnTo>
                    <a:pt x="205" y="34"/>
                  </a:lnTo>
                  <a:lnTo>
                    <a:pt x="215" y="26"/>
                  </a:lnTo>
                  <a:lnTo>
                    <a:pt x="226" y="19"/>
                  </a:lnTo>
                  <a:lnTo>
                    <a:pt x="236" y="10"/>
                  </a:lnTo>
                  <a:lnTo>
                    <a:pt x="246" y="3"/>
                  </a:lnTo>
                  <a:lnTo>
                    <a:pt x="243" y="10"/>
                  </a:lnTo>
                  <a:lnTo>
                    <a:pt x="239" y="18"/>
                  </a:lnTo>
                  <a:lnTo>
                    <a:pt x="234" y="26"/>
                  </a:lnTo>
                  <a:lnTo>
                    <a:pt x="232" y="35"/>
                  </a:lnTo>
                  <a:lnTo>
                    <a:pt x="239" y="41"/>
                  </a:lnTo>
                  <a:lnTo>
                    <a:pt x="246" y="47"/>
                  </a:lnTo>
                  <a:lnTo>
                    <a:pt x="255" y="50"/>
                  </a:lnTo>
                  <a:lnTo>
                    <a:pt x="264" y="53"/>
                  </a:lnTo>
                  <a:lnTo>
                    <a:pt x="274" y="55"/>
                  </a:lnTo>
                  <a:lnTo>
                    <a:pt x="283" y="55"/>
                  </a:lnTo>
                  <a:lnTo>
                    <a:pt x="293" y="55"/>
                  </a:lnTo>
                  <a:lnTo>
                    <a:pt x="302" y="54"/>
                  </a:lnTo>
                  <a:lnTo>
                    <a:pt x="313" y="50"/>
                  </a:lnTo>
                  <a:lnTo>
                    <a:pt x="325" y="46"/>
                  </a:lnTo>
                  <a:lnTo>
                    <a:pt x="337" y="40"/>
                  </a:lnTo>
                  <a:lnTo>
                    <a:pt x="348" y="35"/>
                  </a:lnTo>
                  <a:lnTo>
                    <a:pt x="359" y="28"/>
                  </a:lnTo>
                  <a:lnTo>
                    <a:pt x="369" y="20"/>
                  </a:lnTo>
                  <a:lnTo>
                    <a:pt x="379" y="13"/>
                  </a:lnTo>
                  <a:lnTo>
                    <a:pt x="388" y="4"/>
                  </a:lnTo>
                  <a:lnTo>
                    <a:pt x="391" y="8"/>
                  </a:lnTo>
                  <a:lnTo>
                    <a:pt x="395" y="11"/>
                  </a:lnTo>
                  <a:lnTo>
                    <a:pt x="402" y="14"/>
                  </a:lnTo>
                  <a:lnTo>
                    <a:pt x="409" y="15"/>
                  </a:lnTo>
                  <a:lnTo>
                    <a:pt x="415" y="16"/>
                  </a:lnTo>
                  <a:lnTo>
                    <a:pt x="423" y="15"/>
                  </a:lnTo>
                  <a:lnTo>
                    <a:pt x="430" y="15"/>
                  </a:lnTo>
                  <a:lnTo>
                    <a:pt x="435" y="15"/>
                  </a:lnTo>
                  <a:lnTo>
                    <a:pt x="482" y="0"/>
                  </a:lnTo>
                  <a:lnTo>
                    <a:pt x="490" y="10"/>
                  </a:lnTo>
                  <a:lnTo>
                    <a:pt x="496" y="21"/>
                  </a:lnTo>
                  <a:lnTo>
                    <a:pt x="500" y="33"/>
                  </a:lnTo>
                  <a:lnTo>
                    <a:pt x="504" y="45"/>
                  </a:lnTo>
                  <a:lnTo>
                    <a:pt x="508" y="57"/>
                  </a:lnTo>
                  <a:lnTo>
                    <a:pt x="512" y="69"/>
                  </a:lnTo>
                  <a:lnTo>
                    <a:pt x="517" y="80"/>
                  </a:lnTo>
                  <a:lnTo>
                    <a:pt x="523" y="91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5138" y="502"/>
              <a:ext cx="15" cy="20"/>
            </a:xfrm>
            <a:custGeom>
              <a:avLst/>
              <a:gdLst>
                <a:gd name="T0" fmla="*/ 44 w 44"/>
                <a:gd name="T1" fmla="*/ 41 h 61"/>
                <a:gd name="T2" fmla="*/ 43 w 44"/>
                <a:gd name="T3" fmla="*/ 48 h 61"/>
                <a:gd name="T4" fmla="*/ 44 w 44"/>
                <a:gd name="T5" fmla="*/ 54 h 61"/>
                <a:gd name="T6" fmla="*/ 44 w 44"/>
                <a:gd name="T7" fmla="*/ 59 h 61"/>
                <a:gd name="T8" fmla="*/ 38 w 44"/>
                <a:gd name="T9" fmla="*/ 61 h 61"/>
                <a:gd name="T10" fmla="*/ 34 w 44"/>
                <a:gd name="T11" fmla="*/ 55 h 61"/>
                <a:gd name="T12" fmla="*/ 31 w 44"/>
                <a:gd name="T13" fmla="*/ 48 h 61"/>
                <a:gd name="T14" fmla="*/ 27 w 44"/>
                <a:gd name="T15" fmla="*/ 41 h 61"/>
                <a:gd name="T16" fmla="*/ 22 w 44"/>
                <a:gd name="T17" fmla="*/ 35 h 61"/>
                <a:gd name="T18" fmla="*/ 17 w 44"/>
                <a:gd name="T19" fmla="*/ 28 h 61"/>
                <a:gd name="T20" fmla="*/ 11 w 44"/>
                <a:gd name="T21" fmla="*/ 23 h 61"/>
                <a:gd name="T22" fmla="*/ 6 w 44"/>
                <a:gd name="T23" fmla="*/ 16 h 61"/>
                <a:gd name="T24" fmla="*/ 0 w 44"/>
                <a:gd name="T25" fmla="*/ 10 h 61"/>
                <a:gd name="T26" fmla="*/ 3 w 44"/>
                <a:gd name="T27" fmla="*/ 0 h 61"/>
                <a:gd name="T28" fmla="*/ 10 w 44"/>
                <a:gd name="T29" fmla="*/ 3 h 61"/>
                <a:gd name="T30" fmla="*/ 17 w 44"/>
                <a:gd name="T31" fmla="*/ 6 h 61"/>
                <a:gd name="T32" fmla="*/ 23 w 44"/>
                <a:gd name="T33" fmla="*/ 10 h 61"/>
                <a:gd name="T34" fmla="*/ 29 w 44"/>
                <a:gd name="T35" fmla="*/ 16 h 61"/>
                <a:gd name="T36" fmla="*/ 34 w 44"/>
                <a:gd name="T37" fmla="*/ 21 h 61"/>
                <a:gd name="T38" fmla="*/ 39 w 44"/>
                <a:gd name="T39" fmla="*/ 28 h 61"/>
                <a:gd name="T40" fmla="*/ 42 w 44"/>
                <a:gd name="T41" fmla="*/ 35 h 61"/>
                <a:gd name="T42" fmla="*/ 44 w 44"/>
                <a:gd name="T43" fmla="*/ 4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4" h="61">
                  <a:moveTo>
                    <a:pt x="44" y="41"/>
                  </a:moveTo>
                  <a:lnTo>
                    <a:pt x="43" y="48"/>
                  </a:lnTo>
                  <a:lnTo>
                    <a:pt x="44" y="54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4" y="55"/>
                  </a:lnTo>
                  <a:lnTo>
                    <a:pt x="31" y="48"/>
                  </a:lnTo>
                  <a:lnTo>
                    <a:pt x="27" y="41"/>
                  </a:lnTo>
                  <a:lnTo>
                    <a:pt x="22" y="35"/>
                  </a:lnTo>
                  <a:lnTo>
                    <a:pt x="17" y="28"/>
                  </a:lnTo>
                  <a:lnTo>
                    <a:pt x="11" y="23"/>
                  </a:lnTo>
                  <a:lnTo>
                    <a:pt x="6" y="16"/>
                  </a:lnTo>
                  <a:lnTo>
                    <a:pt x="0" y="10"/>
                  </a:lnTo>
                  <a:lnTo>
                    <a:pt x="3" y="0"/>
                  </a:lnTo>
                  <a:lnTo>
                    <a:pt x="10" y="3"/>
                  </a:lnTo>
                  <a:lnTo>
                    <a:pt x="17" y="6"/>
                  </a:lnTo>
                  <a:lnTo>
                    <a:pt x="23" y="10"/>
                  </a:lnTo>
                  <a:lnTo>
                    <a:pt x="29" y="16"/>
                  </a:lnTo>
                  <a:lnTo>
                    <a:pt x="34" y="21"/>
                  </a:lnTo>
                  <a:lnTo>
                    <a:pt x="39" y="28"/>
                  </a:lnTo>
                  <a:lnTo>
                    <a:pt x="42" y="35"/>
                  </a:lnTo>
                  <a:lnTo>
                    <a:pt x="44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5194" y="509"/>
              <a:ext cx="14" cy="16"/>
            </a:xfrm>
            <a:custGeom>
              <a:avLst/>
              <a:gdLst>
                <a:gd name="T0" fmla="*/ 43 w 43"/>
                <a:gd name="T1" fmla="*/ 24 h 46"/>
                <a:gd name="T2" fmla="*/ 41 w 43"/>
                <a:gd name="T3" fmla="*/ 33 h 46"/>
                <a:gd name="T4" fmla="*/ 37 w 43"/>
                <a:gd name="T5" fmla="*/ 40 h 46"/>
                <a:gd name="T6" fmla="*/ 30 w 43"/>
                <a:gd name="T7" fmla="*/ 45 h 46"/>
                <a:gd name="T8" fmla="*/ 22 w 43"/>
                <a:gd name="T9" fmla="*/ 46 h 46"/>
                <a:gd name="T10" fmla="*/ 14 w 43"/>
                <a:gd name="T11" fmla="*/ 44 h 46"/>
                <a:gd name="T12" fmla="*/ 8 w 43"/>
                <a:gd name="T13" fmla="*/ 40 h 46"/>
                <a:gd name="T14" fmla="*/ 3 w 43"/>
                <a:gd name="T15" fmla="*/ 34 h 46"/>
                <a:gd name="T16" fmla="*/ 0 w 43"/>
                <a:gd name="T17" fmla="*/ 27 h 46"/>
                <a:gd name="T18" fmla="*/ 0 w 43"/>
                <a:gd name="T19" fmla="*/ 18 h 46"/>
                <a:gd name="T20" fmla="*/ 3 w 43"/>
                <a:gd name="T21" fmla="*/ 10 h 46"/>
                <a:gd name="T22" fmla="*/ 10 w 43"/>
                <a:gd name="T23" fmla="*/ 4 h 46"/>
                <a:gd name="T24" fmla="*/ 18 w 43"/>
                <a:gd name="T25" fmla="*/ 0 h 46"/>
                <a:gd name="T26" fmla="*/ 27 w 43"/>
                <a:gd name="T27" fmla="*/ 2 h 46"/>
                <a:gd name="T28" fmla="*/ 34 w 43"/>
                <a:gd name="T29" fmla="*/ 7 h 46"/>
                <a:gd name="T30" fmla="*/ 40 w 43"/>
                <a:gd name="T31" fmla="*/ 15 h 46"/>
                <a:gd name="T32" fmla="*/ 43 w 43"/>
                <a:gd name="T33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46">
                  <a:moveTo>
                    <a:pt x="43" y="24"/>
                  </a:moveTo>
                  <a:lnTo>
                    <a:pt x="41" y="33"/>
                  </a:lnTo>
                  <a:lnTo>
                    <a:pt x="37" y="40"/>
                  </a:lnTo>
                  <a:lnTo>
                    <a:pt x="30" y="45"/>
                  </a:lnTo>
                  <a:lnTo>
                    <a:pt x="22" y="46"/>
                  </a:lnTo>
                  <a:lnTo>
                    <a:pt x="14" y="44"/>
                  </a:lnTo>
                  <a:lnTo>
                    <a:pt x="8" y="40"/>
                  </a:lnTo>
                  <a:lnTo>
                    <a:pt x="3" y="34"/>
                  </a:lnTo>
                  <a:lnTo>
                    <a:pt x="0" y="27"/>
                  </a:lnTo>
                  <a:lnTo>
                    <a:pt x="0" y="18"/>
                  </a:lnTo>
                  <a:lnTo>
                    <a:pt x="3" y="10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7" y="2"/>
                  </a:lnTo>
                  <a:lnTo>
                    <a:pt x="34" y="7"/>
                  </a:lnTo>
                  <a:lnTo>
                    <a:pt x="40" y="15"/>
                  </a:lnTo>
                  <a:lnTo>
                    <a:pt x="43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5200" y="514"/>
              <a:ext cx="2" cy="4"/>
            </a:xfrm>
            <a:custGeom>
              <a:avLst/>
              <a:gdLst>
                <a:gd name="T0" fmla="*/ 5 w 6"/>
                <a:gd name="T1" fmla="*/ 11 h 11"/>
                <a:gd name="T2" fmla="*/ 5 w 6"/>
                <a:gd name="T3" fmla="*/ 10 h 11"/>
                <a:gd name="T4" fmla="*/ 3 w 6"/>
                <a:gd name="T5" fmla="*/ 9 h 11"/>
                <a:gd name="T6" fmla="*/ 2 w 6"/>
                <a:gd name="T7" fmla="*/ 9 h 11"/>
                <a:gd name="T8" fmla="*/ 0 w 6"/>
                <a:gd name="T9" fmla="*/ 9 h 11"/>
                <a:gd name="T10" fmla="*/ 0 w 6"/>
                <a:gd name="T11" fmla="*/ 6 h 11"/>
                <a:gd name="T12" fmla="*/ 1 w 6"/>
                <a:gd name="T13" fmla="*/ 2 h 11"/>
                <a:gd name="T14" fmla="*/ 3 w 6"/>
                <a:gd name="T15" fmla="*/ 0 h 11"/>
                <a:gd name="T16" fmla="*/ 6 w 6"/>
                <a:gd name="T17" fmla="*/ 1 h 11"/>
                <a:gd name="T18" fmla="*/ 5 w 6"/>
                <a:gd name="T1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11">
                  <a:moveTo>
                    <a:pt x="5" y="11"/>
                  </a:moveTo>
                  <a:lnTo>
                    <a:pt x="5" y="10"/>
                  </a:lnTo>
                  <a:lnTo>
                    <a:pt x="3" y="9"/>
                  </a:lnTo>
                  <a:lnTo>
                    <a:pt x="2" y="9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2"/>
                  </a:lnTo>
                  <a:lnTo>
                    <a:pt x="3" y="0"/>
                  </a:lnTo>
                  <a:lnTo>
                    <a:pt x="6" y="1"/>
                  </a:lnTo>
                  <a:lnTo>
                    <a:pt x="5" y="11"/>
                  </a:lnTo>
                  <a:close/>
                </a:path>
              </a:pathLst>
            </a:custGeom>
            <a:solidFill>
              <a:srgbClr val="8EF7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5116" y="519"/>
              <a:ext cx="32" cy="25"/>
            </a:xfrm>
            <a:custGeom>
              <a:avLst/>
              <a:gdLst>
                <a:gd name="T0" fmla="*/ 96 w 96"/>
                <a:gd name="T1" fmla="*/ 36 h 75"/>
                <a:gd name="T2" fmla="*/ 96 w 96"/>
                <a:gd name="T3" fmla="*/ 42 h 75"/>
                <a:gd name="T4" fmla="*/ 95 w 96"/>
                <a:gd name="T5" fmla="*/ 47 h 75"/>
                <a:gd name="T6" fmla="*/ 91 w 96"/>
                <a:gd name="T7" fmla="*/ 53 h 75"/>
                <a:gd name="T8" fmla="*/ 88 w 96"/>
                <a:gd name="T9" fmla="*/ 57 h 75"/>
                <a:gd name="T10" fmla="*/ 83 w 96"/>
                <a:gd name="T11" fmla="*/ 62 h 75"/>
                <a:gd name="T12" fmla="*/ 77 w 96"/>
                <a:gd name="T13" fmla="*/ 65 h 75"/>
                <a:gd name="T14" fmla="*/ 71 w 96"/>
                <a:gd name="T15" fmla="*/ 68 h 75"/>
                <a:gd name="T16" fmla="*/ 66 w 96"/>
                <a:gd name="T17" fmla="*/ 70 h 75"/>
                <a:gd name="T18" fmla="*/ 58 w 96"/>
                <a:gd name="T19" fmla="*/ 74 h 75"/>
                <a:gd name="T20" fmla="*/ 49 w 96"/>
                <a:gd name="T21" fmla="*/ 75 h 75"/>
                <a:gd name="T22" fmla="*/ 41 w 96"/>
                <a:gd name="T23" fmla="*/ 74 h 75"/>
                <a:gd name="T24" fmla="*/ 33 w 96"/>
                <a:gd name="T25" fmla="*/ 72 h 75"/>
                <a:gd name="T26" fmla="*/ 25 w 96"/>
                <a:gd name="T27" fmla="*/ 69 h 75"/>
                <a:gd name="T28" fmla="*/ 16 w 96"/>
                <a:gd name="T29" fmla="*/ 66 h 75"/>
                <a:gd name="T30" fmla="*/ 8 w 96"/>
                <a:gd name="T31" fmla="*/ 64 h 75"/>
                <a:gd name="T32" fmla="*/ 0 w 96"/>
                <a:gd name="T33" fmla="*/ 60 h 75"/>
                <a:gd name="T34" fmla="*/ 3 w 96"/>
                <a:gd name="T35" fmla="*/ 52 h 75"/>
                <a:gd name="T36" fmla="*/ 6 w 96"/>
                <a:gd name="T37" fmla="*/ 43 h 75"/>
                <a:gd name="T38" fmla="*/ 9 w 96"/>
                <a:gd name="T39" fmla="*/ 34 h 75"/>
                <a:gd name="T40" fmla="*/ 14 w 96"/>
                <a:gd name="T41" fmla="*/ 25 h 75"/>
                <a:gd name="T42" fmla="*/ 19 w 96"/>
                <a:gd name="T43" fmla="*/ 17 h 75"/>
                <a:gd name="T44" fmla="*/ 26 w 96"/>
                <a:gd name="T45" fmla="*/ 10 h 75"/>
                <a:gd name="T46" fmla="*/ 34 w 96"/>
                <a:gd name="T47" fmla="*/ 5 h 75"/>
                <a:gd name="T48" fmla="*/ 43 w 96"/>
                <a:gd name="T49" fmla="*/ 0 h 75"/>
                <a:gd name="T50" fmla="*/ 51 w 96"/>
                <a:gd name="T51" fmla="*/ 2 h 75"/>
                <a:gd name="T52" fmla="*/ 60 w 96"/>
                <a:gd name="T53" fmla="*/ 4 h 75"/>
                <a:gd name="T54" fmla="*/ 68 w 96"/>
                <a:gd name="T55" fmla="*/ 6 h 75"/>
                <a:gd name="T56" fmla="*/ 76 w 96"/>
                <a:gd name="T57" fmla="*/ 10 h 75"/>
                <a:gd name="T58" fmla="*/ 83 w 96"/>
                <a:gd name="T59" fmla="*/ 15 h 75"/>
                <a:gd name="T60" fmla="*/ 88 w 96"/>
                <a:gd name="T61" fmla="*/ 20 h 75"/>
                <a:gd name="T62" fmla="*/ 93 w 96"/>
                <a:gd name="T63" fmla="*/ 28 h 75"/>
                <a:gd name="T64" fmla="*/ 96 w 96"/>
                <a:gd name="T65" fmla="*/ 36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6" h="75">
                  <a:moveTo>
                    <a:pt x="96" y="36"/>
                  </a:moveTo>
                  <a:lnTo>
                    <a:pt x="96" y="42"/>
                  </a:lnTo>
                  <a:lnTo>
                    <a:pt x="95" y="47"/>
                  </a:lnTo>
                  <a:lnTo>
                    <a:pt x="91" y="53"/>
                  </a:lnTo>
                  <a:lnTo>
                    <a:pt x="88" y="57"/>
                  </a:lnTo>
                  <a:lnTo>
                    <a:pt x="83" y="62"/>
                  </a:lnTo>
                  <a:lnTo>
                    <a:pt x="77" y="65"/>
                  </a:lnTo>
                  <a:lnTo>
                    <a:pt x="71" y="68"/>
                  </a:lnTo>
                  <a:lnTo>
                    <a:pt x="66" y="70"/>
                  </a:lnTo>
                  <a:lnTo>
                    <a:pt x="58" y="74"/>
                  </a:lnTo>
                  <a:lnTo>
                    <a:pt x="49" y="75"/>
                  </a:lnTo>
                  <a:lnTo>
                    <a:pt x="41" y="74"/>
                  </a:lnTo>
                  <a:lnTo>
                    <a:pt x="33" y="72"/>
                  </a:lnTo>
                  <a:lnTo>
                    <a:pt x="25" y="69"/>
                  </a:lnTo>
                  <a:lnTo>
                    <a:pt x="16" y="66"/>
                  </a:lnTo>
                  <a:lnTo>
                    <a:pt x="8" y="64"/>
                  </a:lnTo>
                  <a:lnTo>
                    <a:pt x="0" y="60"/>
                  </a:lnTo>
                  <a:lnTo>
                    <a:pt x="3" y="52"/>
                  </a:lnTo>
                  <a:lnTo>
                    <a:pt x="6" y="43"/>
                  </a:lnTo>
                  <a:lnTo>
                    <a:pt x="9" y="34"/>
                  </a:lnTo>
                  <a:lnTo>
                    <a:pt x="14" y="25"/>
                  </a:lnTo>
                  <a:lnTo>
                    <a:pt x="19" y="17"/>
                  </a:lnTo>
                  <a:lnTo>
                    <a:pt x="26" y="10"/>
                  </a:lnTo>
                  <a:lnTo>
                    <a:pt x="34" y="5"/>
                  </a:lnTo>
                  <a:lnTo>
                    <a:pt x="43" y="0"/>
                  </a:lnTo>
                  <a:lnTo>
                    <a:pt x="51" y="2"/>
                  </a:lnTo>
                  <a:lnTo>
                    <a:pt x="60" y="4"/>
                  </a:lnTo>
                  <a:lnTo>
                    <a:pt x="68" y="6"/>
                  </a:lnTo>
                  <a:lnTo>
                    <a:pt x="76" y="10"/>
                  </a:lnTo>
                  <a:lnTo>
                    <a:pt x="83" y="15"/>
                  </a:lnTo>
                  <a:lnTo>
                    <a:pt x="88" y="20"/>
                  </a:lnTo>
                  <a:lnTo>
                    <a:pt x="93" y="28"/>
                  </a:lnTo>
                  <a:lnTo>
                    <a:pt x="96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5135" y="527"/>
              <a:ext cx="4" cy="6"/>
            </a:xfrm>
            <a:custGeom>
              <a:avLst/>
              <a:gdLst>
                <a:gd name="T0" fmla="*/ 13 w 13"/>
                <a:gd name="T1" fmla="*/ 10 h 17"/>
                <a:gd name="T2" fmla="*/ 13 w 13"/>
                <a:gd name="T3" fmla="*/ 12 h 17"/>
                <a:gd name="T4" fmla="*/ 13 w 13"/>
                <a:gd name="T5" fmla="*/ 14 h 17"/>
                <a:gd name="T6" fmla="*/ 12 w 13"/>
                <a:gd name="T7" fmla="*/ 15 h 17"/>
                <a:gd name="T8" fmla="*/ 11 w 13"/>
                <a:gd name="T9" fmla="*/ 17 h 17"/>
                <a:gd name="T10" fmla="*/ 7 w 13"/>
                <a:gd name="T11" fmla="*/ 17 h 17"/>
                <a:gd name="T12" fmla="*/ 3 w 13"/>
                <a:gd name="T13" fmla="*/ 13 h 17"/>
                <a:gd name="T14" fmla="*/ 1 w 13"/>
                <a:gd name="T15" fmla="*/ 10 h 17"/>
                <a:gd name="T16" fmla="*/ 0 w 13"/>
                <a:gd name="T17" fmla="*/ 7 h 17"/>
                <a:gd name="T18" fmla="*/ 0 w 13"/>
                <a:gd name="T19" fmla="*/ 0 h 17"/>
                <a:gd name="T20" fmla="*/ 6 w 13"/>
                <a:gd name="T21" fmla="*/ 0 h 17"/>
                <a:gd name="T22" fmla="*/ 10 w 13"/>
                <a:gd name="T23" fmla="*/ 2 h 17"/>
                <a:gd name="T24" fmla="*/ 13 w 13"/>
                <a:gd name="T25" fmla="*/ 5 h 17"/>
                <a:gd name="T26" fmla="*/ 13 w 13"/>
                <a:gd name="T27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" h="17">
                  <a:moveTo>
                    <a:pt x="13" y="10"/>
                  </a:moveTo>
                  <a:lnTo>
                    <a:pt x="13" y="12"/>
                  </a:lnTo>
                  <a:lnTo>
                    <a:pt x="13" y="14"/>
                  </a:lnTo>
                  <a:lnTo>
                    <a:pt x="12" y="15"/>
                  </a:lnTo>
                  <a:lnTo>
                    <a:pt x="11" y="17"/>
                  </a:lnTo>
                  <a:lnTo>
                    <a:pt x="7" y="17"/>
                  </a:lnTo>
                  <a:lnTo>
                    <a:pt x="3" y="13"/>
                  </a:lnTo>
                  <a:lnTo>
                    <a:pt x="1" y="10"/>
                  </a:lnTo>
                  <a:lnTo>
                    <a:pt x="0" y="7"/>
                  </a:lnTo>
                  <a:lnTo>
                    <a:pt x="0" y="0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3" y="5"/>
                  </a:lnTo>
                  <a:lnTo>
                    <a:pt x="1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5124" y="528"/>
              <a:ext cx="7" cy="11"/>
            </a:xfrm>
            <a:custGeom>
              <a:avLst/>
              <a:gdLst>
                <a:gd name="T0" fmla="*/ 21 w 21"/>
                <a:gd name="T1" fmla="*/ 32 h 32"/>
                <a:gd name="T2" fmla="*/ 15 w 21"/>
                <a:gd name="T3" fmla="*/ 32 h 32"/>
                <a:gd name="T4" fmla="*/ 6 w 21"/>
                <a:gd name="T5" fmla="*/ 30 h 32"/>
                <a:gd name="T6" fmla="*/ 0 w 21"/>
                <a:gd name="T7" fmla="*/ 26 h 32"/>
                <a:gd name="T8" fmla="*/ 0 w 21"/>
                <a:gd name="T9" fmla="*/ 18 h 32"/>
                <a:gd name="T10" fmla="*/ 12 w 21"/>
                <a:gd name="T11" fmla="*/ 0 h 32"/>
                <a:gd name="T12" fmla="*/ 12 w 21"/>
                <a:gd name="T13" fmla="*/ 8 h 32"/>
                <a:gd name="T14" fmla="*/ 12 w 21"/>
                <a:gd name="T15" fmla="*/ 18 h 32"/>
                <a:gd name="T16" fmla="*/ 14 w 21"/>
                <a:gd name="T17" fmla="*/ 26 h 32"/>
                <a:gd name="T18" fmla="*/ 21 w 21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32">
                  <a:moveTo>
                    <a:pt x="21" y="32"/>
                  </a:moveTo>
                  <a:lnTo>
                    <a:pt x="15" y="3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12" y="0"/>
                  </a:lnTo>
                  <a:lnTo>
                    <a:pt x="12" y="8"/>
                  </a:lnTo>
                  <a:lnTo>
                    <a:pt x="12" y="18"/>
                  </a:lnTo>
                  <a:lnTo>
                    <a:pt x="14" y="26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5032" y="520"/>
              <a:ext cx="13" cy="24"/>
            </a:xfrm>
            <a:custGeom>
              <a:avLst/>
              <a:gdLst>
                <a:gd name="T0" fmla="*/ 24 w 41"/>
                <a:gd name="T1" fmla="*/ 35 h 70"/>
                <a:gd name="T2" fmla="*/ 20 w 41"/>
                <a:gd name="T3" fmla="*/ 45 h 70"/>
                <a:gd name="T4" fmla="*/ 17 w 41"/>
                <a:gd name="T5" fmla="*/ 58 h 70"/>
                <a:gd name="T6" fmla="*/ 11 w 41"/>
                <a:gd name="T7" fmla="*/ 67 h 70"/>
                <a:gd name="T8" fmla="*/ 0 w 41"/>
                <a:gd name="T9" fmla="*/ 70 h 70"/>
                <a:gd name="T10" fmla="*/ 1 w 41"/>
                <a:gd name="T11" fmla="*/ 59 h 70"/>
                <a:gd name="T12" fmla="*/ 2 w 41"/>
                <a:gd name="T13" fmla="*/ 49 h 70"/>
                <a:gd name="T14" fmla="*/ 5 w 41"/>
                <a:gd name="T15" fmla="*/ 38 h 70"/>
                <a:gd name="T16" fmla="*/ 10 w 41"/>
                <a:gd name="T17" fmla="*/ 28 h 70"/>
                <a:gd name="T18" fmla="*/ 15 w 41"/>
                <a:gd name="T19" fmla="*/ 19 h 70"/>
                <a:gd name="T20" fmla="*/ 23 w 41"/>
                <a:gd name="T21" fmla="*/ 11 h 70"/>
                <a:gd name="T22" fmla="*/ 31 w 41"/>
                <a:gd name="T23" fmla="*/ 4 h 70"/>
                <a:gd name="T24" fmla="*/ 41 w 41"/>
                <a:gd name="T25" fmla="*/ 0 h 70"/>
                <a:gd name="T26" fmla="*/ 41 w 41"/>
                <a:gd name="T27" fmla="*/ 9 h 70"/>
                <a:gd name="T28" fmla="*/ 37 w 41"/>
                <a:gd name="T29" fmla="*/ 18 h 70"/>
                <a:gd name="T30" fmla="*/ 30 w 41"/>
                <a:gd name="T31" fmla="*/ 27 h 70"/>
                <a:gd name="T32" fmla="*/ 24 w 41"/>
                <a:gd name="T33" fmla="*/ 3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70">
                  <a:moveTo>
                    <a:pt x="24" y="35"/>
                  </a:moveTo>
                  <a:lnTo>
                    <a:pt x="20" y="45"/>
                  </a:lnTo>
                  <a:lnTo>
                    <a:pt x="17" y="58"/>
                  </a:lnTo>
                  <a:lnTo>
                    <a:pt x="11" y="67"/>
                  </a:lnTo>
                  <a:lnTo>
                    <a:pt x="0" y="70"/>
                  </a:lnTo>
                  <a:lnTo>
                    <a:pt x="1" y="59"/>
                  </a:lnTo>
                  <a:lnTo>
                    <a:pt x="2" y="49"/>
                  </a:lnTo>
                  <a:lnTo>
                    <a:pt x="5" y="38"/>
                  </a:lnTo>
                  <a:lnTo>
                    <a:pt x="10" y="28"/>
                  </a:lnTo>
                  <a:lnTo>
                    <a:pt x="15" y="19"/>
                  </a:lnTo>
                  <a:lnTo>
                    <a:pt x="23" y="11"/>
                  </a:lnTo>
                  <a:lnTo>
                    <a:pt x="31" y="4"/>
                  </a:lnTo>
                  <a:lnTo>
                    <a:pt x="41" y="0"/>
                  </a:lnTo>
                  <a:lnTo>
                    <a:pt x="41" y="9"/>
                  </a:lnTo>
                  <a:lnTo>
                    <a:pt x="37" y="18"/>
                  </a:lnTo>
                  <a:lnTo>
                    <a:pt x="30" y="27"/>
                  </a:lnTo>
                  <a:lnTo>
                    <a:pt x="24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5041" y="531"/>
              <a:ext cx="35" cy="27"/>
            </a:xfrm>
            <a:custGeom>
              <a:avLst/>
              <a:gdLst>
                <a:gd name="T0" fmla="*/ 105 w 105"/>
                <a:gd name="T1" fmla="*/ 35 h 79"/>
                <a:gd name="T2" fmla="*/ 103 w 105"/>
                <a:gd name="T3" fmla="*/ 42 h 79"/>
                <a:gd name="T4" fmla="*/ 100 w 105"/>
                <a:gd name="T5" fmla="*/ 49 h 79"/>
                <a:gd name="T6" fmla="*/ 96 w 105"/>
                <a:gd name="T7" fmla="*/ 56 h 79"/>
                <a:gd name="T8" fmla="*/ 91 w 105"/>
                <a:gd name="T9" fmla="*/ 61 h 79"/>
                <a:gd name="T10" fmla="*/ 85 w 105"/>
                <a:gd name="T11" fmla="*/ 67 h 79"/>
                <a:gd name="T12" fmla="*/ 79 w 105"/>
                <a:gd name="T13" fmla="*/ 71 h 79"/>
                <a:gd name="T14" fmla="*/ 72 w 105"/>
                <a:gd name="T15" fmla="*/ 76 h 79"/>
                <a:gd name="T16" fmla="*/ 64 w 105"/>
                <a:gd name="T17" fmla="*/ 78 h 79"/>
                <a:gd name="T18" fmla="*/ 55 w 105"/>
                <a:gd name="T19" fmla="*/ 79 h 79"/>
                <a:gd name="T20" fmla="*/ 46 w 105"/>
                <a:gd name="T21" fmla="*/ 79 h 79"/>
                <a:gd name="T22" fmla="*/ 39 w 105"/>
                <a:gd name="T23" fmla="*/ 78 h 79"/>
                <a:gd name="T24" fmla="*/ 30 w 105"/>
                <a:gd name="T25" fmla="*/ 76 h 79"/>
                <a:gd name="T26" fmla="*/ 21 w 105"/>
                <a:gd name="T27" fmla="*/ 72 h 79"/>
                <a:gd name="T28" fmla="*/ 13 w 105"/>
                <a:gd name="T29" fmla="*/ 69 h 79"/>
                <a:gd name="T30" fmla="*/ 6 w 105"/>
                <a:gd name="T31" fmla="*/ 65 h 79"/>
                <a:gd name="T32" fmla="*/ 0 w 105"/>
                <a:gd name="T33" fmla="*/ 61 h 79"/>
                <a:gd name="T34" fmla="*/ 4 w 105"/>
                <a:gd name="T35" fmla="*/ 52 h 79"/>
                <a:gd name="T36" fmla="*/ 9 w 105"/>
                <a:gd name="T37" fmla="*/ 42 h 79"/>
                <a:gd name="T38" fmla="*/ 13 w 105"/>
                <a:gd name="T39" fmla="*/ 34 h 79"/>
                <a:gd name="T40" fmla="*/ 19 w 105"/>
                <a:gd name="T41" fmla="*/ 26 h 79"/>
                <a:gd name="T42" fmla="*/ 25 w 105"/>
                <a:gd name="T43" fmla="*/ 18 h 79"/>
                <a:gd name="T44" fmla="*/ 32 w 105"/>
                <a:gd name="T45" fmla="*/ 10 h 79"/>
                <a:gd name="T46" fmla="*/ 41 w 105"/>
                <a:gd name="T47" fmla="*/ 5 h 79"/>
                <a:gd name="T48" fmla="*/ 51 w 105"/>
                <a:gd name="T49" fmla="*/ 0 h 79"/>
                <a:gd name="T50" fmla="*/ 60 w 105"/>
                <a:gd name="T51" fmla="*/ 1 h 79"/>
                <a:gd name="T52" fmla="*/ 68 w 105"/>
                <a:gd name="T53" fmla="*/ 4 h 79"/>
                <a:gd name="T54" fmla="*/ 76 w 105"/>
                <a:gd name="T55" fmla="*/ 7 h 79"/>
                <a:gd name="T56" fmla="*/ 83 w 105"/>
                <a:gd name="T57" fmla="*/ 10 h 79"/>
                <a:gd name="T58" fmla="*/ 91 w 105"/>
                <a:gd name="T59" fmla="*/ 15 h 79"/>
                <a:gd name="T60" fmla="*/ 96 w 105"/>
                <a:gd name="T61" fmla="*/ 20 h 79"/>
                <a:gd name="T62" fmla="*/ 101 w 105"/>
                <a:gd name="T63" fmla="*/ 27 h 79"/>
                <a:gd name="T64" fmla="*/ 105 w 105"/>
                <a:gd name="T65" fmla="*/ 3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5" h="79">
                  <a:moveTo>
                    <a:pt x="105" y="35"/>
                  </a:moveTo>
                  <a:lnTo>
                    <a:pt x="103" y="42"/>
                  </a:lnTo>
                  <a:lnTo>
                    <a:pt x="100" y="49"/>
                  </a:lnTo>
                  <a:lnTo>
                    <a:pt x="96" y="56"/>
                  </a:lnTo>
                  <a:lnTo>
                    <a:pt x="91" y="61"/>
                  </a:lnTo>
                  <a:lnTo>
                    <a:pt x="85" y="67"/>
                  </a:lnTo>
                  <a:lnTo>
                    <a:pt x="79" y="71"/>
                  </a:lnTo>
                  <a:lnTo>
                    <a:pt x="72" y="76"/>
                  </a:lnTo>
                  <a:lnTo>
                    <a:pt x="64" y="78"/>
                  </a:lnTo>
                  <a:lnTo>
                    <a:pt x="55" y="79"/>
                  </a:lnTo>
                  <a:lnTo>
                    <a:pt x="46" y="79"/>
                  </a:lnTo>
                  <a:lnTo>
                    <a:pt x="39" y="78"/>
                  </a:lnTo>
                  <a:lnTo>
                    <a:pt x="30" y="76"/>
                  </a:lnTo>
                  <a:lnTo>
                    <a:pt x="21" y="72"/>
                  </a:lnTo>
                  <a:lnTo>
                    <a:pt x="13" y="69"/>
                  </a:lnTo>
                  <a:lnTo>
                    <a:pt x="6" y="65"/>
                  </a:lnTo>
                  <a:lnTo>
                    <a:pt x="0" y="61"/>
                  </a:lnTo>
                  <a:lnTo>
                    <a:pt x="4" y="52"/>
                  </a:lnTo>
                  <a:lnTo>
                    <a:pt x="9" y="42"/>
                  </a:lnTo>
                  <a:lnTo>
                    <a:pt x="13" y="34"/>
                  </a:lnTo>
                  <a:lnTo>
                    <a:pt x="19" y="26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1" y="5"/>
                  </a:lnTo>
                  <a:lnTo>
                    <a:pt x="51" y="0"/>
                  </a:lnTo>
                  <a:lnTo>
                    <a:pt x="60" y="1"/>
                  </a:lnTo>
                  <a:lnTo>
                    <a:pt x="68" y="4"/>
                  </a:lnTo>
                  <a:lnTo>
                    <a:pt x="76" y="7"/>
                  </a:lnTo>
                  <a:lnTo>
                    <a:pt x="83" y="10"/>
                  </a:lnTo>
                  <a:lnTo>
                    <a:pt x="91" y="15"/>
                  </a:lnTo>
                  <a:lnTo>
                    <a:pt x="96" y="20"/>
                  </a:lnTo>
                  <a:lnTo>
                    <a:pt x="101" y="27"/>
                  </a:lnTo>
                  <a:lnTo>
                    <a:pt x="105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5165" y="552"/>
              <a:ext cx="43" cy="66"/>
            </a:xfrm>
            <a:custGeom>
              <a:avLst/>
              <a:gdLst>
                <a:gd name="T0" fmla="*/ 129 w 129"/>
                <a:gd name="T1" fmla="*/ 66 h 198"/>
                <a:gd name="T2" fmla="*/ 120 w 129"/>
                <a:gd name="T3" fmla="*/ 143 h 198"/>
                <a:gd name="T4" fmla="*/ 117 w 129"/>
                <a:gd name="T5" fmla="*/ 186 h 198"/>
                <a:gd name="T6" fmla="*/ 108 w 129"/>
                <a:gd name="T7" fmla="*/ 195 h 198"/>
                <a:gd name="T8" fmla="*/ 98 w 129"/>
                <a:gd name="T9" fmla="*/ 197 h 198"/>
                <a:gd name="T10" fmla="*/ 90 w 129"/>
                <a:gd name="T11" fmla="*/ 195 h 198"/>
                <a:gd name="T12" fmla="*/ 89 w 129"/>
                <a:gd name="T13" fmla="*/ 166 h 198"/>
                <a:gd name="T14" fmla="*/ 95 w 129"/>
                <a:gd name="T15" fmla="*/ 109 h 198"/>
                <a:gd name="T16" fmla="*/ 78 w 129"/>
                <a:gd name="T17" fmla="*/ 86 h 198"/>
                <a:gd name="T18" fmla="*/ 69 w 129"/>
                <a:gd name="T19" fmla="*/ 86 h 198"/>
                <a:gd name="T20" fmla="*/ 60 w 129"/>
                <a:gd name="T21" fmla="*/ 90 h 198"/>
                <a:gd name="T22" fmla="*/ 53 w 129"/>
                <a:gd name="T23" fmla="*/ 95 h 198"/>
                <a:gd name="T24" fmla="*/ 38 w 129"/>
                <a:gd name="T25" fmla="*/ 105 h 198"/>
                <a:gd name="T26" fmla="*/ 28 w 129"/>
                <a:gd name="T27" fmla="*/ 125 h 198"/>
                <a:gd name="T28" fmla="*/ 24 w 129"/>
                <a:gd name="T29" fmla="*/ 148 h 198"/>
                <a:gd name="T30" fmla="*/ 18 w 129"/>
                <a:gd name="T31" fmla="*/ 171 h 198"/>
                <a:gd name="T32" fmla="*/ 9 w 129"/>
                <a:gd name="T33" fmla="*/ 178 h 198"/>
                <a:gd name="T34" fmla="*/ 3 w 129"/>
                <a:gd name="T35" fmla="*/ 170 h 198"/>
                <a:gd name="T36" fmla="*/ 6 w 129"/>
                <a:gd name="T37" fmla="*/ 154 h 198"/>
                <a:gd name="T38" fmla="*/ 18 w 129"/>
                <a:gd name="T39" fmla="*/ 127 h 198"/>
                <a:gd name="T40" fmla="*/ 28 w 129"/>
                <a:gd name="T41" fmla="*/ 100 h 198"/>
                <a:gd name="T42" fmla="*/ 36 w 129"/>
                <a:gd name="T43" fmla="*/ 71 h 198"/>
                <a:gd name="T44" fmla="*/ 46 w 129"/>
                <a:gd name="T45" fmla="*/ 54 h 198"/>
                <a:gd name="T46" fmla="*/ 59 w 129"/>
                <a:gd name="T47" fmla="*/ 57 h 198"/>
                <a:gd name="T48" fmla="*/ 73 w 129"/>
                <a:gd name="T49" fmla="*/ 64 h 198"/>
                <a:gd name="T50" fmla="*/ 88 w 129"/>
                <a:gd name="T51" fmla="*/ 68 h 198"/>
                <a:gd name="T52" fmla="*/ 106 w 129"/>
                <a:gd name="T53" fmla="*/ 60 h 198"/>
                <a:gd name="T54" fmla="*/ 116 w 129"/>
                <a:gd name="T55" fmla="*/ 43 h 198"/>
                <a:gd name="T56" fmla="*/ 115 w 129"/>
                <a:gd name="T57" fmla="*/ 28 h 198"/>
                <a:gd name="T58" fmla="*/ 108 w 129"/>
                <a:gd name="T59" fmla="*/ 20 h 198"/>
                <a:gd name="T60" fmla="*/ 96 w 129"/>
                <a:gd name="T61" fmla="*/ 20 h 198"/>
                <a:gd name="T62" fmla="*/ 83 w 129"/>
                <a:gd name="T63" fmla="*/ 26 h 198"/>
                <a:gd name="T64" fmla="*/ 84 w 129"/>
                <a:gd name="T65" fmla="*/ 37 h 198"/>
                <a:gd name="T66" fmla="*/ 95 w 129"/>
                <a:gd name="T67" fmla="*/ 39 h 198"/>
                <a:gd name="T68" fmla="*/ 91 w 129"/>
                <a:gd name="T69" fmla="*/ 47 h 198"/>
                <a:gd name="T70" fmla="*/ 83 w 129"/>
                <a:gd name="T71" fmla="*/ 49 h 198"/>
                <a:gd name="T72" fmla="*/ 73 w 129"/>
                <a:gd name="T73" fmla="*/ 47 h 198"/>
                <a:gd name="T74" fmla="*/ 64 w 129"/>
                <a:gd name="T75" fmla="*/ 43 h 198"/>
                <a:gd name="T76" fmla="*/ 59 w 129"/>
                <a:gd name="T77" fmla="*/ 35 h 198"/>
                <a:gd name="T78" fmla="*/ 68 w 129"/>
                <a:gd name="T79" fmla="*/ 22 h 198"/>
                <a:gd name="T80" fmla="*/ 77 w 129"/>
                <a:gd name="T81" fmla="*/ 12 h 198"/>
                <a:gd name="T82" fmla="*/ 85 w 129"/>
                <a:gd name="T83" fmla="*/ 6 h 198"/>
                <a:gd name="T84" fmla="*/ 94 w 129"/>
                <a:gd name="T85" fmla="*/ 4 h 198"/>
                <a:gd name="T86" fmla="*/ 104 w 129"/>
                <a:gd name="T87" fmla="*/ 2 h 198"/>
                <a:gd name="T88" fmla="*/ 115 w 129"/>
                <a:gd name="T89" fmla="*/ 5 h 198"/>
                <a:gd name="T90" fmla="*/ 126 w 129"/>
                <a:gd name="T91" fmla="*/ 19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9" h="198">
                  <a:moveTo>
                    <a:pt x="129" y="28"/>
                  </a:moveTo>
                  <a:lnTo>
                    <a:pt x="129" y="66"/>
                  </a:lnTo>
                  <a:lnTo>
                    <a:pt x="125" y="104"/>
                  </a:lnTo>
                  <a:lnTo>
                    <a:pt x="120" y="143"/>
                  </a:lnTo>
                  <a:lnTo>
                    <a:pt x="119" y="179"/>
                  </a:lnTo>
                  <a:lnTo>
                    <a:pt x="117" y="186"/>
                  </a:lnTo>
                  <a:lnTo>
                    <a:pt x="114" y="191"/>
                  </a:lnTo>
                  <a:lnTo>
                    <a:pt x="108" y="195"/>
                  </a:lnTo>
                  <a:lnTo>
                    <a:pt x="103" y="198"/>
                  </a:lnTo>
                  <a:lnTo>
                    <a:pt x="98" y="197"/>
                  </a:lnTo>
                  <a:lnTo>
                    <a:pt x="95" y="196"/>
                  </a:lnTo>
                  <a:lnTo>
                    <a:pt x="90" y="195"/>
                  </a:lnTo>
                  <a:lnTo>
                    <a:pt x="86" y="194"/>
                  </a:lnTo>
                  <a:lnTo>
                    <a:pt x="89" y="166"/>
                  </a:lnTo>
                  <a:lnTo>
                    <a:pt x="95" y="137"/>
                  </a:lnTo>
                  <a:lnTo>
                    <a:pt x="95" y="109"/>
                  </a:lnTo>
                  <a:lnTo>
                    <a:pt x="83" y="87"/>
                  </a:lnTo>
                  <a:lnTo>
                    <a:pt x="78" y="86"/>
                  </a:lnTo>
                  <a:lnTo>
                    <a:pt x="74" y="86"/>
                  </a:lnTo>
                  <a:lnTo>
                    <a:pt x="69" y="86"/>
                  </a:lnTo>
                  <a:lnTo>
                    <a:pt x="65" y="88"/>
                  </a:lnTo>
                  <a:lnTo>
                    <a:pt x="60" y="90"/>
                  </a:lnTo>
                  <a:lnTo>
                    <a:pt x="56" y="93"/>
                  </a:lnTo>
                  <a:lnTo>
                    <a:pt x="53" y="95"/>
                  </a:lnTo>
                  <a:lnTo>
                    <a:pt x="48" y="97"/>
                  </a:lnTo>
                  <a:lnTo>
                    <a:pt x="38" y="105"/>
                  </a:lnTo>
                  <a:lnTo>
                    <a:pt x="33" y="114"/>
                  </a:lnTo>
                  <a:lnTo>
                    <a:pt x="28" y="125"/>
                  </a:lnTo>
                  <a:lnTo>
                    <a:pt x="26" y="136"/>
                  </a:lnTo>
                  <a:lnTo>
                    <a:pt x="24" y="148"/>
                  </a:lnTo>
                  <a:lnTo>
                    <a:pt x="21" y="160"/>
                  </a:lnTo>
                  <a:lnTo>
                    <a:pt x="18" y="171"/>
                  </a:lnTo>
                  <a:lnTo>
                    <a:pt x="13" y="181"/>
                  </a:lnTo>
                  <a:lnTo>
                    <a:pt x="9" y="178"/>
                  </a:lnTo>
                  <a:lnTo>
                    <a:pt x="6" y="175"/>
                  </a:lnTo>
                  <a:lnTo>
                    <a:pt x="3" y="170"/>
                  </a:lnTo>
                  <a:lnTo>
                    <a:pt x="0" y="167"/>
                  </a:lnTo>
                  <a:lnTo>
                    <a:pt x="6" y="154"/>
                  </a:lnTo>
                  <a:lnTo>
                    <a:pt x="13" y="140"/>
                  </a:lnTo>
                  <a:lnTo>
                    <a:pt x="18" y="127"/>
                  </a:lnTo>
                  <a:lnTo>
                    <a:pt x="24" y="114"/>
                  </a:lnTo>
                  <a:lnTo>
                    <a:pt x="28" y="100"/>
                  </a:lnTo>
                  <a:lnTo>
                    <a:pt x="33" y="86"/>
                  </a:lnTo>
                  <a:lnTo>
                    <a:pt x="36" y="71"/>
                  </a:lnTo>
                  <a:lnTo>
                    <a:pt x="39" y="56"/>
                  </a:lnTo>
                  <a:lnTo>
                    <a:pt x="46" y="54"/>
                  </a:lnTo>
                  <a:lnTo>
                    <a:pt x="53" y="54"/>
                  </a:lnTo>
                  <a:lnTo>
                    <a:pt x="59" y="57"/>
                  </a:lnTo>
                  <a:lnTo>
                    <a:pt x="66" y="60"/>
                  </a:lnTo>
                  <a:lnTo>
                    <a:pt x="73" y="64"/>
                  </a:lnTo>
                  <a:lnTo>
                    <a:pt x="80" y="67"/>
                  </a:lnTo>
                  <a:lnTo>
                    <a:pt x="88" y="68"/>
                  </a:lnTo>
                  <a:lnTo>
                    <a:pt x="96" y="66"/>
                  </a:lnTo>
                  <a:lnTo>
                    <a:pt x="106" y="60"/>
                  </a:lnTo>
                  <a:lnTo>
                    <a:pt x="113" y="51"/>
                  </a:lnTo>
                  <a:lnTo>
                    <a:pt x="116" y="43"/>
                  </a:lnTo>
                  <a:lnTo>
                    <a:pt x="117" y="33"/>
                  </a:lnTo>
                  <a:lnTo>
                    <a:pt x="115" y="28"/>
                  </a:lnTo>
                  <a:lnTo>
                    <a:pt x="113" y="24"/>
                  </a:lnTo>
                  <a:lnTo>
                    <a:pt x="108" y="20"/>
                  </a:lnTo>
                  <a:lnTo>
                    <a:pt x="104" y="18"/>
                  </a:lnTo>
                  <a:lnTo>
                    <a:pt x="96" y="20"/>
                  </a:lnTo>
                  <a:lnTo>
                    <a:pt x="88" y="23"/>
                  </a:lnTo>
                  <a:lnTo>
                    <a:pt x="83" y="26"/>
                  </a:lnTo>
                  <a:lnTo>
                    <a:pt x="79" y="33"/>
                  </a:lnTo>
                  <a:lnTo>
                    <a:pt x="84" y="37"/>
                  </a:lnTo>
                  <a:lnTo>
                    <a:pt x="89" y="38"/>
                  </a:lnTo>
                  <a:lnTo>
                    <a:pt x="95" y="39"/>
                  </a:lnTo>
                  <a:lnTo>
                    <a:pt x="96" y="45"/>
                  </a:lnTo>
                  <a:lnTo>
                    <a:pt x="91" y="47"/>
                  </a:lnTo>
                  <a:lnTo>
                    <a:pt x="87" y="48"/>
                  </a:lnTo>
                  <a:lnTo>
                    <a:pt x="83" y="49"/>
                  </a:lnTo>
                  <a:lnTo>
                    <a:pt x="78" y="48"/>
                  </a:lnTo>
                  <a:lnTo>
                    <a:pt x="73" y="47"/>
                  </a:lnTo>
                  <a:lnTo>
                    <a:pt x="68" y="45"/>
                  </a:lnTo>
                  <a:lnTo>
                    <a:pt x="64" y="43"/>
                  </a:lnTo>
                  <a:lnTo>
                    <a:pt x="59" y="40"/>
                  </a:lnTo>
                  <a:lnTo>
                    <a:pt x="59" y="35"/>
                  </a:lnTo>
                  <a:lnTo>
                    <a:pt x="63" y="28"/>
                  </a:lnTo>
                  <a:lnTo>
                    <a:pt x="68" y="22"/>
                  </a:lnTo>
                  <a:lnTo>
                    <a:pt x="73" y="15"/>
                  </a:lnTo>
                  <a:lnTo>
                    <a:pt x="77" y="12"/>
                  </a:lnTo>
                  <a:lnTo>
                    <a:pt x="80" y="8"/>
                  </a:lnTo>
                  <a:lnTo>
                    <a:pt x="85" y="6"/>
                  </a:lnTo>
                  <a:lnTo>
                    <a:pt x="89" y="5"/>
                  </a:lnTo>
                  <a:lnTo>
                    <a:pt x="94" y="4"/>
                  </a:lnTo>
                  <a:lnTo>
                    <a:pt x="99" y="3"/>
                  </a:lnTo>
                  <a:lnTo>
                    <a:pt x="104" y="2"/>
                  </a:lnTo>
                  <a:lnTo>
                    <a:pt x="108" y="0"/>
                  </a:lnTo>
                  <a:lnTo>
                    <a:pt x="115" y="5"/>
                  </a:lnTo>
                  <a:lnTo>
                    <a:pt x="121" y="12"/>
                  </a:lnTo>
                  <a:lnTo>
                    <a:pt x="126" y="19"/>
                  </a:lnTo>
                  <a:lnTo>
                    <a:pt x="129" y="28"/>
                  </a:lnTo>
                  <a:close/>
                </a:path>
              </a:pathLst>
            </a:custGeom>
            <a:solidFill>
              <a:srgbClr val="00F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5061" y="540"/>
              <a:ext cx="5" cy="7"/>
            </a:xfrm>
            <a:custGeom>
              <a:avLst/>
              <a:gdLst>
                <a:gd name="T0" fmla="*/ 14 w 16"/>
                <a:gd name="T1" fmla="*/ 13 h 20"/>
                <a:gd name="T2" fmla="*/ 3 w 16"/>
                <a:gd name="T3" fmla="*/ 20 h 20"/>
                <a:gd name="T4" fmla="*/ 1 w 16"/>
                <a:gd name="T5" fmla="*/ 16 h 20"/>
                <a:gd name="T6" fmla="*/ 0 w 16"/>
                <a:gd name="T7" fmla="*/ 13 h 20"/>
                <a:gd name="T8" fmla="*/ 1 w 16"/>
                <a:gd name="T9" fmla="*/ 10 h 20"/>
                <a:gd name="T10" fmla="*/ 1 w 16"/>
                <a:gd name="T11" fmla="*/ 5 h 20"/>
                <a:gd name="T12" fmla="*/ 6 w 16"/>
                <a:gd name="T13" fmla="*/ 0 h 20"/>
                <a:gd name="T14" fmla="*/ 13 w 16"/>
                <a:gd name="T15" fmla="*/ 1 h 20"/>
                <a:gd name="T16" fmla="*/ 16 w 16"/>
                <a:gd name="T17" fmla="*/ 5 h 20"/>
                <a:gd name="T18" fmla="*/ 14 w 16"/>
                <a:gd name="T19" fmla="*/ 1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20">
                  <a:moveTo>
                    <a:pt x="14" y="13"/>
                  </a:moveTo>
                  <a:lnTo>
                    <a:pt x="3" y="20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1" y="5"/>
                  </a:lnTo>
                  <a:lnTo>
                    <a:pt x="6" y="0"/>
                  </a:lnTo>
                  <a:lnTo>
                    <a:pt x="13" y="1"/>
                  </a:lnTo>
                  <a:lnTo>
                    <a:pt x="16" y="5"/>
                  </a:lnTo>
                  <a:lnTo>
                    <a:pt x="14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5047" y="543"/>
              <a:ext cx="11" cy="11"/>
            </a:xfrm>
            <a:custGeom>
              <a:avLst/>
              <a:gdLst>
                <a:gd name="T0" fmla="*/ 33 w 33"/>
                <a:gd name="T1" fmla="*/ 31 h 32"/>
                <a:gd name="T2" fmla="*/ 32 w 33"/>
                <a:gd name="T3" fmla="*/ 32 h 32"/>
                <a:gd name="T4" fmla="*/ 30 w 33"/>
                <a:gd name="T5" fmla="*/ 32 h 32"/>
                <a:gd name="T6" fmla="*/ 25 w 33"/>
                <a:gd name="T7" fmla="*/ 31 h 32"/>
                <a:gd name="T8" fmla="*/ 20 w 33"/>
                <a:gd name="T9" fmla="*/ 30 h 32"/>
                <a:gd name="T10" fmla="*/ 14 w 33"/>
                <a:gd name="T11" fmla="*/ 29 h 32"/>
                <a:gd name="T12" fmla="*/ 8 w 33"/>
                <a:gd name="T13" fmla="*/ 27 h 32"/>
                <a:gd name="T14" fmla="*/ 4 w 33"/>
                <a:gd name="T15" fmla="*/ 25 h 32"/>
                <a:gd name="T16" fmla="*/ 0 w 33"/>
                <a:gd name="T17" fmla="*/ 23 h 32"/>
                <a:gd name="T18" fmla="*/ 20 w 33"/>
                <a:gd name="T19" fmla="*/ 0 h 32"/>
                <a:gd name="T20" fmla="*/ 18 w 33"/>
                <a:gd name="T21" fmla="*/ 9 h 32"/>
                <a:gd name="T22" fmla="*/ 21 w 33"/>
                <a:gd name="T23" fmla="*/ 16 h 32"/>
                <a:gd name="T24" fmla="*/ 25 w 33"/>
                <a:gd name="T25" fmla="*/ 24 h 32"/>
                <a:gd name="T26" fmla="*/ 33 w 33"/>
                <a:gd name="T27" fmla="*/ 3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" h="32">
                  <a:moveTo>
                    <a:pt x="33" y="31"/>
                  </a:moveTo>
                  <a:lnTo>
                    <a:pt x="32" y="32"/>
                  </a:lnTo>
                  <a:lnTo>
                    <a:pt x="30" y="32"/>
                  </a:lnTo>
                  <a:lnTo>
                    <a:pt x="25" y="31"/>
                  </a:lnTo>
                  <a:lnTo>
                    <a:pt x="20" y="30"/>
                  </a:lnTo>
                  <a:lnTo>
                    <a:pt x="14" y="29"/>
                  </a:lnTo>
                  <a:lnTo>
                    <a:pt x="8" y="27"/>
                  </a:lnTo>
                  <a:lnTo>
                    <a:pt x="4" y="25"/>
                  </a:lnTo>
                  <a:lnTo>
                    <a:pt x="0" y="23"/>
                  </a:lnTo>
                  <a:lnTo>
                    <a:pt x="20" y="0"/>
                  </a:lnTo>
                  <a:lnTo>
                    <a:pt x="18" y="9"/>
                  </a:lnTo>
                  <a:lnTo>
                    <a:pt x="21" y="16"/>
                  </a:lnTo>
                  <a:lnTo>
                    <a:pt x="25" y="24"/>
                  </a:lnTo>
                  <a:lnTo>
                    <a:pt x="33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5107" y="553"/>
              <a:ext cx="12" cy="21"/>
            </a:xfrm>
            <a:custGeom>
              <a:avLst/>
              <a:gdLst>
                <a:gd name="T0" fmla="*/ 36 w 36"/>
                <a:gd name="T1" fmla="*/ 56 h 64"/>
                <a:gd name="T2" fmla="*/ 34 w 36"/>
                <a:gd name="T3" fmla="*/ 58 h 64"/>
                <a:gd name="T4" fmla="*/ 33 w 36"/>
                <a:gd name="T5" fmla="*/ 62 h 64"/>
                <a:gd name="T6" fmla="*/ 31 w 36"/>
                <a:gd name="T7" fmla="*/ 64 h 64"/>
                <a:gd name="T8" fmla="*/ 27 w 36"/>
                <a:gd name="T9" fmla="*/ 63 h 64"/>
                <a:gd name="T10" fmla="*/ 16 w 36"/>
                <a:gd name="T11" fmla="*/ 53 h 64"/>
                <a:gd name="T12" fmla="*/ 8 w 36"/>
                <a:gd name="T13" fmla="*/ 41 h 64"/>
                <a:gd name="T14" fmla="*/ 3 w 36"/>
                <a:gd name="T15" fmla="*/ 27 h 64"/>
                <a:gd name="T16" fmla="*/ 0 w 36"/>
                <a:gd name="T17" fmla="*/ 13 h 64"/>
                <a:gd name="T18" fmla="*/ 1 w 36"/>
                <a:gd name="T19" fmla="*/ 10 h 64"/>
                <a:gd name="T20" fmla="*/ 1 w 36"/>
                <a:gd name="T21" fmla="*/ 5 h 64"/>
                <a:gd name="T22" fmla="*/ 2 w 36"/>
                <a:gd name="T23" fmla="*/ 2 h 64"/>
                <a:gd name="T24" fmla="*/ 5 w 36"/>
                <a:gd name="T25" fmla="*/ 0 h 64"/>
                <a:gd name="T26" fmla="*/ 13 w 36"/>
                <a:gd name="T27" fmla="*/ 13 h 64"/>
                <a:gd name="T28" fmla="*/ 20 w 36"/>
                <a:gd name="T29" fmla="*/ 27 h 64"/>
                <a:gd name="T30" fmla="*/ 26 w 36"/>
                <a:gd name="T31" fmla="*/ 43 h 64"/>
                <a:gd name="T32" fmla="*/ 36 w 36"/>
                <a:gd name="T33" fmla="*/ 5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64">
                  <a:moveTo>
                    <a:pt x="36" y="56"/>
                  </a:moveTo>
                  <a:lnTo>
                    <a:pt x="34" y="58"/>
                  </a:lnTo>
                  <a:lnTo>
                    <a:pt x="33" y="62"/>
                  </a:lnTo>
                  <a:lnTo>
                    <a:pt x="31" y="64"/>
                  </a:lnTo>
                  <a:lnTo>
                    <a:pt x="27" y="63"/>
                  </a:lnTo>
                  <a:lnTo>
                    <a:pt x="16" y="53"/>
                  </a:lnTo>
                  <a:lnTo>
                    <a:pt x="8" y="41"/>
                  </a:lnTo>
                  <a:lnTo>
                    <a:pt x="3" y="27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1" y="5"/>
                  </a:lnTo>
                  <a:lnTo>
                    <a:pt x="2" y="2"/>
                  </a:lnTo>
                  <a:lnTo>
                    <a:pt x="5" y="0"/>
                  </a:lnTo>
                  <a:lnTo>
                    <a:pt x="13" y="13"/>
                  </a:lnTo>
                  <a:lnTo>
                    <a:pt x="20" y="27"/>
                  </a:lnTo>
                  <a:lnTo>
                    <a:pt x="26" y="43"/>
                  </a:lnTo>
                  <a:lnTo>
                    <a:pt x="36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5109" y="582"/>
              <a:ext cx="13" cy="12"/>
            </a:xfrm>
            <a:custGeom>
              <a:avLst/>
              <a:gdLst>
                <a:gd name="T0" fmla="*/ 38 w 39"/>
                <a:gd name="T1" fmla="*/ 1 h 37"/>
                <a:gd name="T2" fmla="*/ 39 w 39"/>
                <a:gd name="T3" fmla="*/ 12 h 37"/>
                <a:gd name="T4" fmla="*/ 35 w 39"/>
                <a:gd name="T5" fmla="*/ 24 h 37"/>
                <a:gd name="T6" fmla="*/ 27 w 39"/>
                <a:gd name="T7" fmla="*/ 31 h 37"/>
                <a:gd name="T8" fmla="*/ 17 w 39"/>
                <a:gd name="T9" fmla="*/ 36 h 37"/>
                <a:gd name="T10" fmla="*/ 14 w 39"/>
                <a:gd name="T11" fmla="*/ 37 h 37"/>
                <a:gd name="T12" fmla="*/ 10 w 39"/>
                <a:gd name="T13" fmla="*/ 37 h 37"/>
                <a:gd name="T14" fmla="*/ 7 w 39"/>
                <a:gd name="T15" fmla="*/ 37 h 37"/>
                <a:gd name="T16" fmla="*/ 4 w 39"/>
                <a:gd name="T17" fmla="*/ 36 h 37"/>
                <a:gd name="T18" fmla="*/ 0 w 39"/>
                <a:gd name="T19" fmla="*/ 31 h 37"/>
                <a:gd name="T20" fmla="*/ 9 w 39"/>
                <a:gd name="T21" fmla="*/ 25 h 37"/>
                <a:gd name="T22" fmla="*/ 18 w 39"/>
                <a:gd name="T23" fmla="*/ 17 h 37"/>
                <a:gd name="T24" fmla="*/ 26 w 39"/>
                <a:gd name="T25" fmla="*/ 9 h 37"/>
                <a:gd name="T26" fmla="*/ 31 w 39"/>
                <a:gd name="T27" fmla="*/ 0 h 37"/>
                <a:gd name="T28" fmla="*/ 38 w 39"/>
                <a:gd name="T29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37">
                  <a:moveTo>
                    <a:pt x="38" y="1"/>
                  </a:moveTo>
                  <a:lnTo>
                    <a:pt x="39" y="12"/>
                  </a:lnTo>
                  <a:lnTo>
                    <a:pt x="35" y="24"/>
                  </a:lnTo>
                  <a:lnTo>
                    <a:pt x="27" y="31"/>
                  </a:lnTo>
                  <a:lnTo>
                    <a:pt x="17" y="36"/>
                  </a:lnTo>
                  <a:lnTo>
                    <a:pt x="14" y="37"/>
                  </a:lnTo>
                  <a:lnTo>
                    <a:pt x="10" y="37"/>
                  </a:lnTo>
                  <a:lnTo>
                    <a:pt x="7" y="37"/>
                  </a:lnTo>
                  <a:lnTo>
                    <a:pt x="4" y="36"/>
                  </a:lnTo>
                  <a:lnTo>
                    <a:pt x="0" y="31"/>
                  </a:lnTo>
                  <a:lnTo>
                    <a:pt x="9" y="25"/>
                  </a:lnTo>
                  <a:lnTo>
                    <a:pt x="18" y="17"/>
                  </a:lnTo>
                  <a:lnTo>
                    <a:pt x="26" y="9"/>
                  </a:lnTo>
                  <a:lnTo>
                    <a:pt x="31" y="0"/>
                  </a:lnTo>
                  <a:lnTo>
                    <a:pt x="3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5173" y="591"/>
              <a:ext cx="16" cy="45"/>
            </a:xfrm>
            <a:custGeom>
              <a:avLst/>
              <a:gdLst>
                <a:gd name="T0" fmla="*/ 25 w 46"/>
                <a:gd name="T1" fmla="*/ 134 h 134"/>
                <a:gd name="T2" fmla="*/ 0 w 46"/>
                <a:gd name="T3" fmla="*/ 129 h 134"/>
                <a:gd name="T4" fmla="*/ 5 w 46"/>
                <a:gd name="T5" fmla="*/ 100 h 134"/>
                <a:gd name="T6" fmla="*/ 14 w 46"/>
                <a:gd name="T7" fmla="*/ 72 h 134"/>
                <a:gd name="T8" fmla="*/ 24 w 46"/>
                <a:gd name="T9" fmla="*/ 46 h 134"/>
                <a:gd name="T10" fmla="*/ 32 w 46"/>
                <a:gd name="T11" fmla="*/ 18 h 134"/>
                <a:gd name="T12" fmla="*/ 46 w 46"/>
                <a:gd name="T13" fmla="*/ 0 h 134"/>
                <a:gd name="T14" fmla="*/ 45 w 46"/>
                <a:gd name="T15" fmla="*/ 30 h 134"/>
                <a:gd name="T16" fmla="*/ 40 w 46"/>
                <a:gd name="T17" fmla="*/ 71 h 134"/>
                <a:gd name="T18" fmla="*/ 32 w 46"/>
                <a:gd name="T19" fmla="*/ 111 h 134"/>
                <a:gd name="T20" fmla="*/ 25 w 46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" h="134">
                  <a:moveTo>
                    <a:pt x="25" y="134"/>
                  </a:moveTo>
                  <a:lnTo>
                    <a:pt x="0" y="129"/>
                  </a:lnTo>
                  <a:lnTo>
                    <a:pt x="5" y="100"/>
                  </a:lnTo>
                  <a:lnTo>
                    <a:pt x="14" y="72"/>
                  </a:lnTo>
                  <a:lnTo>
                    <a:pt x="24" y="46"/>
                  </a:lnTo>
                  <a:lnTo>
                    <a:pt x="32" y="18"/>
                  </a:lnTo>
                  <a:lnTo>
                    <a:pt x="46" y="0"/>
                  </a:lnTo>
                  <a:lnTo>
                    <a:pt x="45" y="30"/>
                  </a:lnTo>
                  <a:lnTo>
                    <a:pt x="40" y="71"/>
                  </a:lnTo>
                  <a:lnTo>
                    <a:pt x="32" y="111"/>
                  </a:lnTo>
                  <a:lnTo>
                    <a:pt x="25" y="134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5004" y="569"/>
              <a:ext cx="14" cy="23"/>
            </a:xfrm>
            <a:custGeom>
              <a:avLst/>
              <a:gdLst>
                <a:gd name="T0" fmla="*/ 42 w 42"/>
                <a:gd name="T1" fmla="*/ 57 h 71"/>
                <a:gd name="T2" fmla="*/ 39 w 42"/>
                <a:gd name="T3" fmla="*/ 61 h 71"/>
                <a:gd name="T4" fmla="*/ 39 w 42"/>
                <a:gd name="T5" fmla="*/ 66 h 71"/>
                <a:gd name="T6" fmla="*/ 37 w 42"/>
                <a:gd name="T7" fmla="*/ 69 h 71"/>
                <a:gd name="T8" fmla="*/ 34 w 42"/>
                <a:gd name="T9" fmla="*/ 71 h 71"/>
                <a:gd name="T10" fmla="*/ 26 w 42"/>
                <a:gd name="T11" fmla="*/ 70 h 71"/>
                <a:gd name="T12" fmla="*/ 22 w 42"/>
                <a:gd name="T13" fmla="*/ 65 h 71"/>
                <a:gd name="T14" fmla="*/ 19 w 42"/>
                <a:gd name="T15" fmla="*/ 58 h 71"/>
                <a:gd name="T16" fmla="*/ 17 w 42"/>
                <a:gd name="T17" fmla="*/ 53 h 71"/>
                <a:gd name="T18" fmla="*/ 15 w 42"/>
                <a:gd name="T19" fmla="*/ 39 h 71"/>
                <a:gd name="T20" fmla="*/ 11 w 42"/>
                <a:gd name="T21" fmla="*/ 26 h 71"/>
                <a:gd name="T22" fmla="*/ 4 w 42"/>
                <a:gd name="T23" fmla="*/ 13 h 71"/>
                <a:gd name="T24" fmla="*/ 0 w 42"/>
                <a:gd name="T25" fmla="*/ 0 h 71"/>
                <a:gd name="T26" fmla="*/ 8 w 42"/>
                <a:gd name="T27" fmla="*/ 5 h 71"/>
                <a:gd name="T28" fmla="*/ 16 w 42"/>
                <a:gd name="T29" fmla="*/ 9 h 71"/>
                <a:gd name="T30" fmla="*/ 23 w 42"/>
                <a:gd name="T31" fmla="*/ 16 h 71"/>
                <a:gd name="T32" fmla="*/ 29 w 42"/>
                <a:gd name="T33" fmla="*/ 24 h 71"/>
                <a:gd name="T34" fmla="*/ 34 w 42"/>
                <a:gd name="T35" fmla="*/ 31 h 71"/>
                <a:gd name="T36" fmla="*/ 38 w 42"/>
                <a:gd name="T37" fmla="*/ 39 h 71"/>
                <a:gd name="T38" fmla="*/ 41 w 42"/>
                <a:gd name="T39" fmla="*/ 48 h 71"/>
                <a:gd name="T40" fmla="*/ 42 w 42"/>
                <a:gd name="T41" fmla="*/ 57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2" h="71">
                  <a:moveTo>
                    <a:pt x="42" y="57"/>
                  </a:moveTo>
                  <a:lnTo>
                    <a:pt x="39" y="61"/>
                  </a:lnTo>
                  <a:lnTo>
                    <a:pt x="39" y="66"/>
                  </a:lnTo>
                  <a:lnTo>
                    <a:pt x="37" y="69"/>
                  </a:lnTo>
                  <a:lnTo>
                    <a:pt x="34" y="71"/>
                  </a:lnTo>
                  <a:lnTo>
                    <a:pt x="26" y="70"/>
                  </a:lnTo>
                  <a:lnTo>
                    <a:pt x="22" y="65"/>
                  </a:lnTo>
                  <a:lnTo>
                    <a:pt x="19" y="58"/>
                  </a:lnTo>
                  <a:lnTo>
                    <a:pt x="17" y="53"/>
                  </a:lnTo>
                  <a:lnTo>
                    <a:pt x="15" y="39"/>
                  </a:lnTo>
                  <a:lnTo>
                    <a:pt x="11" y="26"/>
                  </a:lnTo>
                  <a:lnTo>
                    <a:pt x="4" y="13"/>
                  </a:lnTo>
                  <a:lnTo>
                    <a:pt x="0" y="0"/>
                  </a:lnTo>
                  <a:lnTo>
                    <a:pt x="8" y="5"/>
                  </a:lnTo>
                  <a:lnTo>
                    <a:pt x="16" y="9"/>
                  </a:lnTo>
                  <a:lnTo>
                    <a:pt x="23" y="16"/>
                  </a:lnTo>
                  <a:lnTo>
                    <a:pt x="29" y="24"/>
                  </a:lnTo>
                  <a:lnTo>
                    <a:pt x="34" y="31"/>
                  </a:lnTo>
                  <a:lnTo>
                    <a:pt x="38" y="39"/>
                  </a:lnTo>
                  <a:lnTo>
                    <a:pt x="41" y="48"/>
                  </a:lnTo>
                  <a:lnTo>
                    <a:pt x="42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5087" y="589"/>
              <a:ext cx="14" cy="6"/>
            </a:xfrm>
            <a:custGeom>
              <a:avLst/>
              <a:gdLst>
                <a:gd name="T0" fmla="*/ 41 w 41"/>
                <a:gd name="T1" fmla="*/ 14 h 17"/>
                <a:gd name="T2" fmla="*/ 35 w 41"/>
                <a:gd name="T3" fmla="*/ 16 h 17"/>
                <a:gd name="T4" fmla="*/ 31 w 41"/>
                <a:gd name="T5" fmla="*/ 17 h 17"/>
                <a:gd name="T6" fmla="*/ 25 w 41"/>
                <a:gd name="T7" fmla="*/ 17 h 17"/>
                <a:gd name="T8" fmla="*/ 21 w 41"/>
                <a:gd name="T9" fmla="*/ 17 h 17"/>
                <a:gd name="T10" fmla="*/ 15 w 41"/>
                <a:gd name="T11" fmla="*/ 16 h 17"/>
                <a:gd name="T12" fmla="*/ 10 w 41"/>
                <a:gd name="T13" fmla="*/ 15 h 17"/>
                <a:gd name="T14" fmla="*/ 5 w 41"/>
                <a:gd name="T15" fmla="*/ 15 h 17"/>
                <a:gd name="T16" fmla="*/ 0 w 41"/>
                <a:gd name="T17" fmla="*/ 14 h 17"/>
                <a:gd name="T18" fmla="*/ 0 w 41"/>
                <a:gd name="T19" fmla="*/ 8 h 17"/>
                <a:gd name="T20" fmla="*/ 2 w 41"/>
                <a:gd name="T21" fmla="*/ 5 h 17"/>
                <a:gd name="T22" fmla="*/ 6 w 41"/>
                <a:gd name="T23" fmla="*/ 3 h 17"/>
                <a:gd name="T24" fmla="*/ 11 w 41"/>
                <a:gd name="T25" fmla="*/ 0 h 17"/>
                <a:gd name="T26" fmla="*/ 20 w 41"/>
                <a:gd name="T27" fmla="*/ 2 h 17"/>
                <a:gd name="T28" fmla="*/ 28 w 41"/>
                <a:gd name="T29" fmla="*/ 4 h 17"/>
                <a:gd name="T30" fmla="*/ 36 w 41"/>
                <a:gd name="T31" fmla="*/ 7 h 17"/>
                <a:gd name="T32" fmla="*/ 41 w 41"/>
                <a:gd name="T33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17">
                  <a:moveTo>
                    <a:pt x="41" y="14"/>
                  </a:moveTo>
                  <a:lnTo>
                    <a:pt x="35" y="16"/>
                  </a:lnTo>
                  <a:lnTo>
                    <a:pt x="31" y="17"/>
                  </a:lnTo>
                  <a:lnTo>
                    <a:pt x="25" y="17"/>
                  </a:lnTo>
                  <a:lnTo>
                    <a:pt x="21" y="17"/>
                  </a:lnTo>
                  <a:lnTo>
                    <a:pt x="15" y="16"/>
                  </a:lnTo>
                  <a:lnTo>
                    <a:pt x="10" y="15"/>
                  </a:lnTo>
                  <a:lnTo>
                    <a:pt x="5" y="15"/>
                  </a:lnTo>
                  <a:lnTo>
                    <a:pt x="0" y="14"/>
                  </a:lnTo>
                  <a:lnTo>
                    <a:pt x="0" y="8"/>
                  </a:lnTo>
                  <a:lnTo>
                    <a:pt x="2" y="5"/>
                  </a:lnTo>
                  <a:lnTo>
                    <a:pt x="6" y="3"/>
                  </a:lnTo>
                  <a:lnTo>
                    <a:pt x="11" y="0"/>
                  </a:lnTo>
                  <a:lnTo>
                    <a:pt x="20" y="2"/>
                  </a:lnTo>
                  <a:lnTo>
                    <a:pt x="28" y="4"/>
                  </a:lnTo>
                  <a:lnTo>
                    <a:pt x="36" y="7"/>
                  </a:lnTo>
                  <a:lnTo>
                    <a:pt x="4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5076" y="604"/>
              <a:ext cx="53" cy="23"/>
            </a:xfrm>
            <a:custGeom>
              <a:avLst/>
              <a:gdLst>
                <a:gd name="T0" fmla="*/ 161 w 161"/>
                <a:gd name="T1" fmla="*/ 7 h 68"/>
                <a:gd name="T2" fmla="*/ 157 w 161"/>
                <a:gd name="T3" fmla="*/ 17 h 68"/>
                <a:gd name="T4" fmla="*/ 151 w 161"/>
                <a:gd name="T5" fmla="*/ 27 h 68"/>
                <a:gd name="T6" fmla="*/ 145 w 161"/>
                <a:gd name="T7" fmla="*/ 36 h 68"/>
                <a:gd name="T8" fmla="*/ 138 w 161"/>
                <a:gd name="T9" fmla="*/ 44 h 68"/>
                <a:gd name="T10" fmla="*/ 129 w 161"/>
                <a:gd name="T11" fmla="*/ 51 h 68"/>
                <a:gd name="T12" fmla="*/ 120 w 161"/>
                <a:gd name="T13" fmla="*/ 58 h 68"/>
                <a:gd name="T14" fmla="*/ 109 w 161"/>
                <a:gd name="T15" fmla="*/ 62 h 68"/>
                <a:gd name="T16" fmla="*/ 98 w 161"/>
                <a:gd name="T17" fmla="*/ 67 h 68"/>
                <a:gd name="T18" fmla="*/ 85 w 161"/>
                <a:gd name="T19" fmla="*/ 68 h 68"/>
                <a:gd name="T20" fmla="*/ 71 w 161"/>
                <a:gd name="T21" fmla="*/ 67 h 68"/>
                <a:gd name="T22" fmla="*/ 60 w 161"/>
                <a:gd name="T23" fmla="*/ 63 h 68"/>
                <a:gd name="T24" fmla="*/ 49 w 161"/>
                <a:gd name="T25" fmla="*/ 59 h 68"/>
                <a:gd name="T26" fmla="*/ 38 w 161"/>
                <a:gd name="T27" fmla="*/ 52 h 68"/>
                <a:gd name="T28" fmla="*/ 28 w 161"/>
                <a:gd name="T29" fmla="*/ 44 h 68"/>
                <a:gd name="T30" fmla="*/ 19 w 161"/>
                <a:gd name="T31" fmla="*/ 37 h 68"/>
                <a:gd name="T32" fmla="*/ 9 w 161"/>
                <a:gd name="T33" fmla="*/ 28 h 68"/>
                <a:gd name="T34" fmla="*/ 5 w 161"/>
                <a:gd name="T35" fmla="*/ 21 h 68"/>
                <a:gd name="T36" fmla="*/ 1 w 161"/>
                <a:gd name="T37" fmla="*/ 14 h 68"/>
                <a:gd name="T38" fmla="*/ 0 w 161"/>
                <a:gd name="T39" fmla="*/ 9 h 68"/>
                <a:gd name="T40" fmla="*/ 1 w 161"/>
                <a:gd name="T41" fmla="*/ 2 h 68"/>
                <a:gd name="T42" fmla="*/ 18 w 161"/>
                <a:gd name="T43" fmla="*/ 11 h 68"/>
                <a:gd name="T44" fmla="*/ 37 w 161"/>
                <a:gd name="T45" fmla="*/ 18 h 68"/>
                <a:gd name="T46" fmla="*/ 57 w 161"/>
                <a:gd name="T47" fmla="*/ 21 h 68"/>
                <a:gd name="T48" fmla="*/ 77 w 161"/>
                <a:gd name="T49" fmla="*/ 22 h 68"/>
                <a:gd name="T50" fmla="*/ 98 w 161"/>
                <a:gd name="T51" fmla="*/ 21 h 68"/>
                <a:gd name="T52" fmla="*/ 117 w 161"/>
                <a:gd name="T53" fmla="*/ 17 h 68"/>
                <a:gd name="T54" fmla="*/ 136 w 161"/>
                <a:gd name="T55" fmla="*/ 10 h 68"/>
                <a:gd name="T56" fmla="*/ 153 w 161"/>
                <a:gd name="T57" fmla="*/ 0 h 68"/>
                <a:gd name="T58" fmla="*/ 156 w 161"/>
                <a:gd name="T59" fmla="*/ 0 h 68"/>
                <a:gd name="T60" fmla="*/ 159 w 161"/>
                <a:gd name="T61" fmla="*/ 1 h 68"/>
                <a:gd name="T62" fmla="*/ 160 w 161"/>
                <a:gd name="T63" fmla="*/ 3 h 68"/>
                <a:gd name="T64" fmla="*/ 161 w 161"/>
                <a:gd name="T65" fmla="*/ 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1" h="68">
                  <a:moveTo>
                    <a:pt x="161" y="7"/>
                  </a:moveTo>
                  <a:lnTo>
                    <a:pt x="157" y="17"/>
                  </a:lnTo>
                  <a:lnTo>
                    <a:pt x="151" y="27"/>
                  </a:lnTo>
                  <a:lnTo>
                    <a:pt x="145" y="36"/>
                  </a:lnTo>
                  <a:lnTo>
                    <a:pt x="138" y="44"/>
                  </a:lnTo>
                  <a:lnTo>
                    <a:pt x="129" y="51"/>
                  </a:lnTo>
                  <a:lnTo>
                    <a:pt x="120" y="58"/>
                  </a:lnTo>
                  <a:lnTo>
                    <a:pt x="109" y="62"/>
                  </a:lnTo>
                  <a:lnTo>
                    <a:pt x="98" y="67"/>
                  </a:lnTo>
                  <a:lnTo>
                    <a:pt x="85" y="68"/>
                  </a:lnTo>
                  <a:lnTo>
                    <a:pt x="71" y="67"/>
                  </a:lnTo>
                  <a:lnTo>
                    <a:pt x="60" y="63"/>
                  </a:lnTo>
                  <a:lnTo>
                    <a:pt x="49" y="59"/>
                  </a:lnTo>
                  <a:lnTo>
                    <a:pt x="38" y="52"/>
                  </a:lnTo>
                  <a:lnTo>
                    <a:pt x="28" y="44"/>
                  </a:lnTo>
                  <a:lnTo>
                    <a:pt x="19" y="37"/>
                  </a:lnTo>
                  <a:lnTo>
                    <a:pt x="9" y="28"/>
                  </a:lnTo>
                  <a:lnTo>
                    <a:pt x="5" y="21"/>
                  </a:lnTo>
                  <a:lnTo>
                    <a:pt x="1" y="14"/>
                  </a:lnTo>
                  <a:lnTo>
                    <a:pt x="0" y="9"/>
                  </a:lnTo>
                  <a:lnTo>
                    <a:pt x="1" y="2"/>
                  </a:lnTo>
                  <a:lnTo>
                    <a:pt x="18" y="11"/>
                  </a:lnTo>
                  <a:lnTo>
                    <a:pt x="37" y="18"/>
                  </a:lnTo>
                  <a:lnTo>
                    <a:pt x="57" y="21"/>
                  </a:lnTo>
                  <a:lnTo>
                    <a:pt x="77" y="22"/>
                  </a:lnTo>
                  <a:lnTo>
                    <a:pt x="98" y="21"/>
                  </a:lnTo>
                  <a:lnTo>
                    <a:pt x="117" y="17"/>
                  </a:lnTo>
                  <a:lnTo>
                    <a:pt x="136" y="10"/>
                  </a:lnTo>
                  <a:lnTo>
                    <a:pt x="153" y="0"/>
                  </a:lnTo>
                  <a:lnTo>
                    <a:pt x="156" y="0"/>
                  </a:lnTo>
                  <a:lnTo>
                    <a:pt x="159" y="1"/>
                  </a:lnTo>
                  <a:lnTo>
                    <a:pt x="160" y="3"/>
                  </a:lnTo>
                  <a:lnTo>
                    <a:pt x="16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5146" y="615"/>
              <a:ext cx="20" cy="23"/>
            </a:xfrm>
            <a:custGeom>
              <a:avLst/>
              <a:gdLst>
                <a:gd name="T0" fmla="*/ 61 w 61"/>
                <a:gd name="T1" fmla="*/ 20 h 69"/>
                <a:gd name="T2" fmla="*/ 58 w 61"/>
                <a:gd name="T3" fmla="*/ 28 h 69"/>
                <a:gd name="T4" fmla="*/ 57 w 61"/>
                <a:gd name="T5" fmla="*/ 37 h 69"/>
                <a:gd name="T6" fmla="*/ 56 w 61"/>
                <a:gd name="T7" fmla="*/ 46 h 69"/>
                <a:gd name="T8" fmla="*/ 54 w 61"/>
                <a:gd name="T9" fmla="*/ 55 h 69"/>
                <a:gd name="T10" fmla="*/ 46 w 61"/>
                <a:gd name="T11" fmla="*/ 54 h 69"/>
                <a:gd name="T12" fmla="*/ 38 w 61"/>
                <a:gd name="T13" fmla="*/ 55 h 69"/>
                <a:gd name="T14" fmla="*/ 32 w 61"/>
                <a:gd name="T15" fmla="*/ 58 h 69"/>
                <a:gd name="T16" fmla="*/ 25 w 61"/>
                <a:gd name="T17" fmla="*/ 62 h 69"/>
                <a:gd name="T18" fmla="*/ 19 w 61"/>
                <a:gd name="T19" fmla="*/ 66 h 69"/>
                <a:gd name="T20" fmla="*/ 13 w 61"/>
                <a:gd name="T21" fmla="*/ 69 h 69"/>
                <a:gd name="T22" fmla="*/ 7 w 61"/>
                <a:gd name="T23" fmla="*/ 69 h 69"/>
                <a:gd name="T24" fmla="*/ 0 w 61"/>
                <a:gd name="T25" fmla="*/ 67 h 69"/>
                <a:gd name="T26" fmla="*/ 46 w 61"/>
                <a:gd name="T27" fmla="*/ 0 h 69"/>
                <a:gd name="T28" fmla="*/ 61 w 61"/>
                <a:gd name="T29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9">
                  <a:moveTo>
                    <a:pt x="61" y="20"/>
                  </a:moveTo>
                  <a:lnTo>
                    <a:pt x="58" y="28"/>
                  </a:lnTo>
                  <a:lnTo>
                    <a:pt x="57" y="37"/>
                  </a:lnTo>
                  <a:lnTo>
                    <a:pt x="56" y="46"/>
                  </a:lnTo>
                  <a:lnTo>
                    <a:pt x="54" y="55"/>
                  </a:lnTo>
                  <a:lnTo>
                    <a:pt x="46" y="54"/>
                  </a:lnTo>
                  <a:lnTo>
                    <a:pt x="38" y="55"/>
                  </a:lnTo>
                  <a:lnTo>
                    <a:pt x="32" y="58"/>
                  </a:lnTo>
                  <a:lnTo>
                    <a:pt x="25" y="62"/>
                  </a:lnTo>
                  <a:lnTo>
                    <a:pt x="19" y="66"/>
                  </a:lnTo>
                  <a:lnTo>
                    <a:pt x="13" y="69"/>
                  </a:lnTo>
                  <a:lnTo>
                    <a:pt x="7" y="69"/>
                  </a:lnTo>
                  <a:lnTo>
                    <a:pt x="0" y="67"/>
                  </a:lnTo>
                  <a:lnTo>
                    <a:pt x="46" y="0"/>
                  </a:lnTo>
                  <a:lnTo>
                    <a:pt x="61" y="20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4968" y="594"/>
              <a:ext cx="37" cy="66"/>
            </a:xfrm>
            <a:custGeom>
              <a:avLst/>
              <a:gdLst>
                <a:gd name="T0" fmla="*/ 101 w 111"/>
                <a:gd name="T1" fmla="*/ 35 h 198"/>
                <a:gd name="T2" fmla="*/ 91 w 111"/>
                <a:gd name="T3" fmla="*/ 45 h 198"/>
                <a:gd name="T4" fmla="*/ 81 w 111"/>
                <a:gd name="T5" fmla="*/ 54 h 198"/>
                <a:gd name="T6" fmla="*/ 69 w 111"/>
                <a:gd name="T7" fmla="*/ 59 h 198"/>
                <a:gd name="T8" fmla="*/ 59 w 111"/>
                <a:gd name="T9" fmla="*/ 53 h 198"/>
                <a:gd name="T10" fmla="*/ 61 w 111"/>
                <a:gd name="T11" fmla="*/ 42 h 198"/>
                <a:gd name="T12" fmla="*/ 64 w 111"/>
                <a:gd name="T13" fmla="*/ 39 h 198"/>
                <a:gd name="T14" fmla="*/ 66 w 111"/>
                <a:gd name="T15" fmla="*/ 42 h 198"/>
                <a:gd name="T16" fmla="*/ 71 w 111"/>
                <a:gd name="T17" fmla="*/ 44 h 198"/>
                <a:gd name="T18" fmla="*/ 75 w 111"/>
                <a:gd name="T19" fmla="*/ 42 h 198"/>
                <a:gd name="T20" fmla="*/ 78 w 111"/>
                <a:gd name="T21" fmla="*/ 33 h 198"/>
                <a:gd name="T22" fmla="*/ 70 w 111"/>
                <a:gd name="T23" fmla="*/ 23 h 198"/>
                <a:gd name="T24" fmla="*/ 58 w 111"/>
                <a:gd name="T25" fmla="*/ 21 h 198"/>
                <a:gd name="T26" fmla="*/ 44 w 111"/>
                <a:gd name="T27" fmla="*/ 31 h 198"/>
                <a:gd name="T28" fmla="*/ 38 w 111"/>
                <a:gd name="T29" fmla="*/ 43 h 198"/>
                <a:gd name="T30" fmla="*/ 35 w 111"/>
                <a:gd name="T31" fmla="*/ 55 h 198"/>
                <a:gd name="T32" fmla="*/ 38 w 111"/>
                <a:gd name="T33" fmla="*/ 67 h 198"/>
                <a:gd name="T34" fmla="*/ 45 w 111"/>
                <a:gd name="T35" fmla="*/ 75 h 198"/>
                <a:gd name="T36" fmla="*/ 55 w 111"/>
                <a:gd name="T37" fmla="*/ 83 h 198"/>
                <a:gd name="T38" fmla="*/ 68 w 111"/>
                <a:gd name="T39" fmla="*/ 85 h 198"/>
                <a:gd name="T40" fmla="*/ 111 w 111"/>
                <a:gd name="T41" fmla="*/ 63 h 198"/>
                <a:gd name="T42" fmla="*/ 101 w 111"/>
                <a:gd name="T43" fmla="*/ 90 h 198"/>
                <a:gd name="T44" fmla="*/ 92 w 111"/>
                <a:gd name="T45" fmla="*/ 118 h 198"/>
                <a:gd name="T46" fmla="*/ 89 w 111"/>
                <a:gd name="T47" fmla="*/ 147 h 198"/>
                <a:gd name="T48" fmla="*/ 96 w 111"/>
                <a:gd name="T49" fmla="*/ 174 h 198"/>
                <a:gd name="T50" fmla="*/ 82 w 111"/>
                <a:gd name="T51" fmla="*/ 182 h 198"/>
                <a:gd name="T52" fmla="*/ 68 w 111"/>
                <a:gd name="T53" fmla="*/ 190 h 198"/>
                <a:gd name="T54" fmla="*/ 53 w 111"/>
                <a:gd name="T55" fmla="*/ 197 h 198"/>
                <a:gd name="T56" fmla="*/ 39 w 111"/>
                <a:gd name="T57" fmla="*/ 198 h 198"/>
                <a:gd name="T58" fmla="*/ 38 w 111"/>
                <a:gd name="T59" fmla="*/ 160 h 198"/>
                <a:gd name="T60" fmla="*/ 28 w 111"/>
                <a:gd name="T61" fmla="*/ 124 h 198"/>
                <a:gd name="T62" fmla="*/ 12 w 111"/>
                <a:gd name="T63" fmla="*/ 91 h 198"/>
                <a:gd name="T64" fmla="*/ 0 w 111"/>
                <a:gd name="T65" fmla="*/ 55 h 198"/>
                <a:gd name="T66" fmla="*/ 6 w 111"/>
                <a:gd name="T67" fmla="*/ 37 h 198"/>
                <a:gd name="T68" fmla="*/ 19 w 111"/>
                <a:gd name="T69" fmla="*/ 20 h 198"/>
                <a:gd name="T70" fmla="*/ 34 w 111"/>
                <a:gd name="T71" fmla="*/ 8 h 198"/>
                <a:gd name="T72" fmla="*/ 53 w 111"/>
                <a:gd name="T73" fmla="*/ 1 h 198"/>
                <a:gd name="T74" fmla="*/ 68 w 111"/>
                <a:gd name="T75" fmla="*/ 1 h 198"/>
                <a:gd name="T76" fmla="*/ 82 w 111"/>
                <a:gd name="T77" fmla="*/ 3 h 198"/>
                <a:gd name="T78" fmla="*/ 93 w 111"/>
                <a:gd name="T79" fmla="*/ 19 h 198"/>
                <a:gd name="T80" fmla="*/ 105 w 111"/>
                <a:gd name="T81" fmla="*/ 3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1" h="198">
                  <a:moveTo>
                    <a:pt x="105" y="31"/>
                  </a:moveTo>
                  <a:lnTo>
                    <a:pt x="101" y="35"/>
                  </a:lnTo>
                  <a:lnTo>
                    <a:pt x="96" y="40"/>
                  </a:lnTo>
                  <a:lnTo>
                    <a:pt x="91" y="45"/>
                  </a:lnTo>
                  <a:lnTo>
                    <a:pt x="86" y="50"/>
                  </a:lnTo>
                  <a:lnTo>
                    <a:pt x="81" y="54"/>
                  </a:lnTo>
                  <a:lnTo>
                    <a:pt x="74" y="57"/>
                  </a:lnTo>
                  <a:lnTo>
                    <a:pt x="69" y="59"/>
                  </a:lnTo>
                  <a:lnTo>
                    <a:pt x="62" y="59"/>
                  </a:lnTo>
                  <a:lnTo>
                    <a:pt x="59" y="53"/>
                  </a:lnTo>
                  <a:lnTo>
                    <a:pt x="59" y="48"/>
                  </a:lnTo>
                  <a:lnTo>
                    <a:pt x="61" y="42"/>
                  </a:lnTo>
                  <a:lnTo>
                    <a:pt x="63" y="37"/>
                  </a:lnTo>
                  <a:lnTo>
                    <a:pt x="64" y="39"/>
                  </a:lnTo>
                  <a:lnTo>
                    <a:pt x="65" y="41"/>
                  </a:lnTo>
                  <a:lnTo>
                    <a:pt x="66" y="42"/>
                  </a:lnTo>
                  <a:lnTo>
                    <a:pt x="69" y="44"/>
                  </a:lnTo>
                  <a:lnTo>
                    <a:pt x="71" y="44"/>
                  </a:lnTo>
                  <a:lnTo>
                    <a:pt x="73" y="43"/>
                  </a:lnTo>
                  <a:lnTo>
                    <a:pt x="75" y="42"/>
                  </a:lnTo>
                  <a:lnTo>
                    <a:pt x="78" y="40"/>
                  </a:lnTo>
                  <a:lnTo>
                    <a:pt x="78" y="33"/>
                  </a:lnTo>
                  <a:lnTo>
                    <a:pt x="74" y="28"/>
                  </a:lnTo>
                  <a:lnTo>
                    <a:pt x="70" y="23"/>
                  </a:lnTo>
                  <a:lnTo>
                    <a:pt x="65" y="20"/>
                  </a:lnTo>
                  <a:lnTo>
                    <a:pt x="58" y="21"/>
                  </a:lnTo>
                  <a:lnTo>
                    <a:pt x="51" y="25"/>
                  </a:lnTo>
                  <a:lnTo>
                    <a:pt x="44" y="31"/>
                  </a:lnTo>
                  <a:lnTo>
                    <a:pt x="40" y="38"/>
                  </a:lnTo>
                  <a:lnTo>
                    <a:pt x="38" y="43"/>
                  </a:lnTo>
                  <a:lnTo>
                    <a:pt x="36" y="50"/>
                  </a:lnTo>
                  <a:lnTo>
                    <a:pt x="35" y="55"/>
                  </a:lnTo>
                  <a:lnTo>
                    <a:pt x="34" y="62"/>
                  </a:lnTo>
                  <a:lnTo>
                    <a:pt x="38" y="67"/>
                  </a:lnTo>
                  <a:lnTo>
                    <a:pt x="42" y="71"/>
                  </a:lnTo>
                  <a:lnTo>
                    <a:pt x="45" y="75"/>
                  </a:lnTo>
                  <a:lnTo>
                    <a:pt x="51" y="80"/>
                  </a:lnTo>
                  <a:lnTo>
                    <a:pt x="55" y="83"/>
                  </a:lnTo>
                  <a:lnTo>
                    <a:pt x="61" y="85"/>
                  </a:lnTo>
                  <a:lnTo>
                    <a:pt x="68" y="85"/>
                  </a:lnTo>
                  <a:lnTo>
                    <a:pt x="74" y="84"/>
                  </a:lnTo>
                  <a:lnTo>
                    <a:pt x="111" y="63"/>
                  </a:lnTo>
                  <a:lnTo>
                    <a:pt x="106" y="77"/>
                  </a:lnTo>
                  <a:lnTo>
                    <a:pt x="101" y="90"/>
                  </a:lnTo>
                  <a:lnTo>
                    <a:pt x="95" y="103"/>
                  </a:lnTo>
                  <a:lnTo>
                    <a:pt x="92" y="118"/>
                  </a:lnTo>
                  <a:lnTo>
                    <a:pt x="89" y="132"/>
                  </a:lnTo>
                  <a:lnTo>
                    <a:pt x="89" y="147"/>
                  </a:lnTo>
                  <a:lnTo>
                    <a:pt x="91" y="161"/>
                  </a:lnTo>
                  <a:lnTo>
                    <a:pt x="96" y="174"/>
                  </a:lnTo>
                  <a:lnTo>
                    <a:pt x="90" y="178"/>
                  </a:lnTo>
                  <a:lnTo>
                    <a:pt x="82" y="182"/>
                  </a:lnTo>
                  <a:lnTo>
                    <a:pt x="75" y="185"/>
                  </a:lnTo>
                  <a:lnTo>
                    <a:pt x="68" y="190"/>
                  </a:lnTo>
                  <a:lnTo>
                    <a:pt x="61" y="193"/>
                  </a:lnTo>
                  <a:lnTo>
                    <a:pt x="53" y="197"/>
                  </a:lnTo>
                  <a:lnTo>
                    <a:pt x="46" y="198"/>
                  </a:lnTo>
                  <a:lnTo>
                    <a:pt x="39" y="198"/>
                  </a:lnTo>
                  <a:lnTo>
                    <a:pt x="40" y="179"/>
                  </a:lnTo>
                  <a:lnTo>
                    <a:pt x="38" y="160"/>
                  </a:lnTo>
                  <a:lnTo>
                    <a:pt x="33" y="142"/>
                  </a:lnTo>
                  <a:lnTo>
                    <a:pt x="28" y="124"/>
                  </a:lnTo>
                  <a:lnTo>
                    <a:pt x="20" y="108"/>
                  </a:lnTo>
                  <a:lnTo>
                    <a:pt x="12" y="91"/>
                  </a:lnTo>
                  <a:lnTo>
                    <a:pt x="5" y="73"/>
                  </a:lnTo>
                  <a:lnTo>
                    <a:pt x="0" y="55"/>
                  </a:lnTo>
                  <a:lnTo>
                    <a:pt x="2" y="45"/>
                  </a:lnTo>
                  <a:lnTo>
                    <a:pt x="6" y="37"/>
                  </a:lnTo>
                  <a:lnTo>
                    <a:pt x="12" y="28"/>
                  </a:lnTo>
                  <a:lnTo>
                    <a:pt x="19" y="20"/>
                  </a:lnTo>
                  <a:lnTo>
                    <a:pt x="25" y="13"/>
                  </a:lnTo>
                  <a:lnTo>
                    <a:pt x="34" y="8"/>
                  </a:lnTo>
                  <a:lnTo>
                    <a:pt x="43" y="4"/>
                  </a:lnTo>
                  <a:lnTo>
                    <a:pt x="53" y="1"/>
                  </a:lnTo>
                  <a:lnTo>
                    <a:pt x="60" y="0"/>
                  </a:lnTo>
                  <a:lnTo>
                    <a:pt x="68" y="1"/>
                  </a:lnTo>
                  <a:lnTo>
                    <a:pt x="75" y="2"/>
                  </a:lnTo>
                  <a:lnTo>
                    <a:pt x="82" y="3"/>
                  </a:lnTo>
                  <a:lnTo>
                    <a:pt x="89" y="11"/>
                  </a:lnTo>
                  <a:lnTo>
                    <a:pt x="93" y="19"/>
                  </a:lnTo>
                  <a:lnTo>
                    <a:pt x="98" y="27"/>
                  </a:lnTo>
                  <a:lnTo>
                    <a:pt x="105" y="31"/>
                  </a:lnTo>
                  <a:close/>
                </a:path>
              </a:pathLst>
            </a:custGeom>
            <a:solidFill>
              <a:srgbClr val="00F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5021" y="612"/>
              <a:ext cx="15" cy="26"/>
            </a:xfrm>
            <a:custGeom>
              <a:avLst/>
              <a:gdLst>
                <a:gd name="T0" fmla="*/ 46 w 46"/>
                <a:gd name="T1" fmla="*/ 49 h 77"/>
                <a:gd name="T2" fmla="*/ 26 w 46"/>
                <a:gd name="T3" fmla="*/ 77 h 77"/>
                <a:gd name="T4" fmla="*/ 22 w 46"/>
                <a:gd name="T5" fmla="*/ 67 h 77"/>
                <a:gd name="T6" fmla="*/ 16 w 46"/>
                <a:gd name="T7" fmla="*/ 58 h 77"/>
                <a:gd name="T8" fmla="*/ 11 w 46"/>
                <a:gd name="T9" fmla="*/ 49 h 77"/>
                <a:gd name="T10" fmla="*/ 6 w 46"/>
                <a:gd name="T11" fmla="*/ 40 h 77"/>
                <a:gd name="T12" fmla="*/ 2 w 46"/>
                <a:gd name="T13" fmla="*/ 30 h 77"/>
                <a:gd name="T14" fmla="*/ 0 w 46"/>
                <a:gd name="T15" fmla="*/ 21 h 77"/>
                <a:gd name="T16" fmla="*/ 0 w 46"/>
                <a:gd name="T17" fmla="*/ 11 h 77"/>
                <a:gd name="T18" fmla="*/ 3 w 46"/>
                <a:gd name="T19" fmla="*/ 0 h 77"/>
                <a:gd name="T20" fmla="*/ 7 w 46"/>
                <a:gd name="T21" fmla="*/ 7 h 77"/>
                <a:gd name="T22" fmla="*/ 12 w 46"/>
                <a:gd name="T23" fmla="*/ 15 h 77"/>
                <a:gd name="T24" fmla="*/ 16 w 46"/>
                <a:gd name="T25" fmla="*/ 21 h 77"/>
                <a:gd name="T26" fmla="*/ 22 w 46"/>
                <a:gd name="T27" fmla="*/ 28 h 77"/>
                <a:gd name="T28" fmla="*/ 27 w 46"/>
                <a:gd name="T29" fmla="*/ 34 h 77"/>
                <a:gd name="T30" fmla="*/ 34 w 46"/>
                <a:gd name="T31" fmla="*/ 39 h 77"/>
                <a:gd name="T32" fmla="*/ 40 w 46"/>
                <a:gd name="T33" fmla="*/ 45 h 77"/>
                <a:gd name="T34" fmla="*/ 46 w 46"/>
                <a:gd name="T35" fmla="*/ 4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" h="77">
                  <a:moveTo>
                    <a:pt x="46" y="49"/>
                  </a:moveTo>
                  <a:lnTo>
                    <a:pt x="26" y="77"/>
                  </a:lnTo>
                  <a:lnTo>
                    <a:pt x="22" y="67"/>
                  </a:lnTo>
                  <a:lnTo>
                    <a:pt x="16" y="58"/>
                  </a:lnTo>
                  <a:lnTo>
                    <a:pt x="11" y="49"/>
                  </a:lnTo>
                  <a:lnTo>
                    <a:pt x="6" y="40"/>
                  </a:lnTo>
                  <a:lnTo>
                    <a:pt x="2" y="30"/>
                  </a:lnTo>
                  <a:lnTo>
                    <a:pt x="0" y="21"/>
                  </a:lnTo>
                  <a:lnTo>
                    <a:pt x="0" y="11"/>
                  </a:lnTo>
                  <a:lnTo>
                    <a:pt x="3" y="0"/>
                  </a:lnTo>
                  <a:lnTo>
                    <a:pt x="7" y="7"/>
                  </a:lnTo>
                  <a:lnTo>
                    <a:pt x="12" y="15"/>
                  </a:lnTo>
                  <a:lnTo>
                    <a:pt x="16" y="21"/>
                  </a:lnTo>
                  <a:lnTo>
                    <a:pt x="22" y="28"/>
                  </a:lnTo>
                  <a:lnTo>
                    <a:pt x="27" y="34"/>
                  </a:lnTo>
                  <a:lnTo>
                    <a:pt x="34" y="39"/>
                  </a:lnTo>
                  <a:lnTo>
                    <a:pt x="40" y="45"/>
                  </a:lnTo>
                  <a:lnTo>
                    <a:pt x="46" y="49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5093" y="630"/>
              <a:ext cx="15" cy="6"/>
            </a:xfrm>
            <a:custGeom>
              <a:avLst/>
              <a:gdLst>
                <a:gd name="T0" fmla="*/ 46 w 46"/>
                <a:gd name="T1" fmla="*/ 10 h 20"/>
                <a:gd name="T2" fmla="*/ 46 w 46"/>
                <a:gd name="T3" fmla="*/ 14 h 20"/>
                <a:gd name="T4" fmla="*/ 43 w 46"/>
                <a:gd name="T5" fmla="*/ 17 h 20"/>
                <a:gd name="T6" fmla="*/ 38 w 46"/>
                <a:gd name="T7" fmla="*/ 18 h 20"/>
                <a:gd name="T8" fmla="*/ 34 w 46"/>
                <a:gd name="T9" fmla="*/ 20 h 20"/>
                <a:gd name="T10" fmla="*/ 29 w 46"/>
                <a:gd name="T11" fmla="*/ 20 h 20"/>
                <a:gd name="T12" fmla="*/ 25 w 46"/>
                <a:gd name="T13" fmla="*/ 18 h 20"/>
                <a:gd name="T14" fmla="*/ 20 w 46"/>
                <a:gd name="T15" fmla="*/ 17 h 20"/>
                <a:gd name="T16" fmla="*/ 16 w 46"/>
                <a:gd name="T17" fmla="*/ 16 h 20"/>
                <a:gd name="T18" fmla="*/ 12 w 46"/>
                <a:gd name="T19" fmla="*/ 15 h 20"/>
                <a:gd name="T20" fmla="*/ 7 w 46"/>
                <a:gd name="T21" fmla="*/ 13 h 20"/>
                <a:gd name="T22" fmla="*/ 4 w 46"/>
                <a:gd name="T23" fmla="*/ 11 h 20"/>
                <a:gd name="T24" fmla="*/ 0 w 46"/>
                <a:gd name="T25" fmla="*/ 7 h 20"/>
                <a:gd name="T26" fmla="*/ 4 w 46"/>
                <a:gd name="T27" fmla="*/ 0 h 20"/>
                <a:gd name="T28" fmla="*/ 8 w 46"/>
                <a:gd name="T29" fmla="*/ 3 h 20"/>
                <a:gd name="T30" fmla="*/ 14 w 46"/>
                <a:gd name="T31" fmla="*/ 5 h 20"/>
                <a:gd name="T32" fmla="*/ 18 w 46"/>
                <a:gd name="T33" fmla="*/ 6 h 20"/>
                <a:gd name="T34" fmla="*/ 24 w 46"/>
                <a:gd name="T35" fmla="*/ 7 h 20"/>
                <a:gd name="T36" fmla="*/ 29 w 46"/>
                <a:gd name="T37" fmla="*/ 7 h 20"/>
                <a:gd name="T38" fmla="*/ 35 w 46"/>
                <a:gd name="T39" fmla="*/ 8 h 20"/>
                <a:gd name="T40" fmla="*/ 41 w 46"/>
                <a:gd name="T41" fmla="*/ 8 h 20"/>
                <a:gd name="T42" fmla="*/ 46 w 46"/>
                <a:gd name="T43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6" h="20">
                  <a:moveTo>
                    <a:pt x="46" y="10"/>
                  </a:moveTo>
                  <a:lnTo>
                    <a:pt x="46" y="14"/>
                  </a:lnTo>
                  <a:lnTo>
                    <a:pt x="43" y="17"/>
                  </a:lnTo>
                  <a:lnTo>
                    <a:pt x="38" y="18"/>
                  </a:lnTo>
                  <a:lnTo>
                    <a:pt x="34" y="20"/>
                  </a:lnTo>
                  <a:lnTo>
                    <a:pt x="29" y="20"/>
                  </a:lnTo>
                  <a:lnTo>
                    <a:pt x="25" y="18"/>
                  </a:lnTo>
                  <a:lnTo>
                    <a:pt x="20" y="17"/>
                  </a:lnTo>
                  <a:lnTo>
                    <a:pt x="16" y="16"/>
                  </a:lnTo>
                  <a:lnTo>
                    <a:pt x="12" y="15"/>
                  </a:lnTo>
                  <a:lnTo>
                    <a:pt x="7" y="13"/>
                  </a:lnTo>
                  <a:lnTo>
                    <a:pt x="4" y="11"/>
                  </a:lnTo>
                  <a:lnTo>
                    <a:pt x="0" y="7"/>
                  </a:lnTo>
                  <a:lnTo>
                    <a:pt x="4" y="0"/>
                  </a:lnTo>
                  <a:lnTo>
                    <a:pt x="8" y="3"/>
                  </a:lnTo>
                  <a:lnTo>
                    <a:pt x="14" y="5"/>
                  </a:lnTo>
                  <a:lnTo>
                    <a:pt x="18" y="6"/>
                  </a:lnTo>
                  <a:lnTo>
                    <a:pt x="24" y="7"/>
                  </a:lnTo>
                  <a:lnTo>
                    <a:pt x="29" y="7"/>
                  </a:lnTo>
                  <a:lnTo>
                    <a:pt x="35" y="8"/>
                  </a:lnTo>
                  <a:lnTo>
                    <a:pt x="41" y="8"/>
                  </a:lnTo>
                  <a:lnTo>
                    <a:pt x="4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5009" y="621"/>
              <a:ext cx="18" cy="41"/>
            </a:xfrm>
            <a:custGeom>
              <a:avLst/>
              <a:gdLst>
                <a:gd name="T0" fmla="*/ 54 w 54"/>
                <a:gd name="T1" fmla="*/ 122 h 122"/>
                <a:gd name="T2" fmla="*/ 47 w 54"/>
                <a:gd name="T3" fmla="*/ 120 h 122"/>
                <a:gd name="T4" fmla="*/ 39 w 54"/>
                <a:gd name="T5" fmla="*/ 117 h 122"/>
                <a:gd name="T6" fmla="*/ 32 w 54"/>
                <a:gd name="T7" fmla="*/ 112 h 122"/>
                <a:gd name="T8" fmla="*/ 25 w 54"/>
                <a:gd name="T9" fmla="*/ 107 h 122"/>
                <a:gd name="T10" fmla="*/ 18 w 54"/>
                <a:gd name="T11" fmla="*/ 100 h 122"/>
                <a:gd name="T12" fmla="*/ 11 w 54"/>
                <a:gd name="T13" fmla="*/ 92 h 122"/>
                <a:gd name="T14" fmla="*/ 6 w 54"/>
                <a:gd name="T15" fmla="*/ 86 h 122"/>
                <a:gd name="T16" fmla="*/ 0 w 54"/>
                <a:gd name="T17" fmla="*/ 78 h 122"/>
                <a:gd name="T18" fmla="*/ 1 w 54"/>
                <a:gd name="T19" fmla="*/ 58 h 122"/>
                <a:gd name="T20" fmla="*/ 4 w 54"/>
                <a:gd name="T21" fmla="*/ 37 h 122"/>
                <a:gd name="T22" fmla="*/ 9 w 54"/>
                <a:gd name="T23" fmla="*/ 18 h 122"/>
                <a:gd name="T24" fmla="*/ 17 w 54"/>
                <a:gd name="T25" fmla="*/ 0 h 122"/>
                <a:gd name="T26" fmla="*/ 20 w 54"/>
                <a:gd name="T27" fmla="*/ 16 h 122"/>
                <a:gd name="T28" fmla="*/ 26 w 54"/>
                <a:gd name="T29" fmla="*/ 31 h 122"/>
                <a:gd name="T30" fmla="*/ 31 w 54"/>
                <a:gd name="T31" fmla="*/ 46 h 122"/>
                <a:gd name="T32" fmla="*/ 38 w 54"/>
                <a:gd name="T33" fmla="*/ 60 h 122"/>
                <a:gd name="T34" fmla="*/ 45 w 54"/>
                <a:gd name="T35" fmla="*/ 76 h 122"/>
                <a:gd name="T36" fmla="*/ 49 w 54"/>
                <a:gd name="T37" fmla="*/ 90 h 122"/>
                <a:gd name="T38" fmla="*/ 52 w 54"/>
                <a:gd name="T39" fmla="*/ 106 h 122"/>
                <a:gd name="T40" fmla="*/ 54 w 54"/>
                <a:gd name="T41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4" h="122">
                  <a:moveTo>
                    <a:pt x="54" y="122"/>
                  </a:moveTo>
                  <a:lnTo>
                    <a:pt x="47" y="120"/>
                  </a:lnTo>
                  <a:lnTo>
                    <a:pt x="39" y="117"/>
                  </a:lnTo>
                  <a:lnTo>
                    <a:pt x="32" y="112"/>
                  </a:lnTo>
                  <a:lnTo>
                    <a:pt x="25" y="107"/>
                  </a:lnTo>
                  <a:lnTo>
                    <a:pt x="18" y="100"/>
                  </a:lnTo>
                  <a:lnTo>
                    <a:pt x="11" y="92"/>
                  </a:lnTo>
                  <a:lnTo>
                    <a:pt x="6" y="86"/>
                  </a:lnTo>
                  <a:lnTo>
                    <a:pt x="0" y="78"/>
                  </a:lnTo>
                  <a:lnTo>
                    <a:pt x="1" y="58"/>
                  </a:lnTo>
                  <a:lnTo>
                    <a:pt x="4" y="37"/>
                  </a:lnTo>
                  <a:lnTo>
                    <a:pt x="9" y="18"/>
                  </a:lnTo>
                  <a:lnTo>
                    <a:pt x="17" y="0"/>
                  </a:lnTo>
                  <a:lnTo>
                    <a:pt x="20" y="16"/>
                  </a:lnTo>
                  <a:lnTo>
                    <a:pt x="26" y="31"/>
                  </a:lnTo>
                  <a:lnTo>
                    <a:pt x="31" y="46"/>
                  </a:lnTo>
                  <a:lnTo>
                    <a:pt x="38" y="60"/>
                  </a:lnTo>
                  <a:lnTo>
                    <a:pt x="45" y="76"/>
                  </a:lnTo>
                  <a:lnTo>
                    <a:pt x="49" y="90"/>
                  </a:lnTo>
                  <a:lnTo>
                    <a:pt x="52" y="106"/>
                  </a:lnTo>
                  <a:lnTo>
                    <a:pt x="54" y="122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5138" y="640"/>
              <a:ext cx="61" cy="119"/>
            </a:xfrm>
            <a:custGeom>
              <a:avLst/>
              <a:gdLst>
                <a:gd name="T0" fmla="*/ 174 w 184"/>
                <a:gd name="T1" fmla="*/ 81 h 355"/>
                <a:gd name="T2" fmla="*/ 158 w 184"/>
                <a:gd name="T3" fmla="*/ 110 h 355"/>
                <a:gd name="T4" fmla="*/ 151 w 184"/>
                <a:gd name="T5" fmla="*/ 143 h 355"/>
                <a:gd name="T6" fmla="*/ 139 w 184"/>
                <a:gd name="T7" fmla="*/ 186 h 355"/>
                <a:gd name="T8" fmla="*/ 128 w 184"/>
                <a:gd name="T9" fmla="*/ 245 h 355"/>
                <a:gd name="T10" fmla="*/ 109 w 184"/>
                <a:gd name="T11" fmla="*/ 307 h 355"/>
                <a:gd name="T12" fmla="*/ 64 w 184"/>
                <a:gd name="T13" fmla="*/ 355 h 355"/>
                <a:gd name="T14" fmla="*/ 45 w 184"/>
                <a:gd name="T15" fmla="*/ 315 h 355"/>
                <a:gd name="T16" fmla="*/ 22 w 184"/>
                <a:gd name="T17" fmla="*/ 277 h 355"/>
                <a:gd name="T18" fmla="*/ 35 w 184"/>
                <a:gd name="T19" fmla="*/ 234 h 355"/>
                <a:gd name="T20" fmla="*/ 51 w 184"/>
                <a:gd name="T21" fmla="*/ 196 h 355"/>
                <a:gd name="T22" fmla="*/ 77 w 184"/>
                <a:gd name="T23" fmla="*/ 172 h 355"/>
                <a:gd name="T24" fmla="*/ 97 w 184"/>
                <a:gd name="T25" fmla="*/ 163 h 355"/>
                <a:gd name="T26" fmla="*/ 89 w 184"/>
                <a:gd name="T27" fmla="*/ 150 h 355"/>
                <a:gd name="T28" fmla="*/ 70 w 184"/>
                <a:gd name="T29" fmla="*/ 146 h 355"/>
                <a:gd name="T30" fmla="*/ 51 w 184"/>
                <a:gd name="T31" fmla="*/ 143 h 355"/>
                <a:gd name="T32" fmla="*/ 39 w 184"/>
                <a:gd name="T33" fmla="*/ 140 h 355"/>
                <a:gd name="T34" fmla="*/ 24 w 184"/>
                <a:gd name="T35" fmla="*/ 153 h 355"/>
                <a:gd name="T36" fmla="*/ 25 w 184"/>
                <a:gd name="T37" fmla="*/ 162 h 355"/>
                <a:gd name="T38" fmla="*/ 20 w 184"/>
                <a:gd name="T39" fmla="*/ 185 h 355"/>
                <a:gd name="T40" fmla="*/ 7 w 184"/>
                <a:gd name="T41" fmla="*/ 180 h 355"/>
                <a:gd name="T42" fmla="*/ 0 w 184"/>
                <a:gd name="T43" fmla="*/ 153 h 355"/>
                <a:gd name="T44" fmla="*/ 13 w 184"/>
                <a:gd name="T45" fmla="*/ 130 h 355"/>
                <a:gd name="T46" fmla="*/ 37 w 184"/>
                <a:gd name="T47" fmla="*/ 112 h 355"/>
                <a:gd name="T48" fmla="*/ 63 w 184"/>
                <a:gd name="T49" fmla="*/ 108 h 355"/>
                <a:gd name="T50" fmla="*/ 91 w 184"/>
                <a:gd name="T51" fmla="*/ 114 h 355"/>
                <a:gd name="T52" fmla="*/ 116 w 184"/>
                <a:gd name="T53" fmla="*/ 113 h 355"/>
                <a:gd name="T54" fmla="*/ 104 w 184"/>
                <a:gd name="T55" fmla="*/ 95 h 355"/>
                <a:gd name="T56" fmla="*/ 86 w 184"/>
                <a:gd name="T57" fmla="*/ 83 h 355"/>
                <a:gd name="T58" fmla="*/ 66 w 184"/>
                <a:gd name="T59" fmla="*/ 78 h 355"/>
                <a:gd name="T60" fmla="*/ 51 w 184"/>
                <a:gd name="T61" fmla="*/ 78 h 355"/>
                <a:gd name="T62" fmla="*/ 39 w 184"/>
                <a:gd name="T63" fmla="*/ 82 h 355"/>
                <a:gd name="T64" fmla="*/ 40 w 184"/>
                <a:gd name="T65" fmla="*/ 72 h 355"/>
                <a:gd name="T66" fmla="*/ 54 w 184"/>
                <a:gd name="T67" fmla="*/ 60 h 355"/>
                <a:gd name="T68" fmla="*/ 72 w 184"/>
                <a:gd name="T69" fmla="*/ 51 h 355"/>
                <a:gd name="T70" fmla="*/ 102 w 184"/>
                <a:gd name="T71" fmla="*/ 55 h 355"/>
                <a:gd name="T72" fmla="*/ 131 w 184"/>
                <a:gd name="T73" fmla="*/ 58 h 355"/>
                <a:gd name="T74" fmla="*/ 149 w 184"/>
                <a:gd name="T75" fmla="*/ 48 h 355"/>
                <a:gd name="T76" fmla="*/ 137 w 184"/>
                <a:gd name="T77" fmla="*/ 40 h 355"/>
                <a:gd name="T78" fmla="*/ 117 w 184"/>
                <a:gd name="T79" fmla="*/ 38 h 355"/>
                <a:gd name="T80" fmla="*/ 101 w 184"/>
                <a:gd name="T81" fmla="*/ 32 h 355"/>
                <a:gd name="T82" fmla="*/ 83 w 184"/>
                <a:gd name="T83" fmla="*/ 30 h 355"/>
                <a:gd name="T84" fmla="*/ 73 w 184"/>
                <a:gd name="T85" fmla="*/ 19 h 355"/>
                <a:gd name="T86" fmla="*/ 60 w 184"/>
                <a:gd name="T87" fmla="*/ 29 h 355"/>
                <a:gd name="T88" fmla="*/ 49 w 184"/>
                <a:gd name="T89" fmla="*/ 41 h 355"/>
                <a:gd name="T90" fmla="*/ 42 w 184"/>
                <a:gd name="T91" fmla="*/ 34 h 355"/>
                <a:gd name="T92" fmla="*/ 64 w 184"/>
                <a:gd name="T93" fmla="*/ 0 h 355"/>
                <a:gd name="T94" fmla="*/ 119 w 184"/>
                <a:gd name="T95" fmla="*/ 10 h 355"/>
                <a:gd name="T96" fmla="*/ 167 w 184"/>
                <a:gd name="T97" fmla="*/ 31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4" h="355">
                  <a:moveTo>
                    <a:pt x="184" y="61"/>
                  </a:moveTo>
                  <a:lnTo>
                    <a:pt x="180" y="71"/>
                  </a:lnTo>
                  <a:lnTo>
                    <a:pt x="174" y="81"/>
                  </a:lnTo>
                  <a:lnTo>
                    <a:pt x="169" y="90"/>
                  </a:lnTo>
                  <a:lnTo>
                    <a:pt x="163" y="100"/>
                  </a:lnTo>
                  <a:lnTo>
                    <a:pt x="158" y="110"/>
                  </a:lnTo>
                  <a:lnTo>
                    <a:pt x="154" y="120"/>
                  </a:lnTo>
                  <a:lnTo>
                    <a:pt x="152" y="131"/>
                  </a:lnTo>
                  <a:lnTo>
                    <a:pt x="151" y="143"/>
                  </a:lnTo>
                  <a:lnTo>
                    <a:pt x="140" y="154"/>
                  </a:lnTo>
                  <a:lnTo>
                    <a:pt x="138" y="170"/>
                  </a:lnTo>
                  <a:lnTo>
                    <a:pt x="139" y="186"/>
                  </a:lnTo>
                  <a:lnTo>
                    <a:pt x="138" y="202"/>
                  </a:lnTo>
                  <a:lnTo>
                    <a:pt x="132" y="223"/>
                  </a:lnTo>
                  <a:lnTo>
                    <a:pt x="128" y="245"/>
                  </a:lnTo>
                  <a:lnTo>
                    <a:pt x="123" y="266"/>
                  </a:lnTo>
                  <a:lnTo>
                    <a:pt x="117" y="287"/>
                  </a:lnTo>
                  <a:lnTo>
                    <a:pt x="109" y="307"/>
                  </a:lnTo>
                  <a:lnTo>
                    <a:pt x="99" y="326"/>
                  </a:lnTo>
                  <a:lnTo>
                    <a:pt x="83" y="342"/>
                  </a:lnTo>
                  <a:lnTo>
                    <a:pt x="64" y="355"/>
                  </a:lnTo>
                  <a:lnTo>
                    <a:pt x="62" y="340"/>
                  </a:lnTo>
                  <a:lnTo>
                    <a:pt x="55" y="327"/>
                  </a:lnTo>
                  <a:lnTo>
                    <a:pt x="45" y="315"/>
                  </a:lnTo>
                  <a:lnTo>
                    <a:pt x="35" y="303"/>
                  </a:lnTo>
                  <a:lnTo>
                    <a:pt x="27" y="291"/>
                  </a:lnTo>
                  <a:lnTo>
                    <a:pt x="22" y="277"/>
                  </a:lnTo>
                  <a:lnTo>
                    <a:pt x="22" y="263"/>
                  </a:lnTo>
                  <a:lnTo>
                    <a:pt x="30" y="245"/>
                  </a:lnTo>
                  <a:lnTo>
                    <a:pt x="35" y="234"/>
                  </a:lnTo>
                  <a:lnTo>
                    <a:pt x="41" y="222"/>
                  </a:lnTo>
                  <a:lnTo>
                    <a:pt x="45" y="209"/>
                  </a:lnTo>
                  <a:lnTo>
                    <a:pt x="51" y="196"/>
                  </a:lnTo>
                  <a:lnTo>
                    <a:pt x="58" y="185"/>
                  </a:lnTo>
                  <a:lnTo>
                    <a:pt x="66" y="176"/>
                  </a:lnTo>
                  <a:lnTo>
                    <a:pt x="77" y="172"/>
                  </a:lnTo>
                  <a:lnTo>
                    <a:pt x="91" y="171"/>
                  </a:lnTo>
                  <a:lnTo>
                    <a:pt x="94" y="168"/>
                  </a:lnTo>
                  <a:lnTo>
                    <a:pt x="97" y="163"/>
                  </a:lnTo>
                  <a:lnTo>
                    <a:pt x="97" y="159"/>
                  </a:lnTo>
                  <a:lnTo>
                    <a:pt x="96" y="154"/>
                  </a:lnTo>
                  <a:lnTo>
                    <a:pt x="89" y="150"/>
                  </a:lnTo>
                  <a:lnTo>
                    <a:pt x="82" y="148"/>
                  </a:lnTo>
                  <a:lnTo>
                    <a:pt x="76" y="146"/>
                  </a:lnTo>
                  <a:lnTo>
                    <a:pt x="70" y="146"/>
                  </a:lnTo>
                  <a:lnTo>
                    <a:pt x="63" y="146"/>
                  </a:lnTo>
                  <a:lnTo>
                    <a:pt x="58" y="145"/>
                  </a:lnTo>
                  <a:lnTo>
                    <a:pt x="51" y="143"/>
                  </a:lnTo>
                  <a:lnTo>
                    <a:pt x="44" y="138"/>
                  </a:lnTo>
                  <a:lnTo>
                    <a:pt x="42" y="135"/>
                  </a:lnTo>
                  <a:lnTo>
                    <a:pt x="39" y="140"/>
                  </a:lnTo>
                  <a:lnTo>
                    <a:pt x="32" y="144"/>
                  </a:lnTo>
                  <a:lnTo>
                    <a:pt x="22" y="141"/>
                  </a:lnTo>
                  <a:lnTo>
                    <a:pt x="24" y="153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25" y="162"/>
                  </a:lnTo>
                  <a:lnTo>
                    <a:pt x="27" y="171"/>
                  </a:lnTo>
                  <a:lnTo>
                    <a:pt x="24" y="179"/>
                  </a:lnTo>
                  <a:lnTo>
                    <a:pt x="20" y="185"/>
                  </a:lnTo>
                  <a:lnTo>
                    <a:pt x="15" y="191"/>
                  </a:lnTo>
                  <a:lnTo>
                    <a:pt x="11" y="188"/>
                  </a:lnTo>
                  <a:lnTo>
                    <a:pt x="7" y="180"/>
                  </a:lnTo>
                  <a:lnTo>
                    <a:pt x="3" y="172"/>
                  </a:lnTo>
                  <a:lnTo>
                    <a:pt x="0" y="163"/>
                  </a:lnTo>
                  <a:lnTo>
                    <a:pt x="0" y="153"/>
                  </a:lnTo>
                  <a:lnTo>
                    <a:pt x="2" y="144"/>
                  </a:lnTo>
                  <a:lnTo>
                    <a:pt x="7" y="136"/>
                  </a:lnTo>
                  <a:lnTo>
                    <a:pt x="13" y="130"/>
                  </a:lnTo>
                  <a:lnTo>
                    <a:pt x="20" y="123"/>
                  </a:lnTo>
                  <a:lnTo>
                    <a:pt x="29" y="118"/>
                  </a:lnTo>
                  <a:lnTo>
                    <a:pt x="37" y="112"/>
                  </a:lnTo>
                  <a:lnTo>
                    <a:pt x="44" y="106"/>
                  </a:lnTo>
                  <a:lnTo>
                    <a:pt x="54" y="106"/>
                  </a:lnTo>
                  <a:lnTo>
                    <a:pt x="63" y="108"/>
                  </a:lnTo>
                  <a:lnTo>
                    <a:pt x="73" y="110"/>
                  </a:lnTo>
                  <a:lnTo>
                    <a:pt x="82" y="112"/>
                  </a:lnTo>
                  <a:lnTo>
                    <a:pt x="91" y="114"/>
                  </a:lnTo>
                  <a:lnTo>
                    <a:pt x="100" y="115"/>
                  </a:lnTo>
                  <a:lnTo>
                    <a:pt x="108" y="115"/>
                  </a:lnTo>
                  <a:lnTo>
                    <a:pt x="116" y="113"/>
                  </a:lnTo>
                  <a:lnTo>
                    <a:pt x="113" y="106"/>
                  </a:lnTo>
                  <a:lnTo>
                    <a:pt x="109" y="100"/>
                  </a:lnTo>
                  <a:lnTo>
                    <a:pt x="104" y="95"/>
                  </a:lnTo>
                  <a:lnTo>
                    <a:pt x="99" y="90"/>
                  </a:lnTo>
                  <a:lnTo>
                    <a:pt x="92" y="86"/>
                  </a:lnTo>
                  <a:lnTo>
                    <a:pt x="86" y="83"/>
                  </a:lnTo>
                  <a:lnTo>
                    <a:pt x="78" y="80"/>
                  </a:lnTo>
                  <a:lnTo>
                    <a:pt x="71" y="79"/>
                  </a:lnTo>
                  <a:lnTo>
                    <a:pt x="66" y="78"/>
                  </a:lnTo>
                  <a:lnTo>
                    <a:pt x="61" y="78"/>
                  </a:lnTo>
                  <a:lnTo>
                    <a:pt x="55" y="78"/>
                  </a:lnTo>
                  <a:lnTo>
                    <a:pt x="51" y="78"/>
                  </a:lnTo>
                  <a:lnTo>
                    <a:pt x="47" y="80"/>
                  </a:lnTo>
                  <a:lnTo>
                    <a:pt x="43" y="81"/>
                  </a:lnTo>
                  <a:lnTo>
                    <a:pt x="39" y="82"/>
                  </a:lnTo>
                  <a:lnTo>
                    <a:pt x="34" y="84"/>
                  </a:lnTo>
                  <a:lnTo>
                    <a:pt x="37" y="78"/>
                  </a:lnTo>
                  <a:lnTo>
                    <a:pt x="40" y="72"/>
                  </a:lnTo>
                  <a:lnTo>
                    <a:pt x="44" y="68"/>
                  </a:lnTo>
                  <a:lnTo>
                    <a:pt x="49" y="63"/>
                  </a:lnTo>
                  <a:lnTo>
                    <a:pt x="54" y="60"/>
                  </a:lnTo>
                  <a:lnTo>
                    <a:pt x="60" y="56"/>
                  </a:lnTo>
                  <a:lnTo>
                    <a:pt x="66" y="53"/>
                  </a:lnTo>
                  <a:lnTo>
                    <a:pt x="72" y="51"/>
                  </a:lnTo>
                  <a:lnTo>
                    <a:pt x="82" y="52"/>
                  </a:lnTo>
                  <a:lnTo>
                    <a:pt x="92" y="53"/>
                  </a:lnTo>
                  <a:lnTo>
                    <a:pt x="102" y="55"/>
                  </a:lnTo>
                  <a:lnTo>
                    <a:pt x="112" y="56"/>
                  </a:lnTo>
                  <a:lnTo>
                    <a:pt x="121" y="58"/>
                  </a:lnTo>
                  <a:lnTo>
                    <a:pt x="131" y="58"/>
                  </a:lnTo>
                  <a:lnTo>
                    <a:pt x="140" y="56"/>
                  </a:lnTo>
                  <a:lnTo>
                    <a:pt x="149" y="54"/>
                  </a:lnTo>
                  <a:lnTo>
                    <a:pt x="149" y="48"/>
                  </a:lnTo>
                  <a:lnTo>
                    <a:pt x="147" y="43"/>
                  </a:lnTo>
                  <a:lnTo>
                    <a:pt x="142" y="41"/>
                  </a:lnTo>
                  <a:lnTo>
                    <a:pt x="137" y="40"/>
                  </a:lnTo>
                  <a:lnTo>
                    <a:pt x="130" y="40"/>
                  </a:lnTo>
                  <a:lnTo>
                    <a:pt x="123" y="39"/>
                  </a:lnTo>
                  <a:lnTo>
                    <a:pt x="117" y="38"/>
                  </a:lnTo>
                  <a:lnTo>
                    <a:pt x="112" y="35"/>
                  </a:lnTo>
                  <a:lnTo>
                    <a:pt x="107" y="33"/>
                  </a:lnTo>
                  <a:lnTo>
                    <a:pt x="101" y="32"/>
                  </a:lnTo>
                  <a:lnTo>
                    <a:pt x="96" y="31"/>
                  </a:lnTo>
                  <a:lnTo>
                    <a:pt x="89" y="31"/>
                  </a:lnTo>
                  <a:lnTo>
                    <a:pt x="83" y="30"/>
                  </a:lnTo>
                  <a:lnTo>
                    <a:pt x="79" y="28"/>
                  </a:lnTo>
                  <a:lnTo>
                    <a:pt x="76" y="24"/>
                  </a:lnTo>
                  <a:lnTo>
                    <a:pt x="73" y="19"/>
                  </a:lnTo>
                  <a:lnTo>
                    <a:pt x="68" y="21"/>
                  </a:lnTo>
                  <a:lnTo>
                    <a:pt x="64" y="24"/>
                  </a:lnTo>
                  <a:lnTo>
                    <a:pt x="60" y="29"/>
                  </a:lnTo>
                  <a:lnTo>
                    <a:pt x="57" y="33"/>
                  </a:lnTo>
                  <a:lnTo>
                    <a:pt x="52" y="36"/>
                  </a:lnTo>
                  <a:lnTo>
                    <a:pt x="49" y="41"/>
                  </a:lnTo>
                  <a:lnTo>
                    <a:pt x="44" y="44"/>
                  </a:lnTo>
                  <a:lnTo>
                    <a:pt x="40" y="48"/>
                  </a:lnTo>
                  <a:lnTo>
                    <a:pt x="42" y="34"/>
                  </a:lnTo>
                  <a:lnTo>
                    <a:pt x="48" y="21"/>
                  </a:lnTo>
                  <a:lnTo>
                    <a:pt x="54" y="10"/>
                  </a:lnTo>
                  <a:lnTo>
                    <a:pt x="64" y="0"/>
                  </a:lnTo>
                  <a:lnTo>
                    <a:pt x="82" y="3"/>
                  </a:lnTo>
                  <a:lnTo>
                    <a:pt x="101" y="5"/>
                  </a:lnTo>
                  <a:lnTo>
                    <a:pt x="119" y="10"/>
                  </a:lnTo>
                  <a:lnTo>
                    <a:pt x="137" y="14"/>
                  </a:lnTo>
                  <a:lnTo>
                    <a:pt x="152" y="21"/>
                  </a:lnTo>
                  <a:lnTo>
                    <a:pt x="167" y="31"/>
                  </a:lnTo>
                  <a:lnTo>
                    <a:pt x="177" y="43"/>
                  </a:lnTo>
                  <a:lnTo>
                    <a:pt x="184" y="61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5033" y="635"/>
              <a:ext cx="17" cy="27"/>
            </a:xfrm>
            <a:custGeom>
              <a:avLst/>
              <a:gdLst>
                <a:gd name="T0" fmla="*/ 46 w 49"/>
                <a:gd name="T1" fmla="*/ 31 h 81"/>
                <a:gd name="T2" fmla="*/ 40 w 49"/>
                <a:gd name="T3" fmla="*/ 38 h 81"/>
                <a:gd name="T4" fmla="*/ 36 w 49"/>
                <a:gd name="T5" fmla="*/ 44 h 81"/>
                <a:gd name="T6" fmla="*/ 33 w 49"/>
                <a:gd name="T7" fmla="*/ 50 h 81"/>
                <a:gd name="T8" fmla="*/ 28 w 49"/>
                <a:gd name="T9" fmla="*/ 58 h 81"/>
                <a:gd name="T10" fmla="*/ 24 w 49"/>
                <a:gd name="T11" fmla="*/ 65 h 81"/>
                <a:gd name="T12" fmla="*/ 19 w 49"/>
                <a:gd name="T13" fmla="*/ 70 h 81"/>
                <a:gd name="T14" fmla="*/ 14 w 49"/>
                <a:gd name="T15" fmla="*/ 76 h 81"/>
                <a:gd name="T16" fmla="*/ 6 w 49"/>
                <a:gd name="T17" fmla="*/ 81 h 81"/>
                <a:gd name="T18" fmla="*/ 0 w 49"/>
                <a:gd name="T19" fmla="*/ 65 h 81"/>
                <a:gd name="T20" fmla="*/ 0 w 49"/>
                <a:gd name="T21" fmla="*/ 47 h 81"/>
                <a:gd name="T22" fmla="*/ 6 w 49"/>
                <a:gd name="T23" fmla="*/ 29 h 81"/>
                <a:gd name="T24" fmla="*/ 15 w 49"/>
                <a:gd name="T25" fmla="*/ 12 h 81"/>
                <a:gd name="T26" fmla="*/ 20 w 49"/>
                <a:gd name="T27" fmla="*/ 4 h 81"/>
                <a:gd name="T28" fmla="*/ 27 w 49"/>
                <a:gd name="T29" fmla="*/ 0 h 81"/>
                <a:gd name="T30" fmla="*/ 34 w 49"/>
                <a:gd name="T31" fmla="*/ 0 h 81"/>
                <a:gd name="T32" fmla="*/ 40 w 49"/>
                <a:gd name="T33" fmla="*/ 5 h 81"/>
                <a:gd name="T34" fmla="*/ 46 w 49"/>
                <a:gd name="T35" fmla="*/ 10 h 81"/>
                <a:gd name="T36" fmla="*/ 49 w 49"/>
                <a:gd name="T37" fmla="*/ 17 h 81"/>
                <a:gd name="T38" fmla="*/ 49 w 49"/>
                <a:gd name="T39" fmla="*/ 25 h 81"/>
                <a:gd name="T40" fmla="*/ 46 w 49"/>
                <a:gd name="T41" fmla="*/ 3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" h="81">
                  <a:moveTo>
                    <a:pt x="46" y="31"/>
                  </a:moveTo>
                  <a:lnTo>
                    <a:pt x="40" y="38"/>
                  </a:lnTo>
                  <a:lnTo>
                    <a:pt x="36" y="44"/>
                  </a:lnTo>
                  <a:lnTo>
                    <a:pt x="33" y="50"/>
                  </a:lnTo>
                  <a:lnTo>
                    <a:pt x="28" y="58"/>
                  </a:lnTo>
                  <a:lnTo>
                    <a:pt x="24" y="65"/>
                  </a:lnTo>
                  <a:lnTo>
                    <a:pt x="19" y="70"/>
                  </a:lnTo>
                  <a:lnTo>
                    <a:pt x="14" y="76"/>
                  </a:lnTo>
                  <a:lnTo>
                    <a:pt x="6" y="81"/>
                  </a:lnTo>
                  <a:lnTo>
                    <a:pt x="0" y="65"/>
                  </a:lnTo>
                  <a:lnTo>
                    <a:pt x="0" y="47"/>
                  </a:lnTo>
                  <a:lnTo>
                    <a:pt x="6" y="29"/>
                  </a:lnTo>
                  <a:lnTo>
                    <a:pt x="15" y="12"/>
                  </a:lnTo>
                  <a:lnTo>
                    <a:pt x="20" y="4"/>
                  </a:lnTo>
                  <a:lnTo>
                    <a:pt x="27" y="0"/>
                  </a:lnTo>
                  <a:lnTo>
                    <a:pt x="34" y="0"/>
                  </a:lnTo>
                  <a:lnTo>
                    <a:pt x="40" y="5"/>
                  </a:lnTo>
                  <a:lnTo>
                    <a:pt x="46" y="10"/>
                  </a:lnTo>
                  <a:lnTo>
                    <a:pt x="49" y="17"/>
                  </a:lnTo>
                  <a:lnTo>
                    <a:pt x="49" y="25"/>
                  </a:lnTo>
                  <a:lnTo>
                    <a:pt x="46" y="31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5134" y="648"/>
              <a:ext cx="12" cy="32"/>
            </a:xfrm>
            <a:custGeom>
              <a:avLst/>
              <a:gdLst>
                <a:gd name="T0" fmla="*/ 35 w 35"/>
                <a:gd name="T1" fmla="*/ 10 h 96"/>
                <a:gd name="T2" fmla="*/ 31 w 35"/>
                <a:gd name="T3" fmla="*/ 32 h 96"/>
                <a:gd name="T4" fmla="*/ 24 w 35"/>
                <a:gd name="T5" fmla="*/ 52 h 96"/>
                <a:gd name="T6" fmla="*/ 15 w 35"/>
                <a:gd name="T7" fmla="*/ 72 h 96"/>
                <a:gd name="T8" fmla="*/ 4 w 35"/>
                <a:gd name="T9" fmla="*/ 91 h 96"/>
                <a:gd name="T10" fmla="*/ 0 w 35"/>
                <a:gd name="T11" fmla="*/ 96 h 96"/>
                <a:gd name="T12" fmla="*/ 3 w 35"/>
                <a:gd name="T13" fmla="*/ 71 h 96"/>
                <a:gd name="T14" fmla="*/ 5 w 35"/>
                <a:gd name="T15" fmla="*/ 47 h 96"/>
                <a:gd name="T16" fmla="*/ 6 w 35"/>
                <a:gd name="T17" fmla="*/ 23 h 96"/>
                <a:gd name="T18" fmla="*/ 10 w 35"/>
                <a:gd name="T19" fmla="*/ 0 h 96"/>
                <a:gd name="T20" fmla="*/ 35 w 35"/>
                <a:gd name="T21" fmla="*/ 1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96">
                  <a:moveTo>
                    <a:pt x="35" y="10"/>
                  </a:moveTo>
                  <a:lnTo>
                    <a:pt x="31" y="32"/>
                  </a:lnTo>
                  <a:lnTo>
                    <a:pt x="24" y="52"/>
                  </a:lnTo>
                  <a:lnTo>
                    <a:pt x="15" y="72"/>
                  </a:lnTo>
                  <a:lnTo>
                    <a:pt x="4" y="91"/>
                  </a:lnTo>
                  <a:lnTo>
                    <a:pt x="0" y="96"/>
                  </a:lnTo>
                  <a:lnTo>
                    <a:pt x="3" y="71"/>
                  </a:lnTo>
                  <a:lnTo>
                    <a:pt x="5" y="47"/>
                  </a:lnTo>
                  <a:lnTo>
                    <a:pt x="6" y="23"/>
                  </a:lnTo>
                  <a:lnTo>
                    <a:pt x="10" y="0"/>
                  </a:lnTo>
                  <a:lnTo>
                    <a:pt x="35" y="10"/>
                  </a:lnTo>
                  <a:close/>
                </a:path>
              </a:pathLst>
            </a:custGeom>
            <a:solidFill>
              <a:srgbClr val="A5FF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5056" y="645"/>
              <a:ext cx="66" cy="67"/>
            </a:xfrm>
            <a:custGeom>
              <a:avLst/>
              <a:gdLst>
                <a:gd name="T0" fmla="*/ 199 w 199"/>
                <a:gd name="T1" fmla="*/ 36 h 203"/>
                <a:gd name="T2" fmla="*/ 178 w 199"/>
                <a:gd name="T3" fmla="*/ 192 h 203"/>
                <a:gd name="T4" fmla="*/ 174 w 199"/>
                <a:gd name="T5" fmla="*/ 199 h 203"/>
                <a:gd name="T6" fmla="*/ 168 w 199"/>
                <a:gd name="T7" fmla="*/ 202 h 203"/>
                <a:gd name="T8" fmla="*/ 160 w 199"/>
                <a:gd name="T9" fmla="*/ 203 h 203"/>
                <a:gd name="T10" fmla="*/ 153 w 199"/>
                <a:gd name="T11" fmla="*/ 202 h 203"/>
                <a:gd name="T12" fmla="*/ 144 w 199"/>
                <a:gd name="T13" fmla="*/ 201 h 203"/>
                <a:gd name="T14" fmla="*/ 135 w 199"/>
                <a:gd name="T15" fmla="*/ 199 h 203"/>
                <a:gd name="T16" fmla="*/ 127 w 199"/>
                <a:gd name="T17" fmla="*/ 196 h 203"/>
                <a:gd name="T18" fmla="*/ 120 w 199"/>
                <a:gd name="T19" fmla="*/ 193 h 203"/>
                <a:gd name="T20" fmla="*/ 101 w 199"/>
                <a:gd name="T21" fmla="*/ 187 h 203"/>
                <a:gd name="T22" fmla="*/ 84 w 199"/>
                <a:gd name="T23" fmla="*/ 176 h 203"/>
                <a:gd name="T24" fmla="*/ 67 w 199"/>
                <a:gd name="T25" fmla="*/ 162 h 203"/>
                <a:gd name="T26" fmla="*/ 52 w 199"/>
                <a:gd name="T27" fmla="*/ 147 h 203"/>
                <a:gd name="T28" fmla="*/ 39 w 199"/>
                <a:gd name="T29" fmla="*/ 130 h 203"/>
                <a:gd name="T30" fmla="*/ 27 w 199"/>
                <a:gd name="T31" fmla="*/ 112 h 203"/>
                <a:gd name="T32" fmla="*/ 15 w 199"/>
                <a:gd name="T33" fmla="*/ 95 h 203"/>
                <a:gd name="T34" fmla="*/ 4 w 199"/>
                <a:gd name="T35" fmla="*/ 77 h 203"/>
                <a:gd name="T36" fmla="*/ 1 w 199"/>
                <a:gd name="T37" fmla="*/ 57 h 203"/>
                <a:gd name="T38" fmla="*/ 0 w 199"/>
                <a:gd name="T39" fmla="*/ 31 h 203"/>
                <a:gd name="T40" fmla="*/ 0 w 199"/>
                <a:gd name="T41" fmla="*/ 9 h 203"/>
                <a:gd name="T42" fmla="*/ 0 w 199"/>
                <a:gd name="T43" fmla="*/ 0 h 203"/>
                <a:gd name="T44" fmla="*/ 10 w 199"/>
                <a:gd name="T45" fmla="*/ 7 h 203"/>
                <a:gd name="T46" fmla="*/ 21 w 199"/>
                <a:gd name="T47" fmla="*/ 13 h 203"/>
                <a:gd name="T48" fmla="*/ 32 w 199"/>
                <a:gd name="T49" fmla="*/ 19 h 203"/>
                <a:gd name="T50" fmla="*/ 45 w 199"/>
                <a:gd name="T51" fmla="*/ 25 h 203"/>
                <a:gd name="T52" fmla="*/ 57 w 199"/>
                <a:gd name="T53" fmla="*/ 29 h 203"/>
                <a:gd name="T54" fmla="*/ 70 w 199"/>
                <a:gd name="T55" fmla="*/ 33 h 203"/>
                <a:gd name="T56" fmla="*/ 82 w 199"/>
                <a:gd name="T57" fmla="*/ 37 h 203"/>
                <a:gd name="T58" fmla="*/ 96 w 199"/>
                <a:gd name="T59" fmla="*/ 40 h 203"/>
                <a:gd name="T60" fmla="*/ 109 w 199"/>
                <a:gd name="T61" fmla="*/ 42 h 203"/>
                <a:gd name="T62" fmla="*/ 122 w 199"/>
                <a:gd name="T63" fmla="*/ 43 h 203"/>
                <a:gd name="T64" fmla="*/ 136 w 199"/>
                <a:gd name="T65" fmla="*/ 45 h 203"/>
                <a:gd name="T66" fmla="*/ 149 w 199"/>
                <a:gd name="T67" fmla="*/ 45 h 203"/>
                <a:gd name="T68" fmla="*/ 163 w 199"/>
                <a:gd name="T69" fmla="*/ 43 h 203"/>
                <a:gd name="T70" fmla="*/ 175 w 199"/>
                <a:gd name="T71" fmla="*/ 41 h 203"/>
                <a:gd name="T72" fmla="*/ 187 w 199"/>
                <a:gd name="T73" fmla="*/ 39 h 203"/>
                <a:gd name="T74" fmla="*/ 199 w 199"/>
                <a:gd name="T75" fmla="*/ 3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9" h="203">
                  <a:moveTo>
                    <a:pt x="199" y="36"/>
                  </a:moveTo>
                  <a:lnTo>
                    <a:pt x="178" y="192"/>
                  </a:lnTo>
                  <a:lnTo>
                    <a:pt x="174" y="199"/>
                  </a:lnTo>
                  <a:lnTo>
                    <a:pt x="168" y="202"/>
                  </a:lnTo>
                  <a:lnTo>
                    <a:pt x="160" y="203"/>
                  </a:lnTo>
                  <a:lnTo>
                    <a:pt x="153" y="202"/>
                  </a:lnTo>
                  <a:lnTo>
                    <a:pt x="144" y="201"/>
                  </a:lnTo>
                  <a:lnTo>
                    <a:pt x="135" y="199"/>
                  </a:lnTo>
                  <a:lnTo>
                    <a:pt x="127" y="196"/>
                  </a:lnTo>
                  <a:lnTo>
                    <a:pt x="120" y="193"/>
                  </a:lnTo>
                  <a:lnTo>
                    <a:pt x="101" y="187"/>
                  </a:lnTo>
                  <a:lnTo>
                    <a:pt x="84" y="176"/>
                  </a:lnTo>
                  <a:lnTo>
                    <a:pt x="67" y="162"/>
                  </a:lnTo>
                  <a:lnTo>
                    <a:pt x="52" y="147"/>
                  </a:lnTo>
                  <a:lnTo>
                    <a:pt x="39" y="130"/>
                  </a:lnTo>
                  <a:lnTo>
                    <a:pt x="27" y="112"/>
                  </a:lnTo>
                  <a:lnTo>
                    <a:pt x="15" y="95"/>
                  </a:lnTo>
                  <a:lnTo>
                    <a:pt x="4" y="77"/>
                  </a:lnTo>
                  <a:lnTo>
                    <a:pt x="1" y="57"/>
                  </a:lnTo>
                  <a:lnTo>
                    <a:pt x="0" y="3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0" y="7"/>
                  </a:lnTo>
                  <a:lnTo>
                    <a:pt x="21" y="13"/>
                  </a:lnTo>
                  <a:lnTo>
                    <a:pt x="32" y="19"/>
                  </a:lnTo>
                  <a:lnTo>
                    <a:pt x="45" y="25"/>
                  </a:lnTo>
                  <a:lnTo>
                    <a:pt x="57" y="29"/>
                  </a:lnTo>
                  <a:lnTo>
                    <a:pt x="70" y="33"/>
                  </a:lnTo>
                  <a:lnTo>
                    <a:pt x="82" y="37"/>
                  </a:lnTo>
                  <a:lnTo>
                    <a:pt x="96" y="40"/>
                  </a:lnTo>
                  <a:lnTo>
                    <a:pt x="109" y="42"/>
                  </a:lnTo>
                  <a:lnTo>
                    <a:pt x="122" y="43"/>
                  </a:lnTo>
                  <a:lnTo>
                    <a:pt x="136" y="45"/>
                  </a:lnTo>
                  <a:lnTo>
                    <a:pt x="149" y="45"/>
                  </a:lnTo>
                  <a:lnTo>
                    <a:pt x="163" y="43"/>
                  </a:lnTo>
                  <a:lnTo>
                    <a:pt x="175" y="41"/>
                  </a:lnTo>
                  <a:lnTo>
                    <a:pt x="187" y="39"/>
                  </a:lnTo>
                  <a:lnTo>
                    <a:pt x="199" y="36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5186" y="683"/>
              <a:ext cx="49" cy="108"/>
            </a:xfrm>
            <a:custGeom>
              <a:avLst/>
              <a:gdLst>
                <a:gd name="T0" fmla="*/ 141 w 146"/>
                <a:gd name="T1" fmla="*/ 252 h 322"/>
                <a:gd name="T2" fmla="*/ 137 w 146"/>
                <a:gd name="T3" fmla="*/ 270 h 322"/>
                <a:gd name="T4" fmla="*/ 133 w 146"/>
                <a:gd name="T5" fmla="*/ 287 h 322"/>
                <a:gd name="T6" fmla="*/ 127 w 146"/>
                <a:gd name="T7" fmla="*/ 304 h 322"/>
                <a:gd name="T8" fmla="*/ 122 w 146"/>
                <a:gd name="T9" fmla="*/ 322 h 322"/>
                <a:gd name="T10" fmla="*/ 103 w 146"/>
                <a:gd name="T11" fmla="*/ 305 h 322"/>
                <a:gd name="T12" fmla="*/ 84 w 146"/>
                <a:gd name="T13" fmla="*/ 286 h 322"/>
                <a:gd name="T14" fmla="*/ 67 w 146"/>
                <a:gd name="T15" fmla="*/ 265 h 322"/>
                <a:gd name="T16" fmla="*/ 51 w 146"/>
                <a:gd name="T17" fmla="*/ 243 h 322"/>
                <a:gd name="T18" fmla="*/ 36 w 146"/>
                <a:gd name="T19" fmla="*/ 221 h 322"/>
                <a:gd name="T20" fmla="*/ 24 w 146"/>
                <a:gd name="T21" fmla="*/ 196 h 322"/>
                <a:gd name="T22" fmla="*/ 13 w 146"/>
                <a:gd name="T23" fmla="*/ 172 h 322"/>
                <a:gd name="T24" fmla="*/ 5 w 146"/>
                <a:gd name="T25" fmla="*/ 147 h 322"/>
                <a:gd name="T26" fmla="*/ 0 w 146"/>
                <a:gd name="T27" fmla="*/ 136 h 322"/>
                <a:gd name="T28" fmla="*/ 1 w 146"/>
                <a:gd name="T29" fmla="*/ 124 h 322"/>
                <a:gd name="T30" fmla="*/ 4 w 146"/>
                <a:gd name="T31" fmla="*/ 112 h 322"/>
                <a:gd name="T32" fmla="*/ 8 w 146"/>
                <a:gd name="T33" fmla="*/ 100 h 322"/>
                <a:gd name="T34" fmla="*/ 15 w 146"/>
                <a:gd name="T35" fmla="*/ 74 h 322"/>
                <a:gd name="T36" fmla="*/ 22 w 146"/>
                <a:gd name="T37" fmla="*/ 47 h 322"/>
                <a:gd name="T38" fmla="*/ 28 w 146"/>
                <a:gd name="T39" fmla="*/ 23 h 322"/>
                <a:gd name="T40" fmla="*/ 41 w 146"/>
                <a:gd name="T41" fmla="*/ 0 h 322"/>
                <a:gd name="T42" fmla="*/ 70 w 146"/>
                <a:gd name="T43" fmla="*/ 22 h 322"/>
                <a:gd name="T44" fmla="*/ 94 w 146"/>
                <a:gd name="T45" fmla="*/ 47 h 322"/>
                <a:gd name="T46" fmla="*/ 114 w 146"/>
                <a:gd name="T47" fmla="*/ 76 h 322"/>
                <a:gd name="T48" fmla="*/ 130 w 146"/>
                <a:gd name="T49" fmla="*/ 108 h 322"/>
                <a:gd name="T50" fmla="*/ 140 w 146"/>
                <a:gd name="T51" fmla="*/ 143 h 322"/>
                <a:gd name="T52" fmla="*/ 145 w 146"/>
                <a:gd name="T53" fmla="*/ 178 h 322"/>
                <a:gd name="T54" fmla="*/ 146 w 146"/>
                <a:gd name="T55" fmla="*/ 215 h 322"/>
                <a:gd name="T56" fmla="*/ 141 w 146"/>
                <a:gd name="T57" fmla="*/ 25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6" h="322">
                  <a:moveTo>
                    <a:pt x="141" y="252"/>
                  </a:moveTo>
                  <a:lnTo>
                    <a:pt x="137" y="270"/>
                  </a:lnTo>
                  <a:lnTo>
                    <a:pt x="133" y="287"/>
                  </a:lnTo>
                  <a:lnTo>
                    <a:pt x="127" y="304"/>
                  </a:lnTo>
                  <a:lnTo>
                    <a:pt x="122" y="322"/>
                  </a:lnTo>
                  <a:lnTo>
                    <a:pt x="103" y="305"/>
                  </a:lnTo>
                  <a:lnTo>
                    <a:pt x="84" y="286"/>
                  </a:lnTo>
                  <a:lnTo>
                    <a:pt x="67" y="265"/>
                  </a:lnTo>
                  <a:lnTo>
                    <a:pt x="51" y="243"/>
                  </a:lnTo>
                  <a:lnTo>
                    <a:pt x="36" y="221"/>
                  </a:lnTo>
                  <a:lnTo>
                    <a:pt x="24" y="196"/>
                  </a:lnTo>
                  <a:lnTo>
                    <a:pt x="13" y="172"/>
                  </a:lnTo>
                  <a:lnTo>
                    <a:pt x="5" y="147"/>
                  </a:lnTo>
                  <a:lnTo>
                    <a:pt x="0" y="136"/>
                  </a:lnTo>
                  <a:lnTo>
                    <a:pt x="1" y="124"/>
                  </a:lnTo>
                  <a:lnTo>
                    <a:pt x="4" y="112"/>
                  </a:lnTo>
                  <a:lnTo>
                    <a:pt x="8" y="100"/>
                  </a:lnTo>
                  <a:lnTo>
                    <a:pt x="15" y="74"/>
                  </a:lnTo>
                  <a:lnTo>
                    <a:pt x="22" y="47"/>
                  </a:lnTo>
                  <a:lnTo>
                    <a:pt x="28" y="23"/>
                  </a:lnTo>
                  <a:lnTo>
                    <a:pt x="41" y="0"/>
                  </a:lnTo>
                  <a:lnTo>
                    <a:pt x="70" y="22"/>
                  </a:lnTo>
                  <a:lnTo>
                    <a:pt x="94" y="47"/>
                  </a:lnTo>
                  <a:lnTo>
                    <a:pt x="114" y="76"/>
                  </a:lnTo>
                  <a:lnTo>
                    <a:pt x="130" y="108"/>
                  </a:lnTo>
                  <a:lnTo>
                    <a:pt x="140" y="143"/>
                  </a:lnTo>
                  <a:lnTo>
                    <a:pt x="145" y="178"/>
                  </a:lnTo>
                  <a:lnTo>
                    <a:pt x="146" y="215"/>
                  </a:lnTo>
                  <a:lnTo>
                    <a:pt x="141" y="252"/>
                  </a:lnTo>
                  <a:close/>
                </a:path>
              </a:pathLst>
            </a:custGeom>
            <a:solidFill>
              <a:srgbClr val="A5FF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5036" y="664"/>
              <a:ext cx="11" cy="26"/>
            </a:xfrm>
            <a:custGeom>
              <a:avLst/>
              <a:gdLst>
                <a:gd name="T0" fmla="*/ 25 w 35"/>
                <a:gd name="T1" fmla="*/ 76 h 76"/>
                <a:gd name="T2" fmla="*/ 19 w 35"/>
                <a:gd name="T3" fmla="*/ 61 h 76"/>
                <a:gd name="T4" fmla="*/ 12 w 35"/>
                <a:gd name="T5" fmla="*/ 47 h 76"/>
                <a:gd name="T6" fmla="*/ 5 w 35"/>
                <a:gd name="T7" fmla="*/ 32 h 76"/>
                <a:gd name="T8" fmla="*/ 0 w 35"/>
                <a:gd name="T9" fmla="*/ 18 h 76"/>
                <a:gd name="T10" fmla="*/ 28 w 35"/>
                <a:gd name="T11" fmla="*/ 0 h 76"/>
                <a:gd name="T12" fmla="*/ 32 w 35"/>
                <a:gd name="T13" fmla="*/ 19 h 76"/>
                <a:gd name="T14" fmla="*/ 35 w 35"/>
                <a:gd name="T15" fmla="*/ 39 h 76"/>
                <a:gd name="T16" fmla="*/ 33 w 35"/>
                <a:gd name="T17" fmla="*/ 58 h 76"/>
                <a:gd name="T18" fmla="*/ 25 w 35"/>
                <a:gd name="T19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76">
                  <a:moveTo>
                    <a:pt x="25" y="76"/>
                  </a:moveTo>
                  <a:lnTo>
                    <a:pt x="19" y="61"/>
                  </a:lnTo>
                  <a:lnTo>
                    <a:pt x="12" y="47"/>
                  </a:lnTo>
                  <a:lnTo>
                    <a:pt x="5" y="32"/>
                  </a:lnTo>
                  <a:lnTo>
                    <a:pt x="0" y="18"/>
                  </a:lnTo>
                  <a:lnTo>
                    <a:pt x="28" y="0"/>
                  </a:lnTo>
                  <a:lnTo>
                    <a:pt x="32" y="19"/>
                  </a:lnTo>
                  <a:lnTo>
                    <a:pt x="35" y="39"/>
                  </a:lnTo>
                  <a:lnTo>
                    <a:pt x="33" y="58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4895" y="664"/>
              <a:ext cx="266" cy="219"/>
            </a:xfrm>
            <a:custGeom>
              <a:avLst/>
              <a:gdLst>
                <a:gd name="T0" fmla="*/ 334 w 798"/>
                <a:gd name="T1" fmla="*/ 97 h 655"/>
                <a:gd name="T2" fmla="*/ 346 w 798"/>
                <a:gd name="T3" fmla="*/ 129 h 655"/>
                <a:gd name="T4" fmla="*/ 356 w 798"/>
                <a:gd name="T5" fmla="*/ 154 h 655"/>
                <a:gd name="T6" fmla="*/ 356 w 798"/>
                <a:gd name="T7" fmla="*/ 194 h 655"/>
                <a:gd name="T8" fmla="*/ 386 w 798"/>
                <a:gd name="T9" fmla="*/ 229 h 655"/>
                <a:gd name="T10" fmla="*/ 381 w 798"/>
                <a:gd name="T11" fmla="*/ 251 h 655"/>
                <a:gd name="T12" fmla="*/ 339 w 798"/>
                <a:gd name="T13" fmla="*/ 295 h 655"/>
                <a:gd name="T14" fmla="*/ 315 w 798"/>
                <a:gd name="T15" fmla="*/ 367 h 655"/>
                <a:gd name="T16" fmla="*/ 292 w 798"/>
                <a:gd name="T17" fmla="*/ 375 h 655"/>
                <a:gd name="T18" fmla="*/ 279 w 798"/>
                <a:gd name="T19" fmla="*/ 361 h 655"/>
                <a:gd name="T20" fmla="*/ 281 w 798"/>
                <a:gd name="T21" fmla="*/ 392 h 655"/>
                <a:gd name="T22" fmla="*/ 313 w 798"/>
                <a:gd name="T23" fmla="*/ 418 h 655"/>
                <a:gd name="T24" fmla="*/ 354 w 798"/>
                <a:gd name="T25" fmla="*/ 429 h 655"/>
                <a:gd name="T26" fmla="*/ 396 w 798"/>
                <a:gd name="T27" fmla="*/ 419 h 655"/>
                <a:gd name="T28" fmla="*/ 400 w 798"/>
                <a:gd name="T29" fmla="*/ 429 h 655"/>
                <a:gd name="T30" fmla="*/ 423 w 798"/>
                <a:gd name="T31" fmla="*/ 440 h 655"/>
                <a:gd name="T32" fmla="*/ 464 w 798"/>
                <a:gd name="T33" fmla="*/ 424 h 655"/>
                <a:gd name="T34" fmla="*/ 499 w 798"/>
                <a:gd name="T35" fmla="*/ 404 h 655"/>
                <a:gd name="T36" fmla="*/ 521 w 798"/>
                <a:gd name="T37" fmla="*/ 351 h 655"/>
                <a:gd name="T38" fmla="*/ 510 w 798"/>
                <a:gd name="T39" fmla="*/ 297 h 655"/>
                <a:gd name="T40" fmla="*/ 482 w 798"/>
                <a:gd name="T41" fmla="*/ 253 h 655"/>
                <a:gd name="T42" fmla="*/ 508 w 798"/>
                <a:gd name="T43" fmla="*/ 192 h 655"/>
                <a:gd name="T44" fmla="*/ 506 w 798"/>
                <a:gd name="T45" fmla="*/ 129 h 655"/>
                <a:gd name="T46" fmla="*/ 539 w 798"/>
                <a:gd name="T47" fmla="*/ 139 h 655"/>
                <a:gd name="T48" fmla="*/ 627 w 798"/>
                <a:gd name="T49" fmla="*/ 170 h 655"/>
                <a:gd name="T50" fmla="*/ 686 w 798"/>
                <a:gd name="T51" fmla="*/ 152 h 655"/>
                <a:gd name="T52" fmla="*/ 706 w 798"/>
                <a:gd name="T53" fmla="*/ 123 h 655"/>
                <a:gd name="T54" fmla="*/ 724 w 798"/>
                <a:gd name="T55" fmla="*/ 139 h 655"/>
                <a:gd name="T56" fmla="*/ 720 w 798"/>
                <a:gd name="T57" fmla="*/ 212 h 655"/>
                <a:gd name="T58" fmla="*/ 758 w 798"/>
                <a:gd name="T59" fmla="*/ 282 h 655"/>
                <a:gd name="T60" fmla="*/ 745 w 798"/>
                <a:gd name="T61" fmla="*/ 361 h 655"/>
                <a:gd name="T62" fmla="*/ 780 w 798"/>
                <a:gd name="T63" fmla="*/ 458 h 655"/>
                <a:gd name="T64" fmla="*/ 779 w 798"/>
                <a:gd name="T65" fmla="*/ 528 h 655"/>
                <a:gd name="T66" fmla="*/ 707 w 798"/>
                <a:gd name="T67" fmla="*/ 499 h 655"/>
                <a:gd name="T68" fmla="*/ 634 w 798"/>
                <a:gd name="T69" fmla="*/ 500 h 655"/>
                <a:gd name="T70" fmla="*/ 569 w 798"/>
                <a:gd name="T71" fmla="*/ 503 h 655"/>
                <a:gd name="T72" fmla="*/ 518 w 798"/>
                <a:gd name="T73" fmla="*/ 495 h 655"/>
                <a:gd name="T74" fmla="*/ 486 w 798"/>
                <a:gd name="T75" fmla="*/ 488 h 655"/>
                <a:gd name="T76" fmla="*/ 310 w 798"/>
                <a:gd name="T77" fmla="*/ 457 h 655"/>
                <a:gd name="T78" fmla="*/ 235 w 798"/>
                <a:gd name="T79" fmla="*/ 462 h 655"/>
                <a:gd name="T80" fmla="*/ 165 w 798"/>
                <a:gd name="T81" fmla="*/ 491 h 655"/>
                <a:gd name="T82" fmla="*/ 105 w 798"/>
                <a:gd name="T83" fmla="*/ 538 h 655"/>
                <a:gd name="T84" fmla="*/ 60 w 798"/>
                <a:gd name="T85" fmla="*/ 595 h 655"/>
                <a:gd name="T86" fmla="*/ 76 w 798"/>
                <a:gd name="T87" fmla="*/ 601 h 655"/>
                <a:gd name="T88" fmla="*/ 140 w 798"/>
                <a:gd name="T89" fmla="*/ 544 h 655"/>
                <a:gd name="T90" fmla="*/ 213 w 798"/>
                <a:gd name="T91" fmla="*/ 503 h 655"/>
                <a:gd name="T92" fmla="*/ 294 w 798"/>
                <a:gd name="T93" fmla="*/ 487 h 655"/>
                <a:gd name="T94" fmla="*/ 381 w 798"/>
                <a:gd name="T95" fmla="*/ 503 h 655"/>
                <a:gd name="T96" fmla="*/ 431 w 798"/>
                <a:gd name="T97" fmla="*/ 515 h 655"/>
                <a:gd name="T98" fmla="*/ 483 w 798"/>
                <a:gd name="T99" fmla="*/ 518 h 655"/>
                <a:gd name="T100" fmla="*/ 457 w 798"/>
                <a:gd name="T101" fmla="*/ 582 h 655"/>
                <a:gd name="T102" fmla="*/ 456 w 798"/>
                <a:gd name="T103" fmla="*/ 655 h 655"/>
                <a:gd name="T104" fmla="*/ 1 w 798"/>
                <a:gd name="T105" fmla="*/ 585 h 655"/>
                <a:gd name="T106" fmla="*/ 24 w 798"/>
                <a:gd name="T107" fmla="*/ 491 h 655"/>
                <a:gd name="T108" fmla="*/ 92 w 798"/>
                <a:gd name="T109" fmla="*/ 221 h 655"/>
                <a:gd name="T110" fmla="*/ 145 w 798"/>
                <a:gd name="T111" fmla="*/ 146 h 655"/>
                <a:gd name="T112" fmla="*/ 215 w 798"/>
                <a:gd name="T113" fmla="*/ 82 h 655"/>
                <a:gd name="T114" fmla="*/ 292 w 798"/>
                <a:gd name="T115" fmla="*/ 27 h 655"/>
                <a:gd name="T116" fmla="*/ 333 w 798"/>
                <a:gd name="T117" fmla="*/ 34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98" h="655">
                  <a:moveTo>
                    <a:pt x="347" y="66"/>
                  </a:moveTo>
                  <a:lnTo>
                    <a:pt x="340" y="74"/>
                  </a:lnTo>
                  <a:lnTo>
                    <a:pt x="337" y="86"/>
                  </a:lnTo>
                  <a:lnTo>
                    <a:pt x="334" y="97"/>
                  </a:lnTo>
                  <a:lnTo>
                    <a:pt x="336" y="109"/>
                  </a:lnTo>
                  <a:lnTo>
                    <a:pt x="337" y="116"/>
                  </a:lnTo>
                  <a:lnTo>
                    <a:pt x="340" y="122"/>
                  </a:lnTo>
                  <a:lnTo>
                    <a:pt x="346" y="129"/>
                  </a:lnTo>
                  <a:lnTo>
                    <a:pt x="350" y="134"/>
                  </a:lnTo>
                  <a:lnTo>
                    <a:pt x="354" y="141"/>
                  </a:lnTo>
                  <a:lnTo>
                    <a:pt x="357" y="148"/>
                  </a:lnTo>
                  <a:lnTo>
                    <a:pt x="356" y="154"/>
                  </a:lnTo>
                  <a:lnTo>
                    <a:pt x="350" y="162"/>
                  </a:lnTo>
                  <a:lnTo>
                    <a:pt x="350" y="173"/>
                  </a:lnTo>
                  <a:lnTo>
                    <a:pt x="351" y="184"/>
                  </a:lnTo>
                  <a:lnTo>
                    <a:pt x="356" y="194"/>
                  </a:lnTo>
                  <a:lnTo>
                    <a:pt x="361" y="204"/>
                  </a:lnTo>
                  <a:lnTo>
                    <a:pt x="369" y="213"/>
                  </a:lnTo>
                  <a:lnTo>
                    <a:pt x="377" y="221"/>
                  </a:lnTo>
                  <a:lnTo>
                    <a:pt x="386" y="229"/>
                  </a:lnTo>
                  <a:lnTo>
                    <a:pt x="394" y="234"/>
                  </a:lnTo>
                  <a:lnTo>
                    <a:pt x="392" y="243"/>
                  </a:lnTo>
                  <a:lnTo>
                    <a:pt x="388" y="248"/>
                  </a:lnTo>
                  <a:lnTo>
                    <a:pt x="381" y="251"/>
                  </a:lnTo>
                  <a:lnTo>
                    <a:pt x="374" y="253"/>
                  </a:lnTo>
                  <a:lnTo>
                    <a:pt x="359" y="264"/>
                  </a:lnTo>
                  <a:lnTo>
                    <a:pt x="348" y="279"/>
                  </a:lnTo>
                  <a:lnTo>
                    <a:pt x="339" y="295"/>
                  </a:lnTo>
                  <a:lnTo>
                    <a:pt x="333" y="313"/>
                  </a:lnTo>
                  <a:lnTo>
                    <a:pt x="328" y="331"/>
                  </a:lnTo>
                  <a:lnTo>
                    <a:pt x="322" y="349"/>
                  </a:lnTo>
                  <a:lnTo>
                    <a:pt x="315" y="367"/>
                  </a:lnTo>
                  <a:lnTo>
                    <a:pt x="308" y="383"/>
                  </a:lnTo>
                  <a:lnTo>
                    <a:pt x="300" y="383"/>
                  </a:lnTo>
                  <a:lnTo>
                    <a:pt x="295" y="380"/>
                  </a:lnTo>
                  <a:lnTo>
                    <a:pt x="292" y="375"/>
                  </a:lnTo>
                  <a:lnTo>
                    <a:pt x="290" y="370"/>
                  </a:lnTo>
                  <a:lnTo>
                    <a:pt x="287" y="364"/>
                  </a:lnTo>
                  <a:lnTo>
                    <a:pt x="283" y="361"/>
                  </a:lnTo>
                  <a:lnTo>
                    <a:pt x="279" y="361"/>
                  </a:lnTo>
                  <a:lnTo>
                    <a:pt x="272" y="364"/>
                  </a:lnTo>
                  <a:lnTo>
                    <a:pt x="272" y="375"/>
                  </a:lnTo>
                  <a:lnTo>
                    <a:pt x="275" y="384"/>
                  </a:lnTo>
                  <a:lnTo>
                    <a:pt x="281" y="392"/>
                  </a:lnTo>
                  <a:lnTo>
                    <a:pt x="288" y="400"/>
                  </a:lnTo>
                  <a:lnTo>
                    <a:pt x="295" y="407"/>
                  </a:lnTo>
                  <a:lnTo>
                    <a:pt x="304" y="412"/>
                  </a:lnTo>
                  <a:lnTo>
                    <a:pt x="313" y="418"/>
                  </a:lnTo>
                  <a:lnTo>
                    <a:pt x="321" y="422"/>
                  </a:lnTo>
                  <a:lnTo>
                    <a:pt x="332" y="425"/>
                  </a:lnTo>
                  <a:lnTo>
                    <a:pt x="343" y="428"/>
                  </a:lnTo>
                  <a:lnTo>
                    <a:pt x="354" y="429"/>
                  </a:lnTo>
                  <a:lnTo>
                    <a:pt x="366" y="428"/>
                  </a:lnTo>
                  <a:lnTo>
                    <a:pt x="377" y="425"/>
                  </a:lnTo>
                  <a:lnTo>
                    <a:pt x="387" y="423"/>
                  </a:lnTo>
                  <a:lnTo>
                    <a:pt x="396" y="419"/>
                  </a:lnTo>
                  <a:lnTo>
                    <a:pt x="404" y="413"/>
                  </a:lnTo>
                  <a:lnTo>
                    <a:pt x="403" y="419"/>
                  </a:lnTo>
                  <a:lnTo>
                    <a:pt x="401" y="423"/>
                  </a:lnTo>
                  <a:lnTo>
                    <a:pt x="400" y="429"/>
                  </a:lnTo>
                  <a:lnTo>
                    <a:pt x="400" y="434"/>
                  </a:lnTo>
                  <a:lnTo>
                    <a:pt x="408" y="439"/>
                  </a:lnTo>
                  <a:lnTo>
                    <a:pt x="416" y="441"/>
                  </a:lnTo>
                  <a:lnTo>
                    <a:pt x="423" y="440"/>
                  </a:lnTo>
                  <a:lnTo>
                    <a:pt x="432" y="438"/>
                  </a:lnTo>
                  <a:lnTo>
                    <a:pt x="456" y="418"/>
                  </a:lnTo>
                  <a:lnTo>
                    <a:pt x="459" y="424"/>
                  </a:lnTo>
                  <a:lnTo>
                    <a:pt x="464" y="424"/>
                  </a:lnTo>
                  <a:lnTo>
                    <a:pt x="471" y="422"/>
                  </a:lnTo>
                  <a:lnTo>
                    <a:pt x="476" y="422"/>
                  </a:lnTo>
                  <a:lnTo>
                    <a:pt x="488" y="414"/>
                  </a:lnTo>
                  <a:lnTo>
                    <a:pt x="499" y="404"/>
                  </a:lnTo>
                  <a:lnTo>
                    <a:pt x="508" y="392"/>
                  </a:lnTo>
                  <a:lnTo>
                    <a:pt x="515" y="380"/>
                  </a:lnTo>
                  <a:lnTo>
                    <a:pt x="519" y="365"/>
                  </a:lnTo>
                  <a:lnTo>
                    <a:pt x="521" y="351"/>
                  </a:lnTo>
                  <a:lnTo>
                    <a:pt x="521" y="337"/>
                  </a:lnTo>
                  <a:lnTo>
                    <a:pt x="520" y="321"/>
                  </a:lnTo>
                  <a:lnTo>
                    <a:pt x="517" y="308"/>
                  </a:lnTo>
                  <a:lnTo>
                    <a:pt x="510" y="297"/>
                  </a:lnTo>
                  <a:lnTo>
                    <a:pt x="501" y="285"/>
                  </a:lnTo>
                  <a:lnTo>
                    <a:pt x="492" y="274"/>
                  </a:lnTo>
                  <a:lnTo>
                    <a:pt x="486" y="264"/>
                  </a:lnTo>
                  <a:lnTo>
                    <a:pt x="482" y="253"/>
                  </a:lnTo>
                  <a:lnTo>
                    <a:pt x="486" y="242"/>
                  </a:lnTo>
                  <a:lnTo>
                    <a:pt x="496" y="230"/>
                  </a:lnTo>
                  <a:lnTo>
                    <a:pt x="503" y="212"/>
                  </a:lnTo>
                  <a:lnTo>
                    <a:pt x="508" y="192"/>
                  </a:lnTo>
                  <a:lnTo>
                    <a:pt x="507" y="172"/>
                  </a:lnTo>
                  <a:lnTo>
                    <a:pt x="499" y="153"/>
                  </a:lnTo>
                  <a:lnTo>
                    <a:pt x="502" y="141"/>
                  </a:lnTo>
                  <a:lnTo>
                    <a:pt x="506" y="129"/>
                  </a:lnTo>
                  <a:lnTo>
                    <a:pt x="508" y="117"/>
                  </a:lnTo>
                  <a:lnTo>
                    <a:pt x="508" y="104"/>
                  </a:lnTo>
                  <a:lnTo>
                    <a:pt x="522" y="123"/>
                  </a:lnTo>
                  <a:lnTo>
                    <a:pt x="539" y="139"/>
                  </a:lnTo>
                  <a:lnTo>
                    <a:pt x="559" y="152"/>
                  </a:lnTo>
                  <a:lnTo>
                    <a:pt x="581" y="161"/>
                  </a:lnTo>
                  <a:lnTo>
                    <a:pt x="603" y="168"/>
                  </a:lnTo>
                  <a:lnTo>
                    <a:pt x="627" y="170"/>
                  </a:lnTo>
                  <a:lnTo>
                    <a:pt x="650" y="168"/>
                  </a:lnTo>
                  <a:lnTo>
                    <a:pt x="671" y="162"/>
                  </a:lnTo>
                  <a:lnTo>
                    <a:pt x="679" y="158"/>
                  </a:lnTo>
                  <a:lnTo>
                    <a:pt x="686" y="152"/>
                  </a:lnTo>
                  <a:lnTo>
                    <a:pt x="692" y="146"/>
                  </a:lnTo>
                  <a:lnTo>
                    <a:pt x="698" y="139"/>
                  </a:lnTo>
                  <a:lnTo>
                    <a:pt x="701" y="131"/>
                  </a:lnTo>
                  <a:lnTo>
                    <a:pt x="706" y="123"/>
                  </a:lnTo>
                  <a:lnTo>
                    <a:pt x="708" y="114"/>
                  </a:lnTo>
                  <a:lnTo>
                    <a:pt x="710" y="106"/>
                  </a:lnTo>
                  <a:lnTo>
                    <a:pt x="717" y="122"/>
                  </a:lnTo>
                  <a:lnTo>
                    <a:pt x="724" y="139"/>
                  </a:lnTo>
                  <a:lnTo>
                    <a:pt x="727" y="155"/>
                  </a:lnTo>
                  <a:lnTo>
                    <a:pt x="722" y="173"/>
                  </a:lnTo>
                  <a:lnTo>
                    <a:pt x="717" y="193"/>
                  </a:lnTo>
                  <a:lnTo>
                    <a:pt x="720" y="212"/>
                  </a:lnTo>
                  <a:lnTo>
                    <a:pt x="729" y="231"/>
                  </a:lnTo>
                  <a:lnTo>
                    <a:pt x="741" y="248"/>
                  </a:lnTo>
                  <a:lnTo>
                    <a:pt x="752" y="265"/>
                  </a:lnTo>
                  <a:lnTo>
                    <a:pt x="758" y="282"/>
                  </a:lnTo>
                  <a:lnTo>
                    <a:pt x="755" y="300"/>
                  </a:lnTo>
                  <a:lnTo>
                    <a:pt x="740" y="318"/>
                  </a:lnTo>
                  <a:lnTo>
                    <a:pt x="732" y="338"/>
                  </a:lnTo>
                  <a:lnTo>
                    <a:pt x="745" y="361"/>
                  </a:lnTo>
                  <a:lnTo>
                    <a:pt x="756" y="384"/>
                  </a:lnTo>
                  <a:lnTo>
                    <a:pt x="765" y="409"/>
                  </a:lnTo>
                  <a:lnTo>
                    <a:pt x="772" y="433"/>
                  </a:lnTo>
                  <a:lnTo>
                    <a:pt x="780" y="458"/>
                  </a:lnTo>
                  <a:lnTo>
                    <a:pt x="786" y="482"/>
                  </a:lnTo>
                  <a:lnTo>
                    <a:pt x="793" y="508"/>
                  </a:lnTo>
                  <a:lnTo>
                    <a:pt x="798" y="532"/>
                  </a:lnTo>
                  <a:lnTo>
                    <a:pt x="779" y="528"/>
                  </a:lnTo>
                  <a:lnTo>
                    <a:pt x="760" y="522"/>
                  </a:lnTo>
                  <a:lnTo>
                    <a:pt x="742" y="513"/>
                  </a:lnTo>
                  <a:lnTo>
                    <a:pt x="725" y="505"/>
                  </a:lnTo>
                  <a:lnTo>
                    <a:pt x="707" y="499"/>
                  </a:lnTo>
                  <a:lnTo>
                    <a:pt x="689" y="494"/>
                  </a:lnTo>
                  <a:lnTo>
                    <a:pt x="669" y="494"/>
                  </a:lnTo>
                  <a:lnTo>
                    <a:pt x="649" y="499"/>
                  </a:lnTo>
                  <a:lnTo>
                    <a:pt x="634" y="500"/>
                  </a:lnTo>
                  <a:lnTo>
                    <a:pt x="618" y="501"/>
                  </a:lnTo>
                  <a:lnTo>
                    <a:pt x="601" y="502"/>
                  </a:lnTo>
                  <a:lnTo>
                    <a:pt x="586" y="502"/>
                  </a:lnTo>
                  <a:lnTo>
                    <a:pt x="569" y="503"/>
                  </a:lnTo>
                  <a:lnTo>
                    <a:pt x="553" y="503"/>
                  </a:lnTo>
                  <a:lnTo>
                    <a:pt x="537" y="503"/>
                  </a:lnTo>
                  <a:lnTo>
                    <a:pt x="521" y="504"/>
                  </a:lnTo>
                  <a:lnTo>
                    <a:pt x="518" y="495"/>
                  </a:lnTo>
                  <a:lnTo>
                    <a:pt x="512" y="491"/>
                  </a:lnTo>
                  <a:lnTo>
                    <a:pt x="505" y="489"/>
                  </a:lnTo>
                  <a:lnTo>
                    <a:pt x="496" y="488"/>
                  </a:lnTo>
                  <a:lnTo>
                    <a:pt x="486" y="488"/>
                  </a:lnTo>
                  <a:lnTo>
                    <a:pt x="476" y="488"/>
                  </a:lnTo>
                  <a:lnTo>
                    <a:pt x="466" y="487"/>
                  </a:lnTo>
                  <a:lnTo>
                    <a:pt x="458" y="483"/>
                  </a:lnTo>
                  <a:lnTo>
                    <a:pt x="310" y="457"/>
                  </a:lnTo>
                  <a:lnTo>
                    <a:pt x="291" y="455"/>
                  </a:lnTo>
                  <a:lnTo>
                    <a:pt x="273" y="457"/>
                  </a:lnTo>
                  <a:lnTo>
                    <a:pt x="254" y="459"/>
                  </a:lnTo>
                  <a:lnTo>
                    <a:pt x="235" y="462"/>
                  </a:lnTo>
                  <a:lnTo>
                    <a:pt x="218" y="468"/>
                  </a:lnTo>
                  <a:lnTo>
                    <a:pt x="200" y="474"/>
                  </a:lnTo>
                  <a:lnTo>
                    <a:pt x="182" y="482"/>
                  </a:lnTo>
                  <a:lnTo>
                    <a:pt x="165" y="491"/>
                  </a:lnTo>
                  <a:lnTo>
                    <a:pt x="150" y="502"/>
                  </a:lnTo>
                  <a:lnTo>
                    <a:pt x="134" y="513"/>
                  </a:lnTo>
                  <a:lnTo>
                    <a:pt x="119" y="524"/>
                  </a:lnTo>
                  <a:lnTo>
                    <a:pt x="105" y="538"/>
                  </a:lnTo>
                  <a:lnTo>
                    <a:pt x="92" y="551"/>
                  </a:lnTo>
                  <a:lnTo>
                    <a:pt x="80" y="565"/>
                  </a:lnTo>
                  <a:lnTo>
                    <a:pt x="70" y="580"/>
                  </a:lnTo>
                  <a:lnTo>
                    <a:pt x="60" y="595"/>
                  </a:lnTo>
                  <a:lnTo>
                    <a:pt x="63" y="598"/>
                  </a:lnTo>
                  <a:lnTo>
                    <a:pt x="68" y="600"/>
                  </a:lnTo>
                  <a:lnTo>
                    <a:pt x="71" y="601"/>
                  </a:lnTo>
                  <a:lnTo>
                    <a:pt x="76" y="601"/>
                  </a:lnTo>
                  <a:lnTo>
                    <a:pt x="91" y="585"/>
                  </a:lnTo>
                  <a:lnTo>
                    <a:pt x="106" y="571"/>
                  </a:lnTo>
                  <a:lnTo>
                    <a:pt x="123" y="558"/>
                  </a:lnTo>
                  <a:lnTo>
                    <a:pt x="140" y="544"/>
                  </a:lnTo>
                  <a:lnTo>
                    <a:pt x="158" y="532"/>
                  </a:lnTo>
                  <a:lnTo>
                    <a:pt x="175" y="521"/>
                  </a:lnTo>
                  <a:lnTo>
                    <a:pt x="194" y="512"/>
                  </a:lnTo>
                  <a:lnTo>
                    <a:pt x="213" y="503"/>
                  </a:lnTo>
                  <a:lnTo>
                    <a:pt x="233" y="497"/>
                  </a:lnTo>
                  <a:lnTo>
                    <a:pt x="253" y="491"/>
                  </a:lnTo>
                  <a:lnTo>
                    <a:pt x="273" y="488"/>
                  </a:lnTo>
                  <a:lnTo>
                    <a:pt x="294" y="487"/>
                  </a:lnTo>
                  <a:lnTo>
                    <a:pt x="315" y="488"/>
                  </a:lnTo>
                  <a:lnTo>
                    <a:pt x="337" y="490"/>
                  </a:lnTo>
                  <a:lnTo>
                    <a:pt x="359" y="495"/>
                  </a:lnTo>
                  <a:lnTo>
                    <a:pt x="381" y="503"/>
                  </a:lnTo>
                  <a:lnTo>
                    <a:pt x="393" y="507"/>
                  </a:lnTo>
                  <a:lnTo>
                    <a:pt x="406" y="510"/>
                  </a:lnTo>
                  <a:lnTo>
                    <a:pt x="419" y="512"/>
                  </a:lnTo>
                  <a:lnTo>
                    <a:pt x="431" y="515"/>
                  </a:lnTo>
                  <a:lnTo>
                    <a:pt x="444" y="517"/>
                  </a:lnTo>
                  <a:lnTo>
                    <a:pt x="458" y="519"/>
                  </a:lnTo>
                  <a:lnTo>
                    <a:pt x="470" y="519"/>
                  </a:lnTo>
                  <a:lnTo>
                    <a:pt x="483" y="518"/>
                  </a:lnTo>
                  <a:lnTo>
                    <a:pt x="474" y="533"/>
                  </a:lnTo>
                  <a:lnTo>
                    <a:pt x="468" y="549"/>
                  </a:lnTo>
                  <a:lnTo>
                    <a:pt x="461" y="565"/>
                  </a:lnTo>
                  <a:lnTo>
                    <a:pt x="457" y="582"/>
                  </a:lnTo>
                  <a:lnTo>
                    <a:pt x="454" y="600"/>
                  </a:lnTo>
                  <a:lnTo>
                    <a:pt x="452" y="618"/>
                  </a:lnTo>
                  <a:lnTo>
                    <a:pt x="453" y="636"/>
                  </a:lnTo>
                  <a:lnTo>
                    <a:pt x="456" y="655"/>
                  </a:lnTo>
                  <a:lnTo>
                    <a:pt x="7" y="655"/>
                  </a:lnTo>
                  <a:lnTo>
                    <a:pt x="2" y="632"/>
                  </a:lnTo>
                  <a:lnTo>
                    <a:pt x="0" y="609"/>
                  </a:lnTo>
                  <a:lnTo>
                    <a:pt x="1" y="585"/>
                  </a:lnTo>
                  <a:lnTo>
                    <a:pt x="4" y="561"/>
                  </a:lnTo>
                  <a:lnTo>
                    <a:pt x="10" y="538"/>
                  </a:lnTo>
                  <a:lnTo>
                    <a:pt x="16" y="514"/>
                  </a:lnTo>
                  <a:lnTo>
                    <a:pt x="24" y="491"/>
                  </a:lnTo>
                  <a:lnTo>
                    <a:pt x="31" y="469"/>
                  </a:lnTo>
                  <a:lnTo>
                    <a:pt x="75" y="264"/>
                  </a:lnTo>
                  <a:lnTo>
                    <a:pt x="83" y="242"/>
                  </a:lnTo>
                  <a:lnTo>
                    <a:pt x="92" y="221"/>
                  </a:lnTo>
                  <a:lnTo>
                    <a:pt x="103" y="201"/>
                  </a:lnTo>
                  <a:lnTo>
                    <a:pt x="115" y="181"/>
                  </a:lnTo>
                  <a:lnTo>
                    <a:pt x="130" y="163"/>
                  </a:lnTo>
                  <a:lnTo>
                    <a:pt x="145" y="146"/>
                  </a:lnTo>
                  <a:lnTo>
                    <a:pt x="161" y="129"/>
                  </a:lnTo>
                  <a:lnTo>
                    <a:pt x="179" y="113"/>
                  </a:lnTo>
                  <a:lnTo>
                    <a:pt x="197" y="98"/>
                  </a:lnTo>
                  <a:lnTo>
                    <a:pt x="215" y="82"/>
                  </a:lnTo>
                  <a:lnTo>
                    <a:pt x="234" y="68"/>
                  </a:lnTo>
                  <a:lnTo>
                    <a:pt x="253" y="54"/>
                  </a:lnTo>
                  <a:lnTo>
                    <a:pt x="272" y="40"/>
                  </a:lnTo>
                  <a:lnTo>
                    <a:pt x="292" y="27"/>
                  </a:lnTo>
                  <a:lnTo>
                    <a:pt x="311" y="13"/>
                  </a:lnTo>
                  <a:lnTo>
                    <a:pt x="330" y="0"/>
                  </a:lnTo>
                  <a:lnTo>
                    <a:pt x="330" y="18"/>
                  </a:lnTo>
                  <a:lnTo>
                    <a:pt x="333" y="34"/>
                  </a:lnTo>
                  <a:lnTo>
                    <a:pt x="339" y="50"/>
                  </a:lnTo>
                  <a:lnTo>
                    <a:pt x="347" y="66"/>
                  </a:lnTo>
                  <a:close/>
                </a:path>
              </a:pathLst>
            </a:custGeom>
            <a:solidFill>
              <a:srgbClr val="A5FF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5017" y="667"/>
              <a:ext cx="21" cy="27"/>
            </a:xfrm>
            <a:custGeom>
              <a:avLst/>
              <a:gdLst>
                <a:gd name="T0" fmla="*/ 63 w 64"/>
                <a:gd name="T1" fmla="*/ 71 h 80"/>
                <a:gd name="T2" fmla="*/ 64 w 64"/>
                <a:gd name="T3" fmla="*/ 80 h 80"/>
                <a:gd name="T4" fmla="*/ 54 w 64"/>
                <a:gd name="T5" fmla="*/ 72 h 80"/>
                <a:gd name="T6" fmla="*/ 44 w 64"/>
                <a:gd name="T7" fmla="*/ 64 h 80"/>
                <a:gd name="T8" fmla="*/ 33 w 64"/>
                <a:gd name="T9" fmla="*/ 55 h 80"/>
                <a:gd name="T10" fmla="*/ 22 w 64"/>
                <a:gd name="T11" fmla="*/ 47 h 80"/>
                <a:gd name="T12" fmla="*/ 13 w 64"/>
                <a:gd name="T13" fmla="*/ 38 h 80"/>
                <a:gd name="T14" fmla="*/ 5 w 64"/>
                <a:gd name="T15" fmla="*/ 27 h 80"/>
                <a:gd name="T16" fmla="*/ 0 w 64"/>
                <a:gd name="T17" fmla="*/ 14 h 80"/>
                <a:gd name="T18" fmla="*/ 0 w 64"/>
                <a:gd name="T19" fmla="*/ 0 h 80"/>
                <a:gd name="T20" fmla="*/ 13 w 64"/>
                <a:gd name="T21" fmla="*/ 3 h 80"/>
                <a:gd name="T22" fmla="*/ 24 w 64"/>
                <a:gd name="T23" fmla="*/ 10 h 80"/>
                <a:gd name="T24" fmla="*/ 33 w 64"/>
                <a:gd name="T25" fmla="*/ 18 h 80"/>
                <a:gd name="T26" fmla="*/ 42 w 64"/>
                <a:gd name="T27" fmla="*/ 27 h 80"/>
                <a:gd name="T28" fmla="*/ 48 w 64"/>
                <a:gd name="T29" fmla="*/ 37 h 80"/>
                <a:gd name="T30" fmla="*/ 54 w 64"/>
                <a:gd name="T31" fmla="*/ 48 h 80"/>
                <a:gd name="T32" fmla="*/ 59 w 64"/>
                <a:gd name="T33" fmla="*/ 60 h 80"/>
                <a:gd name="T34" fmla="*/ 63 w 64"/>
                <a:gd name="T35" fmla="*/ 7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4" h="80">
                  <a:moveTo>
                    <a:pt x="63" y="71"/>
                  </a:moveTo>
                  <a:lnTo>
                    <a:pt x="64" y="80"/>
                  </a:lnTo>
                  <a:lnTo>
                    <a:pt x="54" y="72"/>
                  </a:lnTo>
                  <a:lnTo>
                    <a:pt x="44" y="64"/>
                  </a:lnTo>
                  <a:lnTo>
                    <a:pt x="33" y="55"/>
                  </a:lnTo>
                  <a:lnTo>
                    <a:pt x="22" y="47"/>
                  </a:lnTo>
                  <a:lnTo>
                    <a:pt x="13" y="38"/>
                  </a:lnTo>
                  <a:lnTo>
                    <a:pt x="5" y="27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3" y="3"/>
                  </a:lnTo>
                  <a:lnTo>
                    <a:pt x="24" y="10"/>
                  </a:lnTo>
                  <a:lnTo>
                    <a:pt x="33" y="18"/>
                  </a:lnTo>
                  <a:lnTo>
                    <a:pt x="42" y="27"/>
                  </a:lnTo>
                  <a:lnTo>
                    <a:pt x="48" y="37"/>
                  </a:lnTo>
                  <a:lnTo>
                    <a:pt x="54" y="48"/>
                  </a:lnTo>
                  <a:lnTo>
                    <a:pt x="59" y="60"/>
                  </a:lnTo>
                  <a:lnTo>
                    <a:pt x="63" y="71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5045" y="691"/>
              <a:ext cx="8" cy="26"/>
            </a:xfrm>
            <a:custGeom>
              <a:avLst/>
              <a:gdLst>
                <a:gd name="T0" fmla="*/ 20 w 25"/>
                <a:gd name="T1" fmla="*/ 58 h 79"/>
                <a:gd name="T2" fmla="*/ 6 w 25"/>
                <a:gd name="T3" fmla="*/ 79 h 79"/>
                <a:gd name="T4" fmla="*/ 6 w 25"/>
                <a:gd name="T5" fmla="*/ 61 h 79"/>
                <a:gd name="T6" fmla="*/ 2 w 25"/>
                <a:gd name="T7" fmla="*/ 44 h 79"/>
                <a:gd name="T8" fmla="*/ 0 w 25"/>
                <a:gd name="T9" fmla="*/ 28 h 79"/>
                <a:gd name="T10" fmla="*/ 11 w 25"/>
                <a:gd name="T11" fmla="*/ 13 h 79"/>
                <a:gd name="T12" fmla="*/ 19 w 25"/>
                <a:gd name="T13" fmla="*/ 0 h 79"/>
                <a:gd name="T14" fmla="*/ 24 w 25"/>
                <a:gd name="T15" fmla="*/ 12 h 79"/>
                <a:gd name="T16" fmla="*/ 25 w 25"/>
                <a:gd name="T17" fmla="*/ 28 h 79"/>
                <a:gd name="T18" fmla="*/ 23 w 25"/>
                <a:gd name="T19" fmla="*/ 43 h 79"/>
                <a:gd name="T20" fmla="*/ 20 w 25"/>
                <a:gd name="T21" fmla="*/ 5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79">
                  <a:moveTo>
                    <a:pt x="20" y="58"/>
                  </a:moveTo>
                  <a:lnTo>
                    <a:pt x="6" y="79"/>
                  </a:lnTo>
                  <a:lnTo>
                    <a:pt x="6" y="61"/>
                  </a:lnTo>
                  <a:lnTo>
                    <a:pt x="2" y="44"/>
                  </a:lnTo>
                  <a:lnTo>
                    <a:pt x="0" y="28"/>
                  </a:lnTo>
                  <a:lnTo>
                    <a:pt x="11" y="13"/>
                  </a:lnTo>
                  <a:lnTo>
                    <a:pt x="19" y="0"/>
                  </a:lnTo>
                  <a:lnTo>
                    <a:pt x="24" y="12"/>
                  </a:lnTo>
                  <a:lnTo>
                    <a:pt x="25" y="28"/>
                  </a:lnTo>
                  <a:lnTo>
                    <a:pt x="23" y="43"/>
                  </a:lnTo>
                  <a:lnTo>
                    <a:pt x="20" y="58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5021" y="692"/>
              <a:ext cx="20" cy="22"/>
            </a:xfrm>
            <a:custGeom>
              <a:avLst/>
              <a:gdLst>
                <a:gd name="T0" fmla="*/ 62 w 62"/>
                <a:gd name="T1" fmla="*/ 61 h 66"/>
                <a:gd name="T2" fmla="*/ 61 w 62"/>
                <a:gd name="T3" fmla="*/ 66 h 66"/>
                <a:gd name="T4" fmla="*/ 53 w 62"/>
                <a:gd name="T5" fmla="*/ 61 h 66"/>
                <a:gd name="T6" fmla="*/ 44 w 62"/>
                <a:gd name="T7" fmla="*/ 57 h 66"/>
                <a:gd name="T8" fmla="*/ 35 w 62"/>
                <a:gd name="T9" fmla="*/ 52 h 66"/>
                <a:gd name="T10" fmla="*/ 26 w 62"/>
                <a:gd name="T11" fmla="*/ 48 h 66"/>
                <a:gd name="T12" fmla="*/ 18 w 62"/>
                <a:gd name="T13" fmla="*/ 44 h 66"/>
                <a:gd name="T14" fmla="*/ 12 w 62"/>
                <a:gd name="T15" fmla="*/ 38 h 66"/>
                <a:gd name="T16" fmla="*/ 6 w 62"/>
                <a:gd name="T17" fmla="*/ 30 h 66"/>
                <a:gd name="T18" fmla="*/ 2 w 62"/>
                <a:gd name="T19" fmla="*/ 21 h 66"/>
                <a:gd name="T20" fmla="*/ 0 w 62"/>
                <a:gd name="T21" fmla="*/ 0 h 66"/>
                <a:gd name="T22" fmla="*/ 10 w 62"/>
                <a:gd name="T23" fmla="*/ 6 h 66"/>
                <a:gd name="T24" fmla="*/ 20 w 62"/>
                <a:gd name="T25" fmla="*/ 11 h 66"/>
                <a:gd name="T26" fmla="*/ 30 w 62"/>
                <a:gd name="T27" fmla="*/ 18 h 66"/>
                <a:gd name="T28" fmla="*/ 40 w 62"/>
                <a:gd name="T29" fmla="*/ 25 h 66"/>
                <a:gd name="T30" fmla="*/ 47 w 62"/>
                <a:gd name="T31" fmla="*/ 32 h 66"/>
                <a:gd name="T32" fmla="*/ 54 w 62"/>
                <a:gd name="T33" fmla="*/ 41 h 66"/>
                <a:gd name="T34" fmla="*/ 60 w 62"/>
                <a:gd name="T35" fmla="*/ 50 h 66"/>
                <a:gd name="T36" fmla="*/ 62 w 62"/>
                <a:gd name="T37" fmla="*/ 6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2" h="66">
                  <a:moveTo>
                    <a:pt x="62" y="61"/>
                  </a:moveTo>
                  <a:lnTo>
                    <a:pt x="61" y="66"/>
                  </a:lnTo>
                  <a:lnTo>
                    <a:pt x="53" y="61"/>
                  </a:lnTo>
                  <a:lnTo>
                    <a:pt x="44" y="57"/>
                  </a:lnTo>
                  <a:lnTo>
                    <a:pt x="35" y="52"/>
                  </a:lnTo>
                  <a:lnTo>
                    <a:pt x="26" y="48"/>
                  </a:lnTo>
                  <a:lnTo>
                    <a:pt x="18" y="44"/>
                  </a:lnTo>
                  <a:lnTo>
                    <a:pt x="12" y="38"/>
                  </a:lnTo>
                  <a:lnTo>
                    <a:pt x="6" y="30"/>
                  </a:lnTo>
                  <a:lnTo>
                    <a:pt x="2" y="21"/>
                  </a:lnTo>
                  <a:lnTo>
                    <a:pt x="0" y="0"/>
                  </a:lnTo>
                  <a:lnTo>
                    <a:pt x="10" y="6"/>
                  </a:lnTo>
                  <a:lnTo>
                    <a:pt x="20" y="11"/>
                  </a:lnTo>
                  <a:lnTo>
                    <a:pt x="30" y="18"/>
                  </a:lnTo>
                  <a:lnTo>
                    <a:pt x="40" y="25"/>
                  </a:lnTo>
                  <a:lnTo>
                    <a:pt x="47" y="32"/>
                  </a:lnTo>
                  <a:lnTo>
                    <a:pt x="54" y="41"/>
                  </a:lnTo>
                  <a:lnTo>
                    <a:pt x="60" y="50"/>
                  </a:lnTo>
                  <a:lnTo>
                    <a:pt x="62" y="61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5025" y="717"/>
              <a:ext cx="17" cy="22"/>
            </a:xfrm>
            <a:custGeom>
              <a:avLst/>
              <a:gdLst>
                <a:gd name="T0" fmla="*/ 50 w 50"/>
                <a:gd name="T1" fmla="*/ 67 h 67"/>
                <a:gd name="T2" fmla="*/ 43 w 50"/>
                <a:gd name="T3" fmla="*/ 63 h 67"/>
                <a:gd name="T4" fmla="*/ 36 w 50"/>
                <a:gd name="T5" fmla="*/ 60 h 67"/>
                <a:gd name="T6" fmla="*/ 28 w 50"/>
                <a:gd name="T7" fmla="*/ 56 h 67"/>
                <a:gd name="T8" fmla="*/ 21 w 50"/>
                <a:gd name="T9" fmla="*/ 53 h 67"/>
                <a:gd name="T10" fmla="*/ 13 w 50"/>
                <a:gd name="T11" fmla="*/ 50 h 67"/>
                <a:gd name="T12" fmla="*/ 8 w 50"/>
                <a:gd name="T13" fmla="*/ 45 h 67"/>
                <a:gd name="T14" fmla="*/ 3 w 50"/>
                <a:gd name="T15" fmla="*/ 39 h 67"/>
                <a:gd name="T16" fmla="*/ 0 w 50"/>
                <a:gd name="T17" fmla="*/ 31 h 67"/>
                <a:gd name="T18" fmla="*/ 3 w 50"/>
                <a:gd name="T19" fmla="*/ 0 h 67"/>
                <a:gd name="T20" fmla="*/ 17 w 50"/>
                <a:gd name="T21" fmla="*/ 1 h 67"/>
                <a:gd name="T22" fmla="*/ 27 w 50"/>
                <a:gd name="T23" fmla="*/ 6 h 67"/>
                <a:gd name="T24" fmla="*/ 33 w 50"/>
                <a:gd name="T25" fmla="*/ 14 h 67"/>
                <a:gd name="T26" fmla="*/ 38 w 50"/>
                <a:gd name="T27" fmla="*/ 23 h 67"/>
                <a:gd name="T28" fmla="*/ 41 w 50"/>
                <a:gd name="T29" fmla="*/ 35 h 67"/>
                <a:gd name="T30" fmla="*/ 43 w 50"/>
                <a:gd name="T31" fmla="*/ 46 h 67"/>
                <a:gd name="T32" fmla="*/ 47 w 50"/>
                <a:gd name="T33" fmla="*/ 57 h 67"/>
                <a:gd name="T34" fmla="*/ 50 w 50"/>
                <a:gd name="T3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0" h="67">
                  <a:moveTo>
                    <a:pt x="50" y="67"/>
                  </a:moveTo>
                  <a:lnTo>
                    <a:pt x="43" y="63"/>
                  </a:lnTo>
                  <a:lnTo>
                    <a:pt x="36" y="60"/>
                  </a:lnTo>
                  <a:lnTo>
                    <a:pt x="28" y="56"/>
                  </a:lnTo>
                  <a:lnTo>
                    <a:pt x="21" y="53"/>
                  </a:lnTo>
                  <a:lnTo>
                    <a:pt x="13" y="50"/>
                  </a:lnTo>
                  <a:lnTo>
                    <a:pt x="8" y="45"/>
                  </a:lnTo>
                  <a:lnTo>
                    <a:pt x="3" y="39"/>
                  </a:lnTo>
                  <a:lnTo>
                    <a:pt x="0" y="31"/>
                  </a:lnTo>
                  <a:lnTo>
                    <a:pt x="3" y="0"/>
                  </a:lnTo>
                  <a:lnTo>
                    <a:pt x="17" y="1"/>
                  </a:lnTo>
                  <a:lnTo>
                    <a:pt x="27" y="6"/>
                  </a:lnTo>
                  <a:lnTo>
                    <a:pt x="33" y="14"/>
                  </a:lnTo>
                  <a:lnTo>
                    <a:pt x="38" y="23"/>
                  </a:lnTo>
                  <a:lnTo>
                    <a:pt x="41" y="35"/>
                  </a:lnTo>
                  <a:lnTo>
                    <a:pt x="43" y="46"/>
                  </a:lnTo>
                  <a:lnTo>
                    <a:pt x="47" y="57"/>
                  </a:lnTo>
                  <a:lnTo>
                    <a:pt x="50" y="67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5046" y="721"/>
              <a:ext cx="9" cy="21"/>
            </a:xfrm>
            <a:custGeom>
              <a:avLst/>
              <a:gdLst>
                <a:gd name="T0" fmla="*/ 10 w 28"/>
                <a:gd name="T1" fmla="*/ 58 h 61"/>
                <a:gd name="T2" fmla="*/ 6 w 28"/>
                <a:gd name="T3" fmla="*/ 61 h 61"/>
                <a:gd name="T4" fmla="*/ 5 w 28"/>
                <a:gd name="T5" fmla="*/ 52 h 61"/>
                <a:gd name="T6" fmla="*/ 4 w 28"/>
                <a:gd name="T7" fmla="*/ 42 h 61"/>
                <a:gd name="T8" fmla="*/ 2 w 28"/>
                <a:gd name="T9" fmla="*/ 33 h 61"/>
                <a:gd name="T10" fmla="*/ 0 w 28"/>
                <a:gd name="T11" fmla="*/ 26 h 61"/>
                <a:gd name="T12" fmla="*/ 24 w 28"/>
                <a:gd name="T13" fmla="*/ 0 h 61"/>
                <a:gd name="T14" fmla="*/ 28 w 28"/>
                <a:gd name="T15" fmla="*/ 14 h 61"/>
                <a:gd name="T16" fmla="*/ 26 w 28"/>
                <a:gd name="T17" fmla="*/ 29 h 61"/>
                <a:gd name="T18" fmla="*/ 19 w 28"/>
                <a:gd name="T19" fmla="*/ 44 h 61"/>
                <a:gd name="T20" fmla="*/ 10 w 28"/>
                <a:gd name="T21" fmla="*/ 5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61">
                  <a:moveTo>
                    <a:pt x="10" y="58"/>
                  </a:moveTo>
                  <a:lnTo>
                    <a:pt x="6" y="61"/>
                  </a:lnTo>
                  <a:lnTo>
                    <a:pt x="5" y="52"/>
                  </a:lnTo>
                  <a:lnTo>
                    <a:pt x="4" y="42"/>
                  </a:lnTo>
                  <a:lnTo>
                    <a:pt x="2" y="33"/>
                  </a:lnTo>
                  <a:lnTo>
                    <a:pt x="0" y="26"/>
                  </a:lnTo>
                  <a:lnTo>
                    <a:pt x="24" y="0"/>
                  </a:lnTo>
                  <a:lnTo>
                    <a:pt x="28" y="14"/>
                  </a:lnTo>
                  <a:lnTo>
                    <a:pt x="26" y="29"/>
                  </a:lnTo>
                  <a:lnTo>
                    <a:pt x="19" y="44"/>
                  </a:lnTo>
                  <a:lnTo>
                    <a:pt x="10" y="58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5150" y="748"/>
              <a:ext cx="93" cy="136"/>
            </a:xfrm>
            <a:custGeom>
              <a:avLst/>
              <a:gdLst>
                <a:gd name="T0" fmla="*/ 247 w 279"/>
                <a:gd name="T1" fmla="*/ 229 h 408"/>
                <a:gd name="T2" fmla="*/ 255 w 279"/>
                <a:gd name="T3" fmla="*/ 249 h 408"/>
                <a:gd name="T4" fmla="*/ 264 w 279"/>
                <a:gd name="T5" fmla="*/ 270 h 408"/>
                <a:gd name="T6" fmla="*/ 271 w 279"/>
                <a:gd name="T7" fmla="*/ 291 h 408"/>
                <a:gd name="T8" fmla="*/ 275 w 279"/>
                <a:gd name="T9" fmla="*/ 312 h 408"/>
                <a:gd name="T10" fmla="*/ 279 w 279"/>
                <a:gd name="T11" fmla="*/ 335 h 408"/>
                <a:gd name="T12" fmla="*/ 279 w 279"/>
                <a:gd name="T13" fmla="*/ 358 h 408"/>
                <a:gd name="T14" fmla="*/ 274 w 279"/>
                <a:gd name="T15" fmla="*/ 380 h 408"/>
                <a:gd name="T16" fmla="*/ 268 w 279"/>
                <a:gd name="T17" fmla="*/ 403 h 408"/>
                <a:gd name="T18" fmla="*/ 252 w 279"/>
                <a:gd name="T19" fmla="*/ 407 h 408"/>
                <a:gd name="T20" fmla="*/ 235 w 279"/>
                <a:gd name="T21" fmla="*/ 408 h 408"/>
                <a:gd name="T22" fmla="*/ 219 w 279"/>
                <a:gd name="T23" fmla="*/ 408 h 408"/>
                <a:gd name="T24" fmla="*/ 202 w 279"/>
                <a:gd name="T25" fmla="*/ 407 h 408"/>
                <a:gd name="T26" fmla="*/ 185 w 279"/>
                <a:gd name="T27" fmla="*/ 407 h 408"/>
                <a:gd name="T28" fmla="*/ 169 w 279"/>
                <a:gd name="T29" fmla="*/ 407 h 408"/>
                <a:gd name="T30" fmla="*/ 152 w 279"/>
                <a:gd name="T31" fmla="*/ 407 h 408"/>
                <a:gd name="T32" fmla="*/ 136 w 279"/>
                <a:gd name="T33" fmla="*/ 408 h 408"/>
                <a:gd name="T34" fmla="*/ 124 w 279"/>
                <a:gd name="T35" fmla="*/ 392 h 408"/>
                <a:gd name="T36" fmla="*/ 114 w 279"/>
                <a:gd name="T37" fmla="*/ 376 h 408"/>
                <a:gd name="T38" fmla="*/ 104 w 279"/>
                <a:gd name="T39" fmla="*/ 360 h 408"/>
                <a:gd name="T40" fmla="*/ 95 w 279"/>
                <a:gd name="T41" fmla="*/ 342 h 408"/>
                <a:gd name="T42" fmla="*/ 88 w 279"/>
                <a:gd name="T43" fmla="*/ 326 h 408"/>
                <a:gd name="T44" fmla="*/ 80 w 279"/>
                <a:gd name="T45" fmla="*/ 308 h 408"/>
                <a:gd name="T46" fmla="*/ 73 w 279"/>
                <a:gd name="T47" fmla="*/ 291 h 408"/>
                <a:gd name="T48" fmla="*/ 68 w 279"/>
                <a:gd name="T49" fmla="*/ 273 h 408"/>
                <a:gd name="T50" fmla="*/ 61 w 279"/>
                <a:gd name="T51" fmla="*/ 250 h 408"/>
                <a:gd name="T52" fmla="*/ 54 w 279"/>
                <a:gd name="T53" fmla="*/ 226 h 408"/>
                <a:gd name="T54" fmla="*/ 46 w 279"/>
                <a:gd name="T55" fmla="*/ 202 h 408"/>
                <a:gd name="T56" fmla="*/ 39 w 279"/>
                <a:gd name="T57" fmla="*/ 178 h 408"/>
                <a:gd name="T58" fmla="*/ 31 w 279"/>
                <a:gd name="T59" fmla="*/ 155 h 408"/>
                <a:gd name="T60" fmla="*/ 22 w 279"/>
                <a:gd name="T61" fmla="*/ 131 h 408"/>
                <a:gd name="T62" fmla="*/ 11 w 279"/>
                <a:gd name="T63" fmla="*/ 108 h 408"/>
                <a:gd name="T64" fmla="*/ 0 w 279"/>
                <a:gd name="T65" fmla="*/ 85 h 408"/>
                <a:gd name="T66" fmla="*/ 15 w 279"/>
                <a:gd name="T67" fmla="*/ 77 h 408"/>
                <a:gd name="T68" fmla="*/ 29 w 279"/>
                <a:gd name="T69" fmla="*/ 68 h 408"/>
                <a:gd name="T70" fmla="*/ 41 w 279"/>
                <a:gd name="T71" fmla="*/ 57 h 408"/>
                <a:gd name="T72" fmla="*/ 52 w 279"/>
                <a:gd name="T73" fmla="*/ 46 h 408"/>
                <a:gd name="T74" fmla="*/ 63 w 279"/>
                <a:gd name="T75" fmla="*/ 33 h 408"/>
                <a:gd name="T76" fmla="*/ 73 w 279"/>
                <a:gd name="T77" fmla="*/ 21 h 408"/>
                <a:gd name="T78" fmla="*/ 83 w 279"/>
                <a:gd name="T79" fmla="*/ 10 h 408"/>
                <a:gd name="T80" fmla="*/ 94 w 279"/>
                <a:gd name="T81" fmla="*/ 0 h 408"/>
                <a:gd name="T82" fmla="*/ 148 w 279"/>
                <a:gd name="T83" fmla="*/ 99 h 408"/>
                <a:gd name="T84" fmla="*/ 247 w 279"/>
                <a:gd name="T85" fmla="*/ 229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9" h="408">
                  <a:moveTo>
                    <a:pt x="247" y="229"/>
                  </a:moveTo>
                  <a:lnTo>
                    <a:pt x="255" y="249"/>
                  </a:lnTo>
                  <a:lnTo>
                    <a:pt x="264" y="270"/>
                  </a:lnTo>
                  <a:lnTo>
                    <a:pt x="271" y="291"/>
                  </a:lnTo>
                  <a:lnTo>
                    <a:pt x="275" y="312"/>
                  </a:lnTo>
                  <a:lnTo>
                    <a:pt x="279" y="335"/>
                  </a:lnTo>
                  <a:lnTo>
                    <a:pt x="279" y="358"/>
                  </a:lnTo>
                  <a:lnTo>
                    <a:pt x="274" y="380"/>
                  </a:lnTo>
                  <a:lnTo>
                    <a:pt x="268" y="403"/>
                  </a:lnTo>
                  <a:lnTo>
                    <a:pt x="252" y="407"/>
                  </a:lnTo>
                  <a:lnTo>
                    <a:pt x="235" y="408"/>
                  </a:lnTo>
                  <a:lnTo>
                    <a:pt x="219" y="408"/>
                  </a:lnTo>
                  <a:lnTo>
                    <a:pt x="202" y="407"/>
                  </a:lnTo>
                  <a:lnTo>
                    <a:pt x="185" y="407"/>
                  </a:lnTo>
                  <a:lnTo>
                    <a:pt x="169" y="407"/>
                  </a:lnTo>
                  <a:lnTo>
                    <a:pt x="152" y="407"/>
                  </a:lnTo>
                  <a:lnTo>
                    <a:pt x="136" y="408"/>
                  </a:lnTo>
                  <a:lnTo>
                    <a:pt x="124" y="392"/>
                  </a:lnTo>
                  <a:lnTo>
                    <a:pt x="114" y="376"/>
                  </a:lnTo>
                  <a:lnTo>
                    <a:pt x="104" y="360"/>
                  </a:lnTo>
                  <a:lnTo>
                    <a:pt x="95" y="342"/>
                  </a:lnTo>
                  <a:lnTo>
                    <a:pt x="88" y="326"/>
                  </a:lnTo>
                  <a:lnTo>
                    <a:pt x="80" y="308"/>
                  </a:lnTo>
                  <a:lnTo>
                    <a:pt x="73" y="291"/>
                  </a:lnTo>
                  <a:lnTo>
                    <a:pt x="68" y="273"/>
                  </a:lnTo>
                  <a:lnTo>
                    <a:pt x="61" y="250"/>
                  </a:lnTo>
                  <a:lnTo>
                    <a:pt x="54" y="226"/>
                  </a:lnTo>
                  <a:lnTo>
                    <a:pt x="46" y="202"/>
                  </a:lnTo>
                  <a:lnTo>
                    <a:pt x="39" y="178"/>
                  </a:lnTo>
                  <a:lnTo>
                    <a:pt x="31" y="155"/>
                  </a:lnTo>
                  <a:lnTo>
                    <a:pt x="22" y="131"/>
                  </a:lnTo>
                  <a:lnTo>
                    <a:pt x="11" y="108"/>
                  </a:lnTo>
                  <a:lnTo>
                    <a:pt x="0" y="85"/>
                  </a:lnTo>
                  <a:lnTo>
                    <a:pt x="15" y="77"/>
                  </a:lnTo>
                  <a:lnTo>
                    <a:pt x="29" y="68"/>
                  </a:lnTo>
                  <a:lnTo>
                    <a:pt x="41" y="57"/>
                  </a:lnTo>
                  <a:lnTo>
                    <a:pt x="52" y="46"/>
                  </a:lnTo>
                  <a:lnTo>
                    <a:pt x="63" y="33"/>
                  </a:lnTo>
                  <a:lnTo>
                    <a:pt x="73" y="21"/>
                  </a:lnTo>
                  <a:lnTo>
                    <a:pt x="83" y="10"/>
                  </a:lnTo>
                  <a:lnTo>
                    <a:pt x="94" y="0"/>
                  </a:lnTo>
                  <a:lnTo>
                    <a:pt x="148" y="99"/>
                  </a:lnTo>
                  <a:lnTo>
                    <a:pt x="247" y="229"/>
                  </a:lnTo>
                  <a:close/>
                </a:path>
              </a:pathLst>
            </a:custGeom>
            <a:solidFill>
              <a:srgbClr val="A5FF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5033" y="744"/>
              <a:ext cx="15" cy="13"/>
            </a:xfrm>
            <a:custGeom>
              <a:avLst/>
              <a:gdLst>
                <a:gd name="T0" fmla="*/ 45 w 45"/>
                <a:gd name="T1" fmla="*/ 21 h 37"/>
                <a:gd name="T2" fmla="*/ 44 w 45"/>
                <a:gd name="T3" fmla="*/ 27 h 37"/>
                <a:gd name="T4" fmla="*/ 42 w 45"/>
                <a:gd name="T5" fmla="*/ 31 h 37"/>
                <a:gd name="T6" fmla="*/ 38 w 45"/>
                <a:gd name="T7" fmla="*/ 34 h 37"/>
                <a:gd name="T8" fmla="*/ 34 w 45"/>
                <a:gd name="T9" fmla="*/ 37 h 37"/>
                <a:gd name="T10" fmla="*/ 24 w 45"/>
                <a:gd name="T11" fmla="*/ 34 h 37"/>
                <a:gd name="T12" fmla="*/ 15 w 45"/>
                <a:gd name="T13" fmla="*/ 29 h 37"/>
                <a:gd name="T14" fmla="*/ 7 w 45"/>
                <a:gd name="T15" fmla="*/ 21 h 37"/>
                <a:gd name="T16" fmla="*/ 2 w 45"/>
                <a:gd name="T17" fmla="*/ 12 h 37"/>
                <a:gd name="T18" fmla="*/ 0 w 45"/>
                <a:gd name="T19" fmla="*/ 0 h 37"/>
                <a:gd name="T20" fmla="*/ 7 w 45"/>
                <a:gd name="T21" fmla="*/ 1 h 37"/>
                <a:gd name="T22" fmla="*/ 13 w 45"/>
                <a:gd name="T23" fmla="*/ 3 h 37"/>
                <a:gd name="T24" fmla="*/ 18 w 45"/>
                <a:gd name="T25" fmla="*/ 7 h 37"/>
                <a:gd name="T26" fmla="*/ 23 w 45"/>
                <a:gd name="T27" fmla="*/ 10 h 37"/>
                <a:gd name="T28" fmla="*/ 27 w 45"/>
                <a:gd name="T29" fmla="*/ 14 h 37"/>
                <a:gd name="T30" fmla="*/ 33 w 45"/>
                <a:gd name="T31" fmla="*/ 18 h 37"/>
                <a:gd name="T32" fmla="*/ 38 w 45"/>
                <a:gd name="T33" fmla="*/ 20 h 37"/>
                <a:gd name="T34" fmla="*/ 45 w 45"/>
                <a:gd name="T35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" h="37">
                  <a:moveTo>
                    <a:pt x="45" y="21"/>
                  </a:moveTo>
                  <a:lnTo>
                    <a:pt x="44" y="27"/>
                  </a:lnTo>
                  <a:lnTo>
                    <a:pt x="42" y="31"/>
                  </a:lnTo>
                  <a:lnTo>
                    <a:pt x="38" y="34"/>
                  </a:lnTo>
                  <a:lnTo>
                    <a:pt x="34" y="37"/>
                  </a:lnTo>
                  <a:lnTo>
                    <a:pt x="24" y="34"/>
                  </a:lnTo>
                  <a:lnTo>
                    <a:pt x="15" y="29"/>
                  </a:lnTo>
                  <a:lnTo>
                    <a:pt x="7" y="21"/>
                  </a:lnTo>
                  <a:lnTo>
                    <a:pt x="2" y="12"/>
                  </a:lnTo>
                  <a:lnTo>
                    <a:pt x="0" y="0"/>
                  </a:lnTo>
                  <a:lnTo>
                    <a:pt x="7" y="1"/>
                  </a:lnTo>
                  <a:lnTo>
                    <a:pt x="13" y="3"/>
                  </a:lnTo>
                  <a:lnTo>
                    <a:pt x="18" y="7"/>
                  </a:lnTo>
                  <a:lnTo>
                    <a:pt x="23" y="10"/>
                  </a:lnTo>
                  <a:lnTo>
                    <a:pt x="27" y="14"/>
                  </a:lnTo>
                  <a:lnTo>
                    <a:pt x="33" y="18"/>
                  </a:lnTo>
                  <a:lnTo>
                    <a:pt x="38" y="20"/>
                  </a:lnTo>
                  <a:lnTo>
                    <a:pt x="45" y="21"/>
                  </a:lnTo>
                  <a:close/>
                </a:path>
              </a:pathLst>
            </a:custGeom>
            <a:solidFill>
              <a:srgbClr val="00F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5007" y="757"/>
              <a:ext cx="54" cy="44"/>
            </a:xfrm>
            <a:custGeom>
              <a:avLst/>
              <a:gdLst>
                <a:gd name="T0" fmla="*/ 159 w 161"/>
                <a:gd name="T1" fmla="*/ 44 h 131"/>
                <a:gd name="T2" fmla="*/ 161 w 161"/>
                <a:gd name="T3" fmla="*/ 65 h 131"/>
                <a:gd name="T4" fmla="*/ 157 w 161"/>
                <a:gd name="T5" fmla="*/ 85 h 131"/>
                <a:gd name="T6" fmla="*/ 150 w 161"/>
                <a:gd name="T7" fmla="*/ 105 h 131"/>
                <a:gd name="T8" fmla="*/ 138 w 161"/>
                <a:gd name="T9" fmla="*/ 122 h 131"/>
                <a:gd name="T10" fmla="*/ 138 w 161"/>
                <a:gd name="T11" fmla="*/ 112 h 131"/>
                <a:gd name="T12" fmla="*/ 137 w 161"/>
                <a:gd name="T13" fmla="*/ 103 h 131"/>
                <a:gd name="T14" fmla="*/ 135 w 161"/>
                <a:gd name="T15" fmla="*/ 94 h 131"/>
                <a:gd name="T16" fmla="*/ 131 w 161"/>
                <a:gd name="T17" fmla="*/ 85 h 131"/>
                <a:gd name="T18" fmla="*/ 121 w 161"/>
                <a:gd name="T19" fmla="*/ 83 h 131"/>
                <a:gd name="T20" fmla="*/ 118 w 161"/>
                <a:gd name="T21" fmla="*/ 90 h 131"/>
                <a:gd name="T22" fmla="*/ 116 w 161"/>
                <a:gd name="T23" fmla="*/ 101 h 131"/>
                <a:gd name="T24" fmla="*/ 112 w 161"/>
                <a:gd name="T25" fmla="*/ 107 h 131"/>
                <a:gd name="T26" fmla="*/ 107 w 161"/>
                <a:gd name="T27" fmla="*/ 113 h 131"/>
                <a:gd name="T28" fmla="*/ 104 w 161"/>
                <a:gd name="T29" fmla="*/ 119 h 131"/>
                <a:gd name="T30" fmla="*/ 100 w 161"/>
                <a:gd name="T31" fmla="*/ 124 h 131"/>
                <a:gd name="T32" fmla="*/ 94 w 161"/>
                <a:gd name="T33" fmla="*/ 129 h 131"/>
                <a:gd name="T34" fmla="*/ 95 w 161"/>
                <a:gd name="T35" fmla="*/ 111 h 131"/>
                <a:gd name="T36" fmla="*/ 93 w 161"/>
                <a:gd name="T37" fmla="*/ 94 h 131"/>
                <a:gd name="T38" fmla="*/ 88 w 161"/>
                <a:gd name="T39" fmla="*/ 77 h 131"/>
                <a:gd name="T40" fmla="*/ 83 w 161"/>
                <a:gd name="T41" fmla="*/ 62 h 131"/>
                <a:gd name="T42" fmla="*/ 72 w 161"/>
                <a:gd name="T43" fmla="*/ 65 h 131"/>
                <a:gd name="T44" fmla="*/ 70 w 161"/>
                <a:gd name="T45" fmla="*/ 76 h 131"/>
                <a:gd name="T46" fmla="*/ 70 w 161"/>
                <a:gd name="T47" fmla="*/ 89 h 131"/>
                <a:gd name="T48" fmla="*/ 66 w 161"/>
                <a:gd name="T49" fmla="*/ 101 h 131"/>
                <a:gd name="T50" fmla="*/ 62 w 161"/>
                <a:gd name="T51" fmla="*/ 111 h 131"/>
                <a:gd name="T52" fmla="*/ 54 w 161"/>
                <a:gd name="T53" fmla="*/ 119 h 131"/>
                <a:gd name="T54" fmla="*/ 45 w 161"/>
                <a:gd name="T55" fmla="*/ 125 h 131"/>
                <a:gd name="T56" fmla="*/ 35 w 161"/>
                <a:gd name="T57" fmla="*/ 130 h 131"/>
                <a:gd name="T58" fmla="*/ 31 w 161"/>
                <a:gd name="T59" fmla="*/ 131 h 131"/>
                <a:gd name="T60" fmla="*/ 25 w 161"/>
                <a:gd name="T61" fmla="*/ 131 h 131"/>
                <a:gd name="T62" fmla="*/ 21 w 161"/>
                <a:gd name="T63" fmla="*/ 130 h 131"/>
                <a:gd name="T64" fmla="*/ 16 w 161"/>
                <a:gd name="T65" fmla="*/ 129 h 131"/>
                <a:gd name="T66" fmla="*/ 11 w 161"/>
                <a:gd name="T67" fmla="*/ 127 h 131"/>
                <a:gd name="T68" fmla="*/ 7 w 161"/>
                <a:gd name="T69" fmla="*/ 125 h 131"/>
                <a:gd name="T70" fmla="*/ 3 w 161"/>
                <a:gd name="T71" fmla="*/ 123 h 131"/>
                <a:gd name="T72" fmla="*/ 0 w 161"/>
                <a:gd name="T73" fmla="*/ 121 h 131"/>
                <a:gd name="T74" fmla="*/ 13 w 161"/>
                <a:gd name="T75" fmla="*/ 109 h 131"/>
                <a:gd name="T76" fmla="*/ 22 w 161"/>
                <a:gd name="T77" fmla="*/ 93 h 131"/>
                <a:gd name="T78" fmla="*/ 27 w 161"/>
                <a:gd name="T79" fmla="*/ 76 h 131"/>
                <a:gd name="T80" fmla="*/ 32 w 161"/>
                <a:gd name="T81" fmla="*/ 57 h 131"/>
                <a:gd name="T82" fmla="*/ 36 w 161"/>
                <a:gd name="T83" fmla="*/ 40 h 131"/>
                <a:gd name="T84" fmla="*/ 44 w 161"/>
                <a:gd name="T85" fmla="*/ 23 h 131"/>
                <a:gd name="T86" fmla="*/ 54 w 161"/>
                <a:gd name="T87" fmla="*/ 10 h 131"/>
                <a:gd name="T88" fmla="*/ 70 w 161"/>
                <a:gd name="T89" fmla="*/ 0 h 131"/>
                <a:gd name="T90" fmla="*/ 80 w 161"/>
                <a:gd name="T91" fmla="*/ 11 h 131"/>
                <a:gd name="T92" fmla="*/ 92 w 161"/>
                <a:gd name="T93" fmla="*/ 15 h 131"/>
                <a:gd name="T94" fmla="*/ 104 w 161"/>
                <a:gd name="T95" fmla="*/ 16 h 131"/>
                <a:gd name="T96" fmla="*/ 118 w 161"/>
                <a:gd name="T97" fmla="*/ 16 h 131"/>
                <a:gd name="T98" fmla="*/ 132 w 161"/>
                <a:gd name="T99" fmla="*/ 16 h 131"/>
                <a:gd name="T100" fmla="*/ 143 w 161"/>
                <a:gd name="T101" fmla="*/ 20 h 131"/>
                <a:gd name="T102" fmla="*/ 153 w 161"/>
                <a:gd name="T103" fmla="*/ 29 h 131"/>
                <a:gd name="T104" fmla="*/ 159 w 161"/>
                <a:gd name="T105" fmla="*/ 44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61" h="131">
                  <a:moveTo>
                    <a:pt x="159" y="44"/>
                  </a:moveTo>
                  <a:lnTo>
                    <a:pt x="161" y="65"/>
                  </a:lnTo>
                  <a:lnTo>
                    <a:pt x="157" y="85"/>
                  </a:lnTo>
                  <a:lnTo>
                    <a:pt x="150" y="105"/>
                  </a:lnTo>
                  <a:lnTo>
                    <a:pt x="138" y="122"/>
                  </a:lnTo>
                  <a:lnTo>
                    <a:pt x="138" y="112"/>
                  </a:lnTo>
                  <a:lnTo>
                    <a:pt x="137" y="103"/>
                  </a:lnTo>
                  <a:lnTo>
                    <a:pt x="135" y="94"/>
                  </a:lnTo>
                  <a:lnTo>
                    <a:pt x="131" y="85"/>
                  </a:lnTo>
                  <a:lnTo>
                    <a:pt x="121" y="83"/>
                  </a:lnTo>
                  <a:lnTo>
                    <a:pt x="118" y="90"/>
                  </a:lnTo>
                  <a:lnTo>
                    <a:pt x="116" y="101"/>
                  </a:lnTo>
                  <a:lnTo>
                    <a:pt x="112" y="107"/>
                  </a:lnTo>
                  <a:lnTo>
                    <a:pt x="107" y="113"/>
                  </a:lnTo>
                  <a:lnTo>
                    <a:pt x="104" y="119"/>
                  </a:lnTo>
                  <a:lnTo>
                    <a:pt x="100" y="124"/>
                  </a:lnTo>
                  <a:lnTo>
                    <a:pt x="94" y="129"/>
                  </a:lnTo>
                  <a:lnTo>
                    <a:pt x="95" y="111"/>
                  </a:lnTo>
                  <a:lnTo>
                    <a:pt x="93" y="94"/>
                  </a:lnTo>
                  <a:lnTo>
                    <a:pt x="88" y="77"/>
                  </a:lnTo>
                  <a:lnTo>
                    <a:pt x="83" y="62"/>
                  </a:lnTo>
                  <a:lnTo>
                    <a:pt x="72" y="65"/>
                  </a:lnTo>
                  <a:lnTo>
                    <a:pt x="70" y="76"/>
                  </a:lnTo>
                  <a:lnTo>
                    <a:pt x="70" y="89"/>
                  </a:lnTo>
                  <a:lnTo>
                    <a:pt x="66" y="101"/>
                  </a:lnTo>
                  <a:lnTo>
                    <a:pt x="62" y="111"/>
                  </a:lnTo>
                  <a:lnTo>
                    <a:pt x="54" y="119"/>
                  </a:lnTo>
                  <a:lnTo>
                    <a:pt x="45" y="125"/>
                  </a:lnTo>
                  <a:lnTo>
                    <a:pt x="35" y="130"/>
                  </a:lnTo>
                  <a:lnTo>
                    <a:pt x="31" y="131"/>
                  </a:lnTo>
                  <a:lnTo>
                    <a:pt x="25" y="131"/>
                  </a:lnTo>
                  <a:lnTo>
                    <a:pt x="21" y="130"/>
                  </a:lnTo>
                  <a:lnTo>
                    <a:pt x="16" y="129"/>
                  </a:lnTo>
                  <a:lnTo>
                    <a:pt x="11" y="127"/>
                  </a:lnTo>
                  <a:lnTo>
                    <a:pt x="7" y="125"/>
                  </a:lnTo>
                  <a:lnTo>
                    <a:pt x="3" y="123"/>
                  </a:lnTo>
                  <a:lnTo>
                    <a:pt x="0" y="121"/>
                  </a:lnTo>
                  <a:lnTo>
                    <a:pt x="13" y="109"/>
                  </a:lnTo>
                  <a:lnTo>
                    <a:pt x="22" y="93"/>
                  </a:lnTo>
                  <a:lnTo>
                    <a:pt x="27" y="76"/>
                  </a:lnTo>
                  <a:lnTo>
                    <a:pt x="32" y="57"/>
                  </a:lnTo>
                  <a:lnTo>
                    <a:pt x="36" y="40"/>
                  </a:lnTo>
                  <a:lnTo>
                    <a:pt x="44" y="23"/>
                  </a:lnTo>
                  <a:lnTo>
                    <a:pt x="54" y="10"/>
                  </a:lnTo>
                  <a:lnTo>
                    <a:pt x="70" y="0"/>
                  </a:lnTo>
                  <a:lnTo>
                    <a:pt x="80" y="11"/>
                  </a:lnTo>
                  <a:lnTo>
                    <a:pt x="92" y="15"/>
                  </a:lnTo>
                  <a:lnTo>
                    <a:pt x="104" y="16"/>
                  </a:lnTo>
                  <a:lnTo>
                    <a:pt x="118" y="16"/>
                  </a:lnTo>
                  <a:lnTo>
                    <a:pt x="132" y="16"/>
                  </a:lnTo>
                  <a:lnTo>
                    <a:pt x="143" y="20"/>
                  </a:lnTo>
                  <a:lnTo>
                    <a:pt x="153" y="29"/>
                  </a:lnTo>
                  <a:lnTo>
                    <a:pt x="159" y="44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5055" y="838"/>
              <a:ext cx="117" cy="46"/>
            </a:xfrm>
            <a:custGeom>
              <a:avLst/>
              <a:gdLst>
                <a:gd name="T0" fmla="*/ 328 w 350"/>
                <a:gd name="T1" fmla="*/ 44 h 140"/>
                <a:gd name="T2" fmla="*/ 309 w 350"/>
                <a:gd name="T3" fmla="*/ 45 h 140"/>
                <a:gd name="T4" fmla="*/ 290 w 350"/>
                <a:gd name="T5" fmla="*/ 39 h 140"/>
                <a:gd name="T6" fmla="*/ 271 w 350"/>
                <a:gd name="T7" fmla="*/ 32 h 140"/>
                <a:gd name="T8" fmla="*/ 253 w 350"/>
                <a:gd name="T9" fmla="*/ 33 h 140"/>
                <a:gd name="T10" fmla="*/ 260 w 350"/>
                <a:gd name="T11" fmla="*/ 43 h 140"/>
                <a:gd name="T12" fmla="*/ 272 w 350"/>
                <a:gd name="T13" fmla="*/ 50 h 140"/>
                <a:gd name="T14" fmla="*/ 332 w 350"/>
                <a:gd name="T15" fmla="*/ 64 h 140"/>
                <a:gd name="T16" fmla="*/ 336 w 350"/>
                <a:gd name="T17" fmla="*/ 71 h 140"/>
                <a:gd name="T18" fmla="*/ 326 w 350"/>
                <a:gd name="T19" fmla="*/ 73 h 140"/>
                <a:gd name="T20" fmla="*/ 307 w 350"/>
                <a:gd name="T21" fmla="*/ 71 h 140"/>
                <a:gd name="T22" fmla="*/ 288 w 350"/>
                <a:gd name="T23" fmla="*/ 69 h 140"/>
                <a:gd name="T24" fmla="*/ 271 w 350"/>
                <a:gd name="T25" fmla="*/ 64 h 140"/>
                <a:gd name="T26" fmla="*/ 260 w 350"/>
                <a:gd name="T27" fmla="*/ 63 h 140"/>
                <a:gd name="T28" fmla="*/ 255 w 350"/>
                <a:gd name="T29" fmla="*/ 70 h 140"/>
                <a:gd name="T30" fmla="*/ 266 w 350"/>
                <a:gd name="T31" fmla="*/ 78 h 140"/>
                <a:gd name="T32" fmla="*/ 287 w 350"/>
                <a:gd name="T33" fmla="*/ 83 h 140"/>
                <a:gd name="T34" fmla="*/ 308 w 350"/>
                <a:gd name="T35" fmla="*/ 88 h 140"/>
                <a:gd name="T36" fmla="*/ 329 w 350"/>
                <a:gd name="T37" fmla="*/ 90 h 140"/>
                <a:gd name="T38" fmla="*/ 341 w 350"/>
                <a:gd name="T39" fmla="*/ 94 h 140"/>
                <a:gd name="T40" fmla="*/ 344 w 350"/>
                <a:gd name="T41" fmla="*/ 100 h 140"/>
                <a:gd name="T42" fmla="*/ 262 w 350"/>
                <a:gd name="T43" fmla="*/ 92 h 140"/>
                <a:gd name="T44" fmla="*/ 258 w 350"/>
                <a:gd name="T45" fmla="*/ 95 h 140"/>
                <a:gd name="T46" fmla="*/ 256 w 350"/>
                <a:gd name="T47" fmla="*/ 100 h 140"/>
                <a:gd name="T48" fmla="*/ 272 w 350"/>
                <a:gd name="T49" fmla="*/ 110 h 140"/>
                <a:gd name="T50" fmla="*/ 292 w 350"/>
                <a:gd name="T51" fmla="*/ 113 h 140"/>
                <a:gd name="T52" fmla="*/ 312 w 350"/>
                <a:gd name="T53" fmla="*/ 114 h 140"/>
                <a:gd name="T54" fmla="*/ 332 w 350"/>
                <a:gd name="T55" fmla="*/ 115 h 140"/>
                <a:gd name="T56" fmla="*/ 342 w 350"/>
                <a:gd name="T57" fmla="*/ 113 h 140"/>
                <a:gd name="T58" fmla="*/ 350 w 350"/>
                <a:gd name="T59" fmla="*/ 118 h 140"/>
                <a:gd name="T60" fmla="*/ 344 w 350"/>
                <a:gd name="T61" fmla="*/ 128 h 140"/>
                <a:gd name="T62" fmla="*/ 334 w 350"/>
                <a:gd name="T63" fmla="*/ 132 h 140"/>
                <a:gd name="T64" fmla="*/ 300 w 350"/>
                <a:gd name="T65" fmla="*/ 132 h 140"/>
                <a:gd name="T66" fmla="*/ 266 w 350"/>
                <a:gd name="T67" fmla="*/ 129 h 140"/>
                <a:gd name="T68" fmla="*/ 231 w 350"/>
                <a:gd name="T69" fmla="*/ 128 h 140"/>
                <a:gd name="T70" fmla="*/ 201 w 350"/>
                <a:gd name="T71" fmla="*/ 136 h 140"/>
                <a:gd name="T72" fmla="*/ 166 w 350"/>
                <a:gd name="T73" fmla="*/ 140 h 140"/>
                <a:gd name="T74" fmla="*/ 130 w 350"/>
                <a:gd name="T75" fmla="*/ 134 h 140"/>
                <a:gd name="T76" fmla="*/ 97 w 350"/>
                <a:gd name="T77" fmla="*/ 123 h 140"/>
                <a:gd name="T78" fmla="*/ 67 w 350"/>
                <a:gd name="T79" fmla="*/ 106 h 140"/>
                <a:gd name="T80" fmla="*/ 48 w 350"/>
                <a:gd name="T81" fmla="*/ 111 h 140"/>
                <a:gd name="T82" fmla="*/ 26 w 350"/>
                <a:gd name="T83" fmla="*/ 115 h 140"/>
                <a:gd name="T84" fmla="*/ 8 w 350"/>
                <a:gd name="T85" fmla="*/ 120 h 140"/>
                <a:gd name="T86" fmla="*/ 0 w 350"/>
                <a:gd name="T87" fmla="*/ 121 h 140"/>
                <a:gd name="T88" fmla="*/ 2 w 350"/>
                <a:gd name="T89" fmla="*/ 61 h 140"/>
                <a:gd name="T90" fmla="*/ 24 w 350"/>
                <a:gd name="T91" fmla="*/ 7 h 140"/>
                <a:gd name="T92" fmla="*/ 66 w 350"/>
                <a:gd name="T93" fmla="*/ 14 h 140"/>
                <a:gd name="T94" fmla="*/ 109 w 350"/>
                <a:gd name="T95" fmla="*/ 15 h 140"/>
                <a:gd name="T96" fmla="*/ 152 w 350"/>
                <a:gd name="T97" fmla="*/ 10 h 140"/>
                <a:gd name="T98" fmla="*/ 195 w 350"/>
                <a:gd name="T99" fmla="*/ 0 h 140"/>
                <a:gd name="T100" fmla="*/ 228 w 350"/>
                <a:gd name="T101" fmla="*/ 7 h 140"/>
                <a:gd name="T102" fmla="*/ 259 w 350"/>
                <a:gd name="T103" fmla="*/ 18 h 140"/>
                <a:gd name="T104" fmla="*/ 289 w 350"/>
                <a:gd name="T105" fmla="*/ 29 h 140"/>
                <a:gd name="T106" fmla="*/ 321 w 350"/>
                <a:gd name="T107" fmla="*/ 3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0" h="140">
                  <a:moveTo>
                    <a:pt x="321" y="37"/>
                  </a:moveTo>
                  <a:lnTo>
                    <a:pt x="328" y="44"/>
                  </a:lnTo>
                  <a:lnTo>
                    <a:pt x="319" y="47"/>
                  </a:lnTo>
                  <a:lnTo>
                    <a:pt x="309" y="45"/>
                  </a:lnTo>
                  <a:lnTo>
                    <a:pt x="299" y="42"/>
                  </a:lnTo>
                  <a:lnTo>
                    <a:pt x="290" y="39"/>
                  </a:lnTo>
                  <a:lnTo>
                    <a:pt x="280" y="35"/>
                  </a:lnTo>
                  <a:lnTo>
                    <a:pt x="271" y="32"/>
                  </a:lnTo>
                  <a:lnTo>
                    <a:pt x="262" y="31"/>
                  </a:lnTo>
                  <a:lnTo>
                    <a:pt x="253" y="33"/>
                  </a:lnTo>
                  <a:lnTo>
                    <a:pt x="253" y="40"/>
                  </a:lnTo>
                  <a:lnTo>
                    <a:pt x="260" y="43"/>
                  </a:lnTo>
                  <a:lnTo>
                    <a:pt x="267" y="45"/>
                  </a:lnTo>
                  <a:lnTo>
                    <a:pt x="272" y="50"/>
                  </a:lnTo>
                  <a:lnTo>
                    <a:pt x="331" y="62"/>
                  </a:lnTo>
                  <a:lnTo>
                    <a:pt x="332" y="64"/>
                  </a:lnTo>
                  <a:lnTo>
                    <a:pt x="335" y="68"/>
                  </a:lnTo>
                  <a:lnTo>
                    <a:pt x="336" y="71"/>
                  </a:lnTo>
                  <a:lnTo>
                    <a:pt x="335" y="74"/>
                  </a:lnTo>
                  <a:lnTo>
                    <a:pt x="326" y="73"/>
                  </a:lnTo>
                  <a:lnTo>
                    <a:pt x="316" y="72"/>
                  </a:lnTo>
                  <a:lnTo>
                    <a:pt x="307" y="71"/>
                  </a:lnTo>
                  <a:lnTo>
                    <a:pt x="298" y="70"/>
                  </a:lnTo>
                  <a:lnTo>
                    <a:pt x="288" y="69"/>
                  </a:lnTo>
                  <a:lnTo>
                    <a:pt x="280" y="67"/>
                  </a:lnTo>
                  <a:lnTo>
                    <a:pt x="271" y="64"/>
                  </a:lnTo>
                  <a:lnTo>
                    <a:pt x="263" y="61"/>
                  </a:lnTo>
                  <a:lnTo>
                    <a:pt x="260" y="63"/>
                  </a:lnTo>
                  <a:lnTo>
                    <a:pt x="257" y="67"/>
                  </a:lnTo>
                  <a:lnTo>
                    <a:pt x="255" y="70"/>
                  </a:lnTo>
                  <a:lnTo>
                    <a:pt x="257" y="73"/>
                  </a:lnTo>
                  <a:lnTo>
                    <a:pt x="266" y="78"/>
                  </a:lnTo>
                  <a:lnTo>
                    <a:pt x="276" y="81"/>
                  </a:lnTo>
                  <a:lnTo>
                    <a:pt x="287" y="83"/>
                  </a:lnTo>
                  <a:lnTo>
                    <a:pt x="297" y="85"/>
                  </a:lnTo>
                  <a:lnTo>
                    <a:pt x="308" y="88"/>
                  </a:lnTo>
                  <a:lnTo>
                    <a:pt x="318" y="89"/>
                  </a:lnTo>
                  <a:lnTo>
                    <a:pt x="329" y="90"/>
                  </a:lnTo>
                  <a:lnTo>
                    <a:pt x="340" y="91"/>
                  </a:lnTo>
                  <a:lnTo>
                    <a:pt x="341" y="94"/>
                  </a:lnTo>
                  <a:lnTo>
                    <a:pt x="342" y="96"/>
                  </a:lnTo>
                  <a:lnTo>
                    <a:pt x="344" y="100"/>
                  </a:lnTo>
                  <a:lnTo>
                    <a:pt x="345" y="102"/>
                  </a:lnTo>
                  <a:lnTo>
                    <a:pt x="262" y="92"/>
                  </a:lnTo>
                  <a:lnTo>
                    <a:pt x="260" y="94"/>
                  </a:lnTo>
                  <a:lnTo>
                    <a:pt x="258" y="95"/>
                  </a:lnTo>
                  <a:lnTo>
                    <a:pt x="257" y="98"/>
                  </a:lnTo>
                  <a:lnTo>
                    <a:pt x="256" y="100"/>
                  </a:lnTo>
                  <a:lnTo>
                    <a:pt x="263" y="105"/>
                  </a:lnTo>
                  <a:lnTo>
                    <a:pt x="272" y="110"/>
                  </a:lnTo>
                  <a:lnTo>
                    <a:pt x="282" y="112"/>
                  </a:lnTo>
                  <a:lnTo>
                    <a:pt x="292" y="113"/>
                  </a:lnTo>
                  <a:lnTo>
                    <a:pt x="302" y="114"/>
                  </a:lnTo>
                  <a:lnTo>
                    <a:pt x="312" y="114"/>
                  </a:lnTo>
                  <a:lnTo>
                    <a:pt x="322" y="114"/>
                  </a:lnTo>
                  <a:lnTo>
                    <a:pt x="332" y="115"/>
                  </a:lnTo>
                  <a:lnTo>
                    <a:pt x="338" y="114"/>
                  </a:lnTo>
                  <a:lnTo>
                    <a:pt x="342" y="113"/>
                  </a:lnTo>
                  <a:lnTo>
                    <a:pt x="347" y="113"/>
                  </a:lnTo>
                  <a:lnTo>
                    <a:pt x="350" y="118"/>
                  </a:lnTo>
                  <a:lnTo>
                    <a:pt x="349" y="124"/>
                  </a:lnTo>
                  <a:lnTo>
                    <a:pt x="344" y="128"/>
                  </a:lnTo>
                  <a:lnTo>
                    <a:pt x="338" y="130"/>
                  </a:lnTo>
                  <a:lnTo>
                    <a:pt x="334" y="132"/>
                  </a:lnTo>
                  <a:lnTo>
                    <a:pt x="317" y="133"/>
                  </a:lnTo>
                  <a:lnTo>
                    <a:pt x="300" y="132"/>
                  </a:lnTo>
                  <a:lnTo>
                    <a:pt x="282" y="131"/>
                  </a:lnTo>
                  <a:lnTo>
                    <a:pt x="266" y="129"/>
                  </a:lnTo>
                  <a:lnTo>
                    <a:pt x="248" y="128"/>
                  </a:lnTo>
                  <a:lnTo>
                    <a:pt x="231" y="128"/>
                  </a:lnTo>
                  <a:lnTo>
                    <a:pt x="216" y="131"/>
                  </a:lnTo>
                  <a:lnTo>
                    <a:pt x="201" y="136"/>
                  </a:lnTo>
                  <a:lnTo>
                    <a:pt x="183" y="139"/>
                  </a:lnTo>
                  <a:lnTo>
                    <a:pt x="166" y="140"/>
                  </a:lnTo>
                  <a:lnTo>
                    <a:pt x="148" y="138"/>
                  </a:lnTo>
                  <a:lnTo>
                    <a:pt x="130" y="134"/>
                  </a:lnTo>
                  <a:lnTo>
                    <a:pt x="112" y="130"/>
                  </a:lnTo>
                  <a:lnTo>
                    <a:pt x="97" y="123"/>
                  </a:lnTo>
                  <a:lnTo>
                    <a:pt x="81" y="115"/>
                  </a:lnTo>
                  <a:lnTo>
                    <a:pt x="67" y="106"/>
                  </a:lnTo>
                  <a:lnTo>
                    <a:pt x="58" y="109"/>
                  </a:lnTo>
                  <a:lnTo>
                    <a:pt x="48" y="111"/>
                  </a:lnTo>
                  <a:lnTo>
                    <a:pt x="37" y="113"/>
                  </a:lnTo>
                  <a:lnTo>
                    <a:pt x="26" y="115"/>
                  </a:lnTo>
                  <a:lnTo>
                    <a:pt x="16" y="118"/>
                  </a:lnTo>
                  <a:lnTo>
                    <a:pt x="8" y="120"/>
                  </a:lnTo>
                  <a:lnTo>
                    <a:pt x="2" y="121"/>
                  </a:lnTo>
                  <a:lnTo>
                    <a:pt x="0" y="121"/>
                  </a:lnTo>
                  <a:lnTo>
                    <a:pt x="0" y="91"/>
                  </a:lnTo>
                  <a:lnTo>
                    <a:pt x="2" y="61"/>
                  </a:lnTo>
                  <a:lnTo>
                    <a:pt x="10" y="32"/>
                  </a:lnTo>
                  <a:lnTo>
                    <a:pt x="24" y="7"/>
                  </a:lnTo>
                  <a:lnTo>
                    <a:pt x="44" y="12"/>
                  </a:lnTo>
                  <a:lnTo>
                    <a:pt x="66" y="14"/>
                  </a:lnTo>
                  <a:lnTo>
                    <a:pt x="87" y="15"/>
                  </a:lnTo>
                  <a:lnTo>
                    <a:pt x="109" y="15"/>
                  </a:lnTo>
                  <a:lnTo>
                    <a:pt x="131" y="13"/>
                  </a:lnTo>
                  <a:lnTo>
                    <a:pt x="152" y="10"/>
                  </a:lnTo>
                  <a:lnTo>
                    <a:pt x="175" y="5"/>
                  </a:lnTo>
                  <a:lnTo>
                    <a:pt x="195" y="0"/>
                  </a:lnTo>
                  <a:lnTo>
                    <a:pt x="212" y="2"/>
                  </a:lnTo>
                  <a:lnTo>
                    <a:pt x="228" y="7"/>
                  </a:lnTo>
                  <a:lnTo>
                    <a:pt x="243" y="12"/>
                  </a:lnTo>
                  <a:lnTo>
                    <a:pt x="259" y="18"/>
                  </a:lnTo>
                  <a:lnTo>
                    <a:pt x="273" y="23"/>
                  </a:lnTo>
                  <a:lnTo>
                    <a:pt x="289" y="29"/>
                  </a:lnTo>
                  <a:lnTo>
                    <a:pt x="305" y="33"/>
                  </a:lnTo>
                  <a:lnTo>
                    <a:pt x="321" y="37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4841" y="892"/>
              <a:ext cx="443" cy="13"/>
            </a:xfrm>
            <a:custGeom>
              <a:avLst/>
              <a:gdLst>
                <a:gd name="T0" fmla="*/ 1327 w 1330"/>
                <a:gd name="T1" fmla="*/ 40 h 40"/>
                <a:gd name="T2" fmla="*/ 1298 w 1330"/>
                <a:gd name="T3" fmla="*/ 40 h 40"/>
                <a:gd name="T4" fmla="*/ 1244 w 1330"/>
                <a:gd name="T5" fmla="*/ 40 h 40"/>
                <a:gd name="T6" fmla="*/ 1170 w 1330"/>
                <a:gd name="T7" fmla="*/ 40 h 40"/>
                <a:gd name="T8" fmla="*/ 1079 w 1330"/>
                <a:gd name="T9" fmla="*/ 40 h 40"/>
                <a:gd name="T10" fmla="*/ 973 w 1330"/>
                <a:gd name="T11" fmla="*/ 40 h 40"/>
                <a:gd name="T12" fmla="*/ 859 w 1330"/>
                <a:gd name="T13" fmla="*/ 40 h 40"/>
                <a:gd name="T14" fmla="*/ 737 w 1330"/>
                <a:gd name="T15" fmla="*/ 40 h 40"/>
                <a:gd name="T16" fmla="*/ 615 w 1330"/>
                <a:gd name="T17" fmla="*/ 40 h 40"/>
                <a:gd name="T18" fmla="*/ 494 w 1330"/>
                <a:gd name="T19" fmla="*/ 40 h 40"/>
                <a:gd name="T20" fmla="*/ 378 w 1330"/>
                <a:gd name="T21" fmla="*/ 40 h 40"/>
                <a:gd name="T22" fmla="*/ 272 w 1330"/>
                <a:gd name="T23" fmla="*/ 40 h 40"/>
                <a:gd name="T24" fmla="*/ 178 w 1330"/>
                <a:gd name="T25" fmla="*/ 40 h 40"/>
                <a:gd name="T26" fmla="*/ 100 w 1330"/>
                <a:gd name="T27" fmla="*/ 40 h 40"/>
                <a:gd name="T28" fmla="*/ 45 w 1330"/>
                <a:gd name="T29" fmla="*/ 40 h 40"/>
                <a:gd name="T30" fmla="*/ 12 w 1330"/>
                <a:gd name="T31" fmla="*/ 40 h 40"/>
                <a:gd name="T32" fmla="*/ 2 w 1330"/>
                <a:gd name="T33" fmla="*/ 31 h 40"/>
                <a:gd name="T34" fmla="*/ 0 w 1330"/>
                <a:gd name="T35" fmla="*/ 12 h 40"/>
                <a:gd name="T36" fmla="*/ 4 w 1330"/>
                <a:gd name="T37" fmla="*/ 3 h 40"/>
                <a:gd name="T38" fmla="*/ 32 w 1330"/>
                <a:gd name="T39" fmla="*/ 3 h 40"/>
                <a:gd name="T40" fmla="*/ 85 w 1330"/>
                <a:gd name="T41" fmla="*/ 3 h 40"/>
                <a:gd name="T42" fmla="*/ 158 w 1330"/>
                <a:gd name="T43" fmla="*/ 2 h 40"/>
                <a:gd name="T44" fmla="*/ 249 w 1330"/>
                <a:gd name="T45" fmla="*/ 2 h 40"/>
                <a:gd name="T46" fmla="*/ 354 w 1330"/>
                <a:gd name="T47" fmla="*/ 2 h 40"/>
                <a:gd name="T48" fmla="*/ 467 w 1330"/>
                <a:gd name="T49" fmla="*/ 1 h 40"/>
                <a:gd name="T50" fmla="*/ 587 w 1330"/>
                <a:gd name="T51" fmla="*/ 1 h 40"/>
                <a:gd name="T52" fmla="*/ 710 w 1330"/>
                <a:gd name="T53" fmla="*/ 1 h 40"/>
                <a:gd name="T54" fmla="*/ 830 w 1330"/>
                <a:gd name="T55" fmla="*/ 0 h 40"/>
                <a:gd name="T56" fmla="*/ 945 w 1330"/>
                <a:gd name="T57" fmla="*/ 0 h 40"/>
                <a:gd name="T58" fmla="*/ 1053 w 1330"/>
                <a:gd name="T59" fmla="*/ 0 h 40"/>
                <a:gd name="T60" fmla="*/ 1147 w 1330"/>
                <a:gd name="T61" fmla="*/ 0 h 40"/>
                <a:gd name="T62" fmla="*/ 1226 w 1330"/>
                <a:gd name="T63" fmla="*/ 0 h 40"/>
                <a:gd name="T64" fmla="*/ 1283 w 1330"/>
                <a:gd name="T65" fmla="*/ 0 h 40"/>
                <a:gd name="T66" fmla="*/ 1318 w 1330"/>
                <a:gd name="T67" fmla="*/ 1 h 40"/>
                <a:gd name="T68" fmla="*/ 1330 w 1330"/>
                <a:gd name="T6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30" h="40">
                  <a:moveTo>
                    <a:pt x="1330" y="40"/>
                  </a:moveTo>
                  <a:lnTo>
                    <a:pt x="1327" y="40"/>
                  </a:lnTo>
                  <a:lnTo>
                    <a:pt x="1316" y="40"/>
                  </a:lnTo>
                  <a:lnTo>
                    <a:pt x="1298" y="40"/>
                  </a:lnTo>
                  <a:lnTo>
                    <a:pt x="1275" y="40"/>
                  </a:lnTo>
                  <a:lnTo>
                    <a:pt x="1244" y="40"/>
                  </a:lnTo>
                  <a:lnTo>
                    <a:pt x="1210" y="40"/>
                  </a:lnTo>
                  <a:lnTo>
                    <a:pt x="1170" y="40"/>
                  </a:lnTo>
                  <a:lnTo>
                    <a:pt x="1127" y="40"/>
                  </a:lnTo>
                  <a:lnTo>
                    <a:pt x="1079" y="40"/>
                  </a:lnTo>
                  <a:lnTo>
                    <a:pt x="1028" y="40"/>
                  </a:lnTo>
                  <a:lnTo>
                    <a:pt x="973" y="40"/>
                  </a:lnTo>
                  <a:lnTo>
                    <a:pt x="916" y="40"/>
                  </a:lnTo>
                  <a:lnTo>
                    <a:pt x="859" y="40"/>
                  </a:lnTo>
                  <a:lnTo>
                    <a:pt x="799" y="40"/>
                  </a:lnTo>
                  <a:lnTo>
                    <a:pt x="737" y="40"/>
                  </a:lnTo>
                  <a:lnTo>
                    <a:pt x="676" y="40"/>
                  </a:lnTo>
                  <a:lnTo>
                    <a:pt x="615" y="40"/>
                  </a:lnTo>
                  <a:lnTo>
                    <a:pt x="554" y="40"/>
                  </a:lnTo>
                  <a:lnTo>
                    <a:pt x="494" y="40"/>
                  </a:lnTo>
                  <a:lnTo>
                    <a:pt x="435" y="40"/>
                  </a:lnTo>
                  <a:lnTo>
                    <a:pt x="378" y="40"/>
                  </a:lnTo>
                  <a:lnTo>
                    <a:pt x="323" y="40"/>
                  </a:lnTo>
                  <a:lnTo>
                    <a:pt x="272" y="40"/>
                  </a:lnTo>
                  <a:lnTo>
                    <a:pt x="223" y="40"/>
                  </a:lnTo>
                  <a:lnTo>
                    <a:pt x="178" y="40"/>
                  </a:lnTo>
                  <a:lnTo>
                    <a:pt x="137" y="40"/>
                  </a:lnTo>
                  <a:lnTo>
                    <a:pt x="100" y="40"/>
                  </a:lnTo>
                  <a:lnTo>
                    <a:pt x="70" y="40"/>
                  </a:lnTo>
                  <a:lnTo>
                    <a:pt x="45" y="40"/>
                  </a:lnTo>
                  <a:lnTo>
                    <a:pt x="25" y="40"/>
                  </a:lnTo>
                  <a:lnTo>
                    <a:pt x="12" y="40"/>
                  </a:lnTo>
                  <a:lnTo>
                    <a:pt x="7" y="40"/>
                  </a:lnTo>
                  <a:lnTo>
                    <a:pt x="2" y="31"/>
                  </a:lnTo>
                  <a:lnTo>
                    <a:pt x="0" y="22"/>
                  </a:lnTo>
                  <a:lnTo>
                    <a:pt x="0" y="12"/>
                  </a:lnTo>
                  <a:lnTo>
                    <a:pt x="0" y="3"/>
                  </a:lnTo>
                  <a:lnTo>
                    <a:pt x="4" y="3"/>
                  </a:lnTo>
                  <a:lnTo>
                    <a:pt x="15" y="3"/>
                  </a:lnTo>
                  <a:lnTo>
                    <a:pt x="32" y="3"/>
                  </a:lnTo>
                  <a:lnTo>
                    <a:pt x="56" y="3"/>
                  </a:lnTo>
                  <a:lnTo>
                    <a:pt x="85" y="3"/>
                  </a:lnTo>
                  <a:lnTo>
                    <a:pt x="119" y="3"/>
                  </a:lnTo>
                  <a:lnTo>
                    <a:pt x="158" y="2"/>
                  </a:lnTo>
                  <a:lnTo>
                    <a:pt x="202" y="2"/>
                  </a:lnTo>
                  <a:lnTo>
                    <a:pt x="249" y="2"/>
                  </a:lnTo>
                  <a:lnTo>
                    <a:pt x="299" y="2"/>
                  </a:lnTo>
                  <a:lnTo>
                    <a:pt x="354" y="2"/>
                  </a:lnTo>
                  <a:lnTo>
                    <a:pt x="409" y="2"/>
                  </a:lnTo>
                  <a:lnTo>
                    <a:pt x="467" y="1"/>
                  </a:lnTo>
                  <a:lnTo>
                    <a:pt x="526" y="1"/>
                  </a:lnTo>
                  <a:lnTo>
                    <a:pt x="587" y="1"/>
                  </a:lnTo>
                  <a:lnTo>
                    <a:pt x="649" y="1"/>
                  </a:lnTo>
                  <a:lnTo>
                    <a:pt x="710" y="1"/>
                  </a:lnTo>
                  <a:lnTo>
                    <a:pt x="770" y="1"/>
                  </a:lnTo>
                  <a:lnTo>
                    <a:pt x="830" y="0"/>
                  </a:lnTo>
                  <a:lnTo>
                    <a:pt x="889" y="0"/>
                  </a:lnTo>
                  <a:lnTo>
                    <a:pt x="945" y="0"/>
                  </a:lnTo>
                  <a:lnTo>
                    <a:pt x="1001" y="0"/>
                  </a:lnTo>
                  <a:lnTo>
                    <a:pt x="1053" y="0"/>
                  </a:lnTo>
                  <a:lnTo>
                    <a:pt x="1102" y="0"/>
                  </a:lnTo>
                  <a:lnTo>
                    <a:pt x="1147" y="0"/>
                  </a:lnTo>
                  <a:lnTo>
                    <a:pt x="1188" y="0"/>
                  </a:lnTo>
                  <a:lnTo>
                    <a:pt x="1226" y="0"/>
                  </a:lnTo>
                  <a:lnTo>
                    <a:pt x="1257" y="0"/>
                  </a:lnTo>
                  <a:lnTo>
                    <a:pt x="1283" y="0"/>
                  </a:lnTo>
                  <a:lnTo>
                    <a:pt x="1303" y="1"/>
                  </a:lnTo>
                  <a:lnTo>
                    <a:pt x="1318" y="1"/>
                  </a:lnTo>
                  <a:lnTo>
                    <a:pt x="1325" y="1"/>
                  </a:lnTo>
                  <a:lnTo>
                    <a:pt x="1330" y="40"/>
                  </a:lnTo>
                  <a:close/>
                </a:path>
              </a:pathLst>
            </a:custGeom>
            <a:solidFill>
              <a:srgbClr val="AA72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" name="Rounded Rectangle 101"/>
          <p:cNvSpPr/>
          <p:nvPr/>
        </p:nvSpPr>
        <p:spPr bwMode="auto">
          <a:xfrm>
            <a:off x="3779912" y="4005064"/>
            <a:ext cx="4754488" cy="22322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b="1" u="sng" dirty="0" smtClean="0"/>
              <a:t>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Achieves ½-approximation.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Worst case performance only when the free neighbor is below the </a:t>
            </a:r>
            <a:r>
              <a:rPr lang="en-US" sz="2400" dirty="0" smtClean="0"/>
              <a:t>considered vertex.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0282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uiExpand="1" build="allAtOnce" animBg="1"/>
      <p:bldP spid="102" grpId="0" uiExpand="1" build="allAtOnce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</a:t>
            </a:r>
            <a:r>
              <a:rPr lang="en-US" dirty="0" smtClean="0"/>
              <a:t>Intuition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7667625" y="317500"/>
            <a:ext cx="877888" cy="1166813"/>
            <a:chOff x="4830" y="200"/>
            <a:chExt cx="553" cy="735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4830" y="200"/>
              <a:ext cx="553" cy="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4849" y="911"/>
              <a:ext cx="429" cy="24"/>
            </a:xfrm>
            <a:custGeom>
              <a:avLst/>
              <a:gdLst>
                <a:gd name="T0" fmla="*/ 12 w 1288"/>
                <a:gd name="T1" fmla="*/ 72 h 72"/>
                <a:gd name="T2" fmla="*/ 1288 w 1288"/>
                <a:gd name="T3" fmla="*/ 72 h 72"/>
                <a:gd name="T4" fmla="*/ 1285 w 1288"/>
                <a:gd name="T5" fmla="*/ 0 h 72"/>
                <a:gd name="T6" fmla="*/ 0 w 1288"/>
                <a:gd name="T7" fmla="*/ 0 h 72"/>
                <a:gd name="T8" fmla="*/ 12 w 128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8" h="72">
                  <a:moveTo>
                    <a:pt x="12" y="72"/>
                  </a:moveTo>
                  <a:lnTo>
                    <a:pt x="1288" y="72"/>
                  </a:lnTo>
                  <a:lnTo>
                    <a:pt x="1285" y="0"/>
                  </a:lnTo>
                  <a:lnTo>
                    <a:pt x="0" y="0"/>
                  </a:lnTo>
                  <a:lnTo>
                    <a:pt x="12" y="72"/>
                  </a:lnTo>
                  <a:close/>
                </a:path>
              </a:pathLst>
            </a:custGeom>
            <a:solidFill>
              <a:srgbClr val="AA72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5087" y="205"/>
              <a:ext cx="287" cy="260"/>
            </a:xfrm>
            <a:custGeom>
              <a:avLst/>
              <a:gdLst>
                <a:gd name="T0" fmla="*/ 35 w 860"/>
                <a:gd name="T1" fmla="*/ 538 h 778"/>
                <a:gd name="T2" fmla="*/ 27 w 860"/>
                <a:gd name="T3" fmla="*/ 525 h 778"/>
                <a:gd name="T4" fmla="*/ 13 w 860"/>
                <a:gd name="T5" fmla="*/ 494 h 778"/>
                <a:gd name="T6" fmla="*/ 1 w 860"/>
                <a:gd name="T7" fmla="*/ 454 h 778"/>
                <a:gd name="T8" fmla="*/ 3 w 860"/>
                <a:gd name="T9" fmla="*/ 417 h 778"/>
                <a:gd name="T10" fmla="*/ 21 w 860"/>
                <a:gd name="T11" fmla="*/ 381 h 778"/>
                <a:gd name="T12" fmla="*/ 43 w 860"/>
                <a:gd name="T13" fmla="*/ 342 h 778"/>
                <a:gd name="T14" fmla="*/ 61 w 860"/>
                <a:gd name="T15" fmla="*/ 312 h 778"/>
                <a:gd name="T16" fmla="*/ 69 w 860"/>
                <a:gd name="T17" fmla="*/ 299 h 778"/>
                <a:gd name="T18" fmla="*/ 66 w 860"/>
                <a:gd name="T19" fmla="*/ 174 h 778"/>
                <a:gd name="T20" fmla="*/ 202 w 860"/>
                <a:gd name="T21" fmla="*/ 127 h 778"/>
                <a:gd name="T22" fmla="*/ 249 w 860"/>
                <a:gd name="T23" fmla="*/ 45 h 778"/>
                <a:gd name="T24" fmla="*/ 269 w 860"/>
                <a:gd name="T25" fmla="*/ 35 h 778"/>
                <a:gd name="T26" fmla="*/ 299 w 860"/>
                <a:gd name="T27" fmla="*/ 20 h 778"/>
                <a:gd name="T28" fmla="*/ 324 w 860"/>
                <a:gd name="T29" fmla="*/ 7 h 778"/>
                <a:gd name="T30" fmla="*/ 340 w 860"/>
                <a:gd name="T31" fmla="*/ 4 h 778"/>
                <a:gd name="T32" fmla="*/ 367 w 860"/>
                <a:gd name="T33" fmla="*/ 3 h 778"/>
                <a:gd name="T34" fmla="*/ 396 w 860"/>
                <a:gd name="T35" fmla="*/ 1 h 778"/>
                <a:gd name="T36" fmla="*/ 416 w 860"/>
                <a:gd name="T37" fmla="*/ 0 h 778"/>
                <a:gd name="T38" fmla="*/ 494 w 860"/>
                <a:gd name="T39" fmla="*/ 47 h 778"/>
                <a:gd name="T40" fmla="*/ 503 w 860"/>
                <a:gd name="T41" fmla="*/ 42 h 778"/>
                <a:gd name="T42" fmla="*/ 523 w 860"/>
                <a:gd name="T43" fmla="*/ 31 h 778"/>
                <a:gd name="T44" fmla="*/ 546 w 860"/>
                <a:gd name="T45" fmla="*/ 20 h 778"/>
                <a:gd name="T46" fmla="*/ 558 w 860"/>
                <a:gd name="T47" fmla="*/ 14 h 778"/>
                <a:gd name="T48" fmla="*/ 573 w 860"/>
                <a:gd name="T49" fmla="*/ 16 h 778"/>
                <a:gd name="T50" fmla="*/ 601 w 860"/>
                <a:gd name="T51" fmla="*/ 22 h 778"/>
                <a:gd name="T52" fmla="*/ 629 w 860"/>
                <a:gd name="T53" fmla="*/ 28 h 778"/>
                <a:gd name="T54" fmla="*/ 645 w 860"/>
                <a:gd name="T55" fmla="*/ 32 h 778"/>
                <a:gd name="T56" fmla="*/ 657 w 860"/>
                <a:gd name="T57" fmla="*/ 42 h 778"/>
                <a:gd name="T58" fmla="*/ 679 w 860"/>
                <a:gd name="T59" fmla="*/ 62 h 778"/>
                <a:gd name="T60" fmla="*/ 700 w 860"/>
                <a:gd name="T61" fmla="*/ 81 h 778"/>
                <a:gd name="T62" fmla="*/ 709 w 860"/>
                <a:gd name="T63" fmla="*/ 90 h 778"/>
                <a:gd name="T64" fmla="*/ 768 w 860"/>
                <a:gd name="T65" fmla="*/ 148 h 778"/>
                <a:gd name="T66" fmla="*/ 787 w 860"/>
                <a:gd name="T67" fmla="*/ 239 h 778"/>
                <a:gd name="T68" fmla="*/ 860 w 860"/>
                <a:gd name="T69" fmla="*/ 379 h 778"/>
                <a:gd name="T70" fmla="*/ 737 w 860"/>
                <a:gd name="T71" fmla="*/ 509 h 778"/>
                <a:gd name="T72" fmla="*/ 696 w 860"/>
                <a:gd name="T73" fmla="*/ 659 h 778"/>
                <a:gd name="T74" fmla="*/ 583 w 860"/>
                <a:gd name="T75" fmla="*/ 696 h 778"/>
                <a:gd name="T76" fmla="*/ 480 w 860"/>
                <a:gd name="T77" fmla="*/ 778 h 778"/>
                <a:gd name="T78" fmla="*/ 436 w 860"/>
                <a:gd name="T79" fmla="*/ 753 h 778"/>
                <a:gd name="T80" fmla="*/ 412 w 860"/>
                <a:gd name="T81" fmla="*/ 753 h 778"/>
                <a:gd name="T82" fmla="*/ 376 w 860"/>
                <a:gd name="T83" fmla="*/ 750 h 778"/>
                <a:gd name="T84" fmla="*/ 334 w 860"/>
                <a:gd name="T85" fmla="*/ 747 h 778"/>
                <a:gd name="T86" fmla="*/ 299 w 860"/>
                <a:gd name="T87" fmla="*/ 739 h 778"/>
                <a:gd name="T88" fmla="*/ 273 w 860"/>
                <a:gd name="T89" fmla="*/ 729 h 778"/>
                <a:gd name="T90" fmla="*/ 259 w 860"/>
                <a:gd name="T91" fmla="*/ 719 h 778"/>
                <a:gd name="T92" fmla="*/ 253 w 860"/>
                <a:gd name="T93" fmla="*/ 714 h 778"/>
                <a:gd name="T94" fmla="*/ 138 w 860"/>
                <a:gd name="T95" fmla="*/ 639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60" h="778">
                  <a:moveTo>
                    <a:pt x="138" y="639"/>
                  </a:moveTo>
                  <a:lnTo>
                    <a:pt x="35" y="538"/>
                  </a:lnTo>
                  <a:lnTo>
                    <a:pt x="33" y="535"/>
                  </a:lnTo>
                  <a:lnTo>
                    <a:pt x="27" y="525"/>
                  </a:lnTo>
                  <a:lnTo>
                    <a:pt x="21" y="512"/>
                  </a:lnTo>
                  <a:lnTo>
                    <a:pt x="13" y="494"/>
                  </a:lnTo>
                  <a:lnTo>
                    <a:pt x="5" y="475"/>
                  </a:lnTo>
                  <a:lnTo>
                    <a:pt x="1" y="454"/>
                  </a:lnTo>
                  <a:lnTo>
                    <a:pt x="0" y="435"/>
                  </a:lnTo>
                  <a:lnTo>
                    <a:pt x="3" y="417"/>
                  </a:lnTo>
                  <a:lnTo>
                    <a:pt x="11" y="399"/>
                  </a:lnTo>
                  <a:lnTo>
                    <a:pt x="21" y="381"/>
                  </a:lnTo>
                  <a:lnTo>
                    <a:pt x="32" y="361"/>
                  </a:lnTo>
                  <a:lnTo>
                    <a:pt x="43" y="342"/>
                  </a:lnTo>
                  <a:lnTo>
                    <a:pt x="53" y="325"/>
                  </a:lnTo>
                  <a:lnTo>
                    <a:pt x="61" y="312"/>
                  </a:lnTo>
                  <a:lnTo>
                    <a:pt x="66" y="303"/>
                  </a:lnTo>
                  <a:lnTo>
                    <a:pt x="69" y="299"/>
                  </a:lnTo>
                  <a:lnTo>
                    <a:pt x="37" y="246"/>
                  </a:lnTo>
                  <a:lnTo>
                    <a:pt x="66" y="174"/>
                  </a:lnTo>
                  <a:lnTo>
                    <a:pt x="140" y="125"/>
                  </a:lnTo>
                  <a:lnTo>
                    <a:pt x="202" y="127"/>
                  </a:lnTo>
                  <a:lnTo>
                    <a:pt x="245" y="47"/>
                  </a:lnTo>
                  <a:lnTo>
                    <a:pt x="249" y="45"/>
                  </a:lnTo>
                  <a:lnTo>
                    <a:pt x="257" y="41"/>
                  </a:lnTo>
                  <a:lnTo>
                    <a:pt x="269" y="35"/>
                  </a:lnTo>
                  <a:lnTo>
                    <a:pt x="283" y="27"/>
                  </a:lnTo>
                  <a:lnTo>
                    <a:pt x="299" y="20"/>
                  </a:lnTo>
                  <a:lnTo>
                    <a:pt x="312" y="13"/>
                  </a:lnTo>
                  <a:lnTo>
                    <a:pt x="324" y="7"/>
                  </a:lnTo>
                  <a:lnTo>
                    <a:pt x="332" y="5"/>
                  </a:lnTo>
                  <a:lnTo>
                    <a:pt x="340" y="4"/>
                  </a:lnTo>
                  <a:lnTo>
                    <a:pt x="352" y="4"/>
                  </a:lnTo>
                  <a:lnTo>
                    <a:pt x="367" y="3"/>
                  </a:lnTo>
                  <a:lnTo>
                    <a:pt x="381" y="2"/>
                  </a:lnTo>
                  <a:lnTo>
                    <a:pt x="396" y="1"/>
                  </a:lnTo>
                  <a:lnTo>
                    <a:pt x="408" y="1"/>
                  </a:lnTo>
                  <a:lnTo>
                    <a:pt x="416" y="0"/>
                  </a:lnTo>
                  <a:lnTo>
                    <a:pt x="419" y="0"/>
                  </a:lnTo>
                  <a:lnTo>
                    <a:pt x="494" y="47"/>
                  </a:lnTo>
                  <a:lnTo>
                    <a:pt x="497" y="46"/>
                  </a:lnTo>
                  <a:lnTo>
                    <a:pt x="503" y="42"/>
                  </a:lnTo>
                  <a:lnTo>
                    <a:pt x="512" y="37"/>
                  </a:lnTo>
                  <a:lnTo>
                    <a:pt x="523" y="31"/>
                  </a:lnTo>
                  <a:lnTo>
                    <a:pt x="535" y="24"/>
                  </a:lnTo>
                  <a:lnTo>
                    <a:pt x="546" y="20"/>
                  </a:lnTo>
                  <a:lnTo>
                    <a:pt x="553" y="15"/>
                  </a:lnTo>
                  <a:lnTo>
                    <a:pt x="558" y="14"/>
                  </a:lnTo>
                  <a:lnTo>
                    <a:pt x="563" y="15"/>
                  </a:lnTo>
                  <a:lnTo>
                    <a:pt x="573" y="16"/>
                  </a:lnTo>
                  <a:lnTo>
                    <a:pt x="587" y="20"/>
                  </a:lnTo>
                  <a:lnTo>
                    <a:pt x="601" y="22"/>
                  </a:lnTo>
                  <a:lnTo>
                    <a:pt x="616" y="25"/>
                  </a:lnTo>
                  <a:lnTo>
                    <a:pt x="629" y="28"/>
                  </a:lnTo>
                  <a:lnTo>
                    <a:pt x="639" y="31"/>
                  </a:lnTo>
                  <a:lnTo>
                    <a:pt x="645" y="32"/>
                  </a:lnTo>
                  <a:lnTo>
                    <a:pt x="649" y="35"/>
                  </a:lnTo>
                  <a:lnTo>
                    <a:pt x="657" y="42"/>
                  </a:lnTo>
                  <a:lnTo>
                    <a:pt x="668" y="51"/>
                  </a:lnTo>
                  <a:lnTo>
                    <a:pt x="679" y="62"/>
                  </a:lnTo>
                  <a:lnTo>
                    <a:pt x="690" y="72"/>
                  </a:lnTo>
                  <a:lnTo>
                    <a:pt x="700" y="81"/>
                  </a:lnTo>
                  <a:lnTo>
                    <a:pt x="707" y="87"/>
                  </a:lnTo>
                  <a:lnTo>
                    <a:pt x="709" y="90"/>
                  </a:lnTo>
                  <a:lnTo>
                    <a:pt x="725" y="148"/>
                  </a:lnTo>
                  <a:lnTo>
                    <a:pt x="768" y="148"/>
                  </a:lnTo>
                  <a:lnTo>
                    <a:pt x="794" y="194"/>
                  </a:lnTo>
                  <a:lnTo>
                    <a:pt x="787" y="239"/>
                  </a:lnTo>
                  <a:lnTo>
                    <a:pt x="841" y="281"/>
                  </a:lnTo>
                  <a:lnTo>
                    <a:pt x="860" y="379"/>
                  </a:lnTo>
                  <a:lnTo>
                    <a:pt x="819" y="473"/>
                  </a:lnTo>
                  <a:lnTo>
                    <a:pt x="737" y="509"/>
                  </a:lnTo>
                  <a:lnTo>
                    <a:pt x="729" y="587"/>
                  </a:lnTo>
                  <a:lnTo>
                    <a:pt x="696" y="659"/>
                  </a:lnTo>
                  <a:lnTo>
                    <a:pt x="645" y="698"/>
                  </a:lnTo>
                  <a:lnTo>
                    <a:pt x="583" y="696"/>
                  </a:lnTo>
                  <a:lnTo>
                    <a:pt x="551" y="754"/>
                  </a:lnTo>
                  <a:lnTo>
                    <a:pt x="480" y="778"/>
                  </a:lnTo>
                  <a:lnTo>
                    <a:pt x="439" y="753"/>
                  </a:lnTo>
                  <a:lnTo>
                    <a:pt x="436" y="753"/>
                  </a:lnTo>
                  <a:lnTo>
                    <a:pt x="427" y="753"/>
                  </a:lnTo>
                  <a:lnTo>
                    <a:pt x="412" y="753"/>
                  </a:lnTo>
                  <a:lnTo>
                    <a:pt x="396" y="752"/>
                  </a:lnTo>
                  <a:lnTo>
                    <a:pt x="376" y="750"/>
                  </a:lnTo>
                  <a:lnTo>
                    <a:pt x="355" y="749"/>
                  </a:lnTo>
                  <a:lnTo>
                    <a:pt x="334" y="747"/>
                  </a:lnTo>
                  <a:lnTo>
                    <a:pt x="315" y="744"/>
                  </a:lnTo>
                  <a:lnTo>
                    <a:pt x="299" y="739"/>
                  </a:lnTo>
                  <a:lnTo>
                    <a:pt x="284" y="734"/>
                  </a:lnTo>
                  <a:lnTo>
                    <a:pt x="273" y="729"/>
                  </a:lnTo>
                  <a:lnTo>
                    <a:pt x="265" y="724"/>
                  </a:lnTo>
                  <a:lnTo>
                    <a:pt x="259" y="719"/>
                  </a:lnTo>
                  <a:lnTo>
                    <a:pt x="255" y="716"/>
                  </a:lnTo>
                  <a:lnTo>
                    <a:pt x="253" y="714"/>
                  </a:lnTo>
                  <a:lnTo>
                    <a:pt x="252" y="713"/>
                  </a:lnTo>
                  <a:lnTo>
                    <a:pt x="138" y="639"/>
                  </a:lnTo>
                  <a:close/>
                </a:path>
              </a:pathLst>
            </a:custGeom>
            <a:solidFill>
              <a:srgbClr val="E0F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5082" y="200"/>
              <a:ext cx="301" cy="270"/>
            </a:xfrm>
            <a:custGeom>
              <a:avLst/>
              <a:gdLst>
                <a:gd name="T0" fmla="*/ 724 w 904"/>
                <a:gd name="T1" fmla="*/ 80 h 809"/>
                <a:gd name="T2" fmla="*/ 755 w 904"/>
                <a:gd name="T3" fmla="*/ 148 h 809"/>
                <a:gd name="T4" fmla="*/ 794 w 904"/>
                <a:gd name="T5" fmla="*/ 156 h 809"/>
                <a:gd name="T6" fmla="*/ 823 w 904"/>
                <a:gd name="T7" fmla="*/ 205 h 809"/>
                <a:gd name="T8" fmla="*/ 834 w 904"/>
                <a:gd name="T9" fmla="*/ 258 h 809"/>
                <a:gd name="T10" fmla="*/ 900 w 904"/>
                <a:gd name="T11" fmla="*/ 346 h 809"/>
                <a:gd name="T12" fmla="*/ 848 w 904"/>
                <a:gd name="T13" fmla="*/ 492 h 809"/>
                <a:gd name="T14" fmla="*/ 773 w 904"/>
                <a:gd name="T15" fmla="*/ 604 h 809"/>
                <a:gd name="T16" fmla="*/ 708 w 904"/>
                <a:gd name="T17" fmla="*/ 704 h 809"/>
                <a:gd name="T18" fmla="*/ 628 w 904"/>
                <a:gd name="T19" fmla="*/ 725 h 809"/>
                <a:gd name="T20" fmla="*/ 595 w 904"/>
                <a:gd name="T21" fmla="*/ 765 h 809"/>
                <a:gd name="T22" fmla="*/ 530 w 904"/>
                <a:gd name="T23" fmla="*/ 805 h 809"/>
                <a:gd name="T24" fmla="*/ 478 w 904"/>
                <a:gd name="T25" fmla="*/ 803 h 809"/>
                <a:gd name="T26" fmla="*/ 450 w 904"/>
                <a:gd name="T27" fmla="*/ 762 h 809"/>
                <a:gd name="T28" fmla="*/ 490 w 904"/>
                <a:gd name="T29" fmla="*/ 773 h 809"/>
                <a:gd name="T30" fmla="*/ 559 w 904"/>
                <a:gd name="T31" fmla="*/ 751 h 809"/>
                <a:gd name="T32" fmla="*/ 589 w 904"/>
                <a:gd name="T33" fmla="*/ 705 h 809"/>
                <a:gd name="T34" fmla="*/ 636 w 904"/>
                <a:gd name="T35" fmla="*/ 704 h 809"/>
                <a:gd name="T36" fmla="*/ 697 w 904"/>
                <a:gd name="T37" fmla="*/ 672 h 809"/>
                <a:gd name="T38" fmla="*/ 739 w 904"/>
                <a:gd name="T39" fmla="*/ 539 h 809"/>
                <a:gd name="T40" fmla="*/ 803 w 904"/>
                <a:gd name="T41" fmla="*/ 493 h 809"/>
                <a:gd name="T42" fmla="*/ 858 w 904"/>
                <a:gd name="T43" fmla="*/ 347 h 809"/>
                <a:gd name="T44" fmla="*/ 818 w 904"/>
                <a:gd name="T45" fmla="*/ 282 h 809"/>
                <a:gd name="T46" fmla="*/ 792 w 904"/>
                <a:gd name="T47" fmla="*/ 267 h 809"/>
                <a:gd name="T48" fmla="*/ 789 w 904"/>
                <a:gd name="T49" fmla="*/ 198 h 809"/>
                <a:gd name="T50" fmla="*/ 745 w 904"/>
                <a:gd name="T51" fmla="*/ 180 h 809"/>
                <a:gd name="T52" fmla="*/ 727 w 904"/>
                <a:gd name="T53" fmla="*/ 158 h 809"/>
                <a:gd name="T54" fmla="*/ 701 w 904"/>
                <a:gd name="T55" fmla="*/ 95 h 809"/>
                <a:gd name="T56" fmla="*/ 598 w 904"/>
                <a:gd name="T57" fmla="*/ 47 h 809"/>
                <a:gd name="T58" fmla="*/ 528 w 904"/>
                <a:gd name="T59" fmla="*/ 69 h 809"/>
                <a:gd name="T60" fmla="*/ 494 w 904"/>
                <a:gd name="T61" fmla="*/ 62 h 809"/>
                <a:gd name="T62" fmla="*/ 425 w 904"/>
                <a:gd name="T63" fmla="*/ 29 h 809"/>
                <a:gd name="T64" fmla="*/ 290 w 904"/>
                <a:gd name="T65" fmla="*/ 65 h 809"/>
                <a:gd name="T66" fmla="*/ 225 w 904"/>
                <a:gd name="T67" fmla="*/ 153 h 809"/>
                <a:gd name="T68" fmla="*/ 168 w 904"/>
                <a:gd name="T69" fmla="*/ 160 h 809"/>
                <a:gd name="T70" fmla="*/ 106 w 904"/>
                <a:gd name="T71" fmla="*/ 203 h 809"/>
                <a:gd name="T72" fmla="*/ 85 w 904"/>
                <a:gd name="T73" fmla="*/ 280 h 809"/>
                <a:gd name="T74" fmla="*/ 98 w 904"/>
                <a:gd name="T75" fmla="*/ 322 h 809"/>
                <a:gd name="T76" fmla="*/ 39 w 904"/>
                <a:gd name="T77" fmla="*/ 437 h 809"/>
                <a:gd name="T78" fmla="*/ 75 w 904"/>
                <a:gd name="T79" fmla="*/ 556 h 809"/>
                <a:gd name="T80" fmla="*/ 109 w 904"/>
                <a:gd name="T81" fmla="*/ 596 h 809"/>
                <a:gd name="T82" fmla="*/ 37 w 904"/>
                <a:gd name="T83" fmla="*/ 554 h 809"/>
                <a:gd name="T84" fmla="*/ 0 w 904"/>
                <a:gd name="T85" fmla="*/ 441 h 809"/>
                <a:gd name="T86" fmla="*/ 33 w 904"/>
                <a:gd name="T87" fmla="*/ 356 h 809"/>
                <a:gd name="T88" fmla="*/ 62 w 904"/>
                <a:gd name="T89" fmla="*/ 303 h 809"/>
                <a:gd name="T90" fmla="*/ 42 w 904"/>
                <a:gd name="T91" fmla="*/ 219 h 809"/>
                <a:gd name="T92" fmla="*/ 141 w 904"/>
                <a:gd name="T93" fmla="*/ 137 h 809"/>
                <a:gd name="T94" fmla="*/ 216 w 904"/>
                <a:gd name="T95" fmla="*/ 105 h 809"/>
                <a:gd name="T96" fmla="*/ 315 w 904"/>
                <a:gd name="T97" fmla="*/ 17 h 809"/>
                <a:gd name="T98" fmla="*/ 445 w 904"/>
                <a:gd name="T99" fmla="*/ 6 h 809"/>
                <a:gd name="T100" fmla="*/ 523 w 904"/>
                <a:gd name="T101" fmla="*/ 52 h 809"/>
                <a:gd name="T102" fmla="*/ 558 w 904"/>
                <a:gd name="T103" fmla="*/ 27 h 809"/>
                <a:gd name="T104" fmla="*/ 622 w 904"/>
                <a:gd name="T105" fmla="*/ 18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04" h="809">
                  <a:moveTo>
                    <a:pt x="653" y="27"/>
                  </a:moveTo>
                  <a:lnTo>
                    <a:pt x="668" y="35"/>
                  </a:lnTo>
                  <a:lnTo>
                    <a:pt x="684" y="43"/>
                  </a:lnTo>
                  <a:lnTo>
                    <a:pt x="698" y="53"/>
                  </a:lnTo>
                  <a:lnTo>
                    <a:pt x="712" y="66"/>
                  </a:lnTo>
                  <a:lnTo>
                    <a:pt x="724" y="80"/>
                  </a:lnTo>
                  <a:lnTo>
                    <a:pt x="734" y="96"/>
                  </a:lnTo>
                  <a:lnTo>
                    <a:pt x="742" y="115"/>
                  </a:lnTo>
                  <a:lnTo>
                    <a:pt x="748" y="135"/>
                  </a:lnTo>
                  <a:lnTo>
                    <a:pt x="748" y="142"/>
                  </a:lnTo>
                  <a:lnTo>
                    <a:pt x="751" y="146"/>
                  </a:lnTo>
                  <a:lnTo>
                    <a:pt x="755" y="148"/>
                  </a:lnTo>
                  <a:lnTo>
                    <a:pt x="761" y="148"/>
                  </a:lnTo>
                  <a:lnTo>
                    <a:pt x="767" y="147"/>
                  </a:lnTo>
                  <a:lnTo>
                    <a:pt x="774" y="147"/>
                  </a:lnTo>
                  <a:lnTo>
                    <a:pt x="781" y="148"/>
                  </a:lnTo>
                  <a:lnTo>
                    <a:pt x="786" y="151"/>
                  </a:lnTo>
                  <a:lnTo>
                    <a:pt x="794" y="156"/>
                  </a:lnTo>
                  <a:lnTo>
                    <a:pt x="801" y="162"/>
                  </a:lnTo>
                  <a:lnTo>
                    <a:pt x="807" y="169"/>
                  </a:lnTo>
                  <a:lnTo>
                    <a:pt x="813" y="177"/>
                  </a:lnTo>
                  <a:lnTo>
                    <a:pt x="817" y="186"/>
                  </a:lnTo>
                  <a:lnTo>
                    <a:pt x="821" y="195"/>
                  </a:lnTo>
                  <a:lnTo>
                    <a:pt x="823" y="205"/>
                  </a:lnTo>
                  <a:lnTo>
                    <a:pt x="824" y="213"/>
                  </a:lnTo>
                  <a:lnTo>
                    <a:pt x="825" y="223"/>
                  </a:lnTo>
                  <a:lnTo>
                    <a:pt x="823" y="232"/>
                  </a:lnTo>
                  <a:lnTo>
                    <a:pt x="819" y="242"/>
                  </a:lnTo>
                  <a:lnTo>
                    <a:pt x="817" y="252"/>
                  </a:lnTo>
                  <a:lnTo>
                    <a:pt x="834" y="258"/>
                  </a:lnTo>
                  <a:lnTo>
                    <a:pt x="850" y="268"/>
                  </a:lnTo>
                  <a:lnTo>
                    <a:pt x="863" y="280"/>
                  </a:lnTo>
                  <a:lnTo>
                    <a:pt x="875" y="294"/>
                  </a:lnTo>
                  <a:lnTo>
                    <a:pt x="885" y="310"/>
                  </a:lnTo>
                  <a:lnTo>
                    <a:pt x="893" y="328"/>
                  </a:lnTo>
                  <a:lnTo>
                    <a:pt x="900" y="346"/>
                  </a:lnTo>
                  <a:lnTo>
                    <a:pt x="904" y="363"/>
                  </a:lnTo>
                  <a:lnTo>
                    <a:pt x="901" y="392"/>
                  </a:lnTo>
                  <a:lnTo>
                    <a:pt x="894" y="420"/>
                  </a:lnTo>
                  <a:lnTo>
                    <a:pt x="883" y="447"/>
                  </a:lnTo>
                  <a:lnTo>
                    <a:pt x="867" y="471"/>
                  </a:lnTo>
                  <a:lnTo>
                    <a:pt x="848" y="492"/>
                  </a:lnTo>
                  <a:lnTo>
                    <a:pt x="826" y="512"/>
                  </a:lnTo>
                  <a:lnTo>
                    <a:pt x="802" y="529"/>
                  </a:lnTo>
                  <a:lnTo>
                    <a:pt x="775" y="542"/>
                  </a:lnTo>
                  <a:lnTo>
                    <a:pt x="777" y="563"/>
                  </a:lnTo>
                  <a:lnTo>
                    <a:pt x="776" y="583"/>
                  </a:lnTo>
                  <a:lnTo>
                    <a:pt x="773" y="604"/>
                  </a:lnTo>
                  <a:lnTo>
                    <a:pt x="766" y="624"/>
                  </a:lnTo>
                  <a:lnTo>
                    <a:pt x="757" y="643"/>
                  </a:lnTo>
                  <a:lnTo>
                    <a:pt x="746" y="661"/>
                  </a:lnTo>
                  <a:lnTo>
                    <a:pt x="734" y="678"/>
                  </a:lnTo>
                  <a:lnTo>
                    <a:pt x="721" y="693"/>
                  </a:lnTo>
                  <a:lnTo>
                    <a:pt x="708" y="704"/>
                  </a:lnTo>
                  <a:lnTo>
                    <a:pt x="695" y="713"/>
                  </a:lnTo>
                  <a:lnTo>
                    <a:pt x="683" y="720"/>
                  </a:lnTo>
                  <a:lnTo>
                    <a:pt x="669" y="724"/>
                  </a:lnTo>
                  <a:lnTo>
                    <a:pt x="656" y="727"/>
                  </a:lnTo>
                  <a:lnTo>
                    <a:pt x="643" y="728"/>
                  </a:lnTo>
                  <a:lnTo>
                    <a:pt x="628" y="725"/>
                  </a:lnTo>
                  <a:lnTo>
                    <a:pt x="614" y="722"/>
                  </a:lnTo>
                  <a:lnTo>
                    <a:pt x="610" y="729"/>
                  </a:lnTo>
                  <a:lnTo>
                    <a:pt x="607" y="738"/>
                  </a:lnTo>
                  <a:lnTo>
                    <a:pt x="605" y="747"/>
                  </a:lnTo>
                  <a:lnTo>
                    <a:pt x="602" y="754"/>
                  </a:lnTo>
                  <a:lnTo>
                    <a:pt x="595" y="765"/>
                  </a:lnTo>
                  <a:lnTo>
                    <a:pt x="586" y="775"/>
                  </a:lnTo>
                  <a:lnTo>
                    <a:pt x="577" y="783"/>
                  </a:lnTo>
                  <a:lnTo>
                    <a:pt x="566" y="791"/>
                  </a:lnTo>
                  <a:lnTo>
                    <a:pt x="554" y="797"/>
                  </a:lnTo>
                  <a:lnTo>
                    <a:pt x="543" y="802"/>
                  </a:lnTo>
                  <a:lnTo>
                    <a:pt x="530" y="805"/>
                  </a:lnTo>
                  <a:lnTo>
                    <a:pt x="518" y="809"/>
                  </a:lnTo>
                  <a:lnTo>
                    <a:pt x="510" y="809"/>
                  </a:lnTo>
                  <a:lnTo>
                    <a:pt x="501" y="809"/>
                  </a:lnTo>
                  <a:lnTo>
                    <a:pt x="494" y="808"/>
                  </a:lnTo>
                  <a:lnTo>
                    <a:pt x="486" y="805"/>
                  </a:lnTo>
                  <a:lnTo>
                    <a:pt x="478" y="803"/>
                  </a:lnTo>
                  <a:lnTo>
                    <a:pt x="471" y="799"/>
                  </a:lnTo>
                  <a:lnTo>
                    <a:pt x="465" y="795"/>
                  </a:lnTo>
                  <a:lnTo>
                    <a:pt x="459" y="790"/>
                  </a:lnTo>
                  <a:lnTo>
                    <a:pt x="454" y="781"/>
                  </a:lnTo>
                  <a:lnTo>
                    <a:pt x="450" y="771"/>
                  </a:lnTo>
                  <a:lnTo>
                    <a:pt x="450" y="762"/>
                  </a:lnTo>
                  <a:lnTo>
                    <a:pt x="451" y="753"/>
                  </a:lnTo>
                  <a:lnTo>
                    <a:pt x="454" y="753"/>
                  </a:lnTo>
                  <a:lnTo>
                    <a:pt x="458" y="758"/>
                  </a:lnTo>
                  <a:lnTo>
                    <a:pt x="466" y="764"/>
                  </a:lnTo>
                  <a:lnTo>
                    <a:pt x="477" y="770"/>
                  </a:lnTo>
                  <a:lnTo>
                    <a:pt x="490" y="773"/>
                  </a:lnTo>
                  <a:lnTo>
                    <a:pt x="504" y="774"/>
                  </a:lnTo>
                  <a:lnTo>
                    <a:pt x="516" y="773"/>
                  </a:lnTo>
                  <a:lnTo>
                    <a:pt x="528" y="770"/>
                  </a:lnTo>
                  <a:lnTo>
                    <a:pt x="539" y="765"/>
                  </a:lnTo>
                  <a:lnTo>
                    <a:pt x="549" y="759"/>
                  </a:lnTo>
                  <a:lnTo>
                    <a:pt x="559" y="751"/>
                  </a:lnTo>
                  <a:lnTo>
                    <a:pt x="569" y="742"/>
                  </a:lnTo>
                  <a:lnTo>
                    <a:pt x="575" y="737"/>
                  </a:lnTo>
                  <a:lnTo>
                    <a:pt x="578" y="729"/>
                  </a:lnTo>
                  <a:lnTo>
                    <a:pt x="583" y="720"/>
                  </a:lnTo>
                  <a:lnTo>
                    <a:pt x="586" y="712"/>
                  </a:lnTo>
                  <a:lnTo>
                    <a:pt x="589" y="705"/>
                  </a:lnTo>
                  <a:lnTo>
                    <a:pt x="595" y="700"/>
                  </a:lnTo>
                  <a:lnTo>
                    <a:pt x="600" y="699"/>
                  </a:lnTo>
                  <a:lnTo>
                    <a:pt x="608" y="700"/>
                  </a:lnTo>
                  <a:lnTo>
                    <a:pt x="617" y="704"/>
                  </a:lnTo>
                  <a:lnTo>
                    <a:pt x="626" y="705"/>
                  </a:lnTo>
                  <a:lnTo>
                    <a:pt x="636" y="704"/>
                  </a:lnTo>
                  <a:lnTo>
                    <a:pt x="645" y="702"/>
                  </a:lnTo>
                  <a:lnTo>
                    <a:pt x="655" y="699"/>
                  </a:lnTo>
                  <a:lnTo>
                    <a:pt x="664" y="695"/>
                  </a:lnTo>
                  <a:lnTo>
                    <a:pt x="673" y="692"/>
                  </a:lnTo>
                  <a:lnTo>
                    <a:pt x="681" y="689"/>
                  </a:lnTo>
                  <a:lnTo>
                    <a:pt x="697" y="672"/>
                  </a:lnTo>
                  <a:lnTo>
                    <a:pt x="709" y="653"/>
                  </a:lnTo>
                  <a:lnTo>
                    <a:pt x="719" y="633"/>
                  </a:lnTo>
                  <a:lnTo>
                    <a:pt x="727" y="611"/>
                  </a:lnTo>
                  <a:lnTo>
                    <a:pt x="733" y="588"/>
                  </a:lnTo>
                  <a:lnTo>
                    <a:pt x="736" y="563"/>
                  </a:lnTo>
                  <a:lnTo>
                    <a:pt x="739" y="539"/>
                  </a:lnTo>
                  <a:lnTo>
                    <a:pt x="742" y="514"/>
                  </a:lnTo>
                  <a:lnTo>
                    <a:pt x="754" y="512"/>
                  </a:lnTo>
                  <a:lnTo>
                    <a:pt x="767" y="509"/>
                  </a:lnTo>
                  <a:lnTo>
                    <a:pt x="779" y="504"/>
                  </a:lnTo>
                  <a:lnTo>
                    <a:pt x="792" y="500"/>
                  </a:lnTo>
                  <a:lnTo>
                    <a:pt x="803" y="493"/>
                  </a:lnTo>
                  <a:lnTo>
                    <a:pt x="814" y="486"/>
                  </a:lnTo>
                  <a:lnTo>
                    <a:pt x="824" y="477"/>
                  </a:lnTo>
                  <a:lnTo>
                    <a:pt x="834" y="467"/>
                  </a:lnTo>
                  <a:lnTo>
                    <a:pt x="852" y="431"/>
                  </a:lnTo>
                  <a:lnTo>
                    <a:pt x="860" y="389"/>
                  </a:lnTo>
                  <a:lnTo>
                    <a:pt x="858" y="347"/>
                  </a:lnTo>
                  <a:lnTo>
                    <a:pt x="848" y="308"/>
                  </a:lnTo>
                  <a:lnTo>
                    <a:pt x="842" y="300"/>
                  </a:lnTo>
                  <a:lnTo>
                    <a:pt x="837" y="294"/>
                  </a:lnTo>
                  <a:lnTo>
                    <a:pt x="831" y="290"/>
                  </a:lnTo>
                  <a:lnTo>
                    <a:pt x="823" y="284"/>
                  </a:lnTo>
                  <a:lnTo>
                    <a:pt x="818" y="282"/>
                  </a:lnTo>
                  <a:lnTo>
                    <a:pt x="814" y="280"/>
                  </a:lnTo>
                  <a:lnTo>
                    <a:pt x="809" y="277"/>
                  </a:lnTo>
                  <a:lnTo>
                    <a:pt x="806" y="274"/>
                  </a:lnTo>
                  <a:lnTo>
                    <a:pt x="802" y="271"/>
                  </a:lnTo>
                  <a:lnTo>
                    <a:pt x="797" y="269"/>
                  </a:lnTo>
                  <a:lnTo>
                    <a:pt x="792" y="267"/>
                  </a:lnTo>
                  <a:lnTo>
                    <a:pt x="786" y="264"/>
                  </a:lnTo>
                  <a:lnTo>
                    <a:pt x="791" y="252"/>
                  </a:lnTo>
                  <a:lnTo>
                    <a:pt x="795" y="239"/>
                  </a:lnTo>
                  <a:lnTo>
                    <a:pt x="796" y="226"/>
                  </a:lnTo>
                  <a:lnTo>
                    <a:pt x="793" y="210"/>
                  </a:lnTo>
                  <a:lnTo>
                    <a:pt x="789" y="198"/>
                  </a:lnTo>
                  <a:lnTo>
                    <a:pt x="784" y="189"/>
                  </a:lnTo>
                  <a:lnTo>
                    <a:pt x="776" y="182"/>
                  </a:lnTo>
                  <a:lnTo>
                    <a:pt x="765" y="179"/>
                  </a:lnTo>
                  <a:lnTo>
                    <a:pt x="757" y="179"/>
                  </a:lnTo>
                  <a:lnTo>
                    <a:pt x="751" y="180"/>
                  </a:lnTo>
                  <a:lnTo>
                    <a:pt x="745" y="180"/>
                  </a:lnTo>
                  <a:lnTo>
                    <a:pt x="741" y="181"/>
                  </a:lnTo>
                  <a:lnTo>
                    <a:pt x="736" y="180"/>
                  </a:lnTo>
                  <a:lnTo>
                    <a:pt x="732" y="179"/>
                  </a:lnTo>
                  <a:lnTo>
                    <a:pt x="728" y="176"/>
                  </a:lnTo>
                  <a:lnTo>
                    <a:pt x="725" y="170"/>
                  </a:lnTo>
                  <a:lnTo>
                    <a:pt x="727" y="158"/>
                  </a:lnTo>
                  <a:lnTo>
                    <a:pt x="726" y="146"/>
                  </a:lnTo>
                  <a:lnTo>
                    <a:pt x="724" y="135"/>
                  </a:lnTo>
                  <a:lnTo>
                    <a:pt x="721" y="123"/>
                  </a:lnTo>
                  <a:lnTo>
                    <a:pt x="715" y="113"/>
                  </a:lnTo>
                  <a:lnTo>
                    <a:pt x="708" y="103"/>
                  </a:lnTo>
                  <a:lnTo>
                    <a:pt x="701" y="95"/>
                  </a:lnTo>
                  <a:lnTo>
                    <a:pt x="692" y="86"/>
                  </a:lnTo>
                  <a:lnTo>
                    <a:pt x="676" y="75"/>
                  </a:lnTo>
                  <a:lnTo>
                    <a:pt x="657" y="65"/>
                  </a:lnTo>
                  <a:lnTo>
                    <a:pt x="638" y="57"/>
                  </a:lnTo>
                  <a:lnTo>
                    <a:pt x="618" y="50"/>
                  </a:lnTo>
                  <a:lnTo>
                    <a:pt x="598" y="47"/>
                  </a:lnTo>
                  <a:lnTo>
                    <a:pt x="577" y="47"/>
                  </a:lnTo>
                  <a:lnTo>
                    <a:pt x="558" y="50"/>
                  </a:lnTo>
                  <a:lnTo>
                    <a:pt x="539" y="58"/>
                  </a:lnTo>
                  <a:lnTo>
                    <a:pt x="536" y="62"/>
                  </a:lnTo>
                  <a:lnTo>
                    <a:pt x="533" y="66"/>
                  </a:lnTo>
                  <a:lnTo>
                    <a:pt x="528" y="69"/>
                  </a:lnTo>
                  <a:lnTo>
                    <a:pt x="523" y="72"/>
                  </a:lnTo>
                  <a:lnTo>
                    <a:pt x="518" y="73"/>
                  </a:lnTo>
                  <a:lnTo>
                    <a:pt x="513" y="73"/>
                  </a:lnTo>
                  <a:lnTo>
                    <a:pt x="508" y="73"/>
                  </a:lnTo>
                  <a:lnTo>
                    <a:pt x="503" y="70"/>
                  </a:lnTo>
                  <a:lnTo>
                    <a:pt x="494" y="62"/>
                  </a:lnTo>
                  <a:lnTo>
                    <a:pt x="485" y="56"/>
                  </a:lnTo>
                  <a:lnTo>
                    <a:pt x="474" y="50"/>
                  </a:lnTo>
                  <a:lnTo>
                    <a:pt x="463" y="43"/>
                  </a:lnTo>
                  <a:lnTo>
                    <a:pt x="450" y="38"/>
                  </a:lnTo>
                  <a:lnTo>
                    <a:pt x="438" y="33"/>
                  </a:lnTo>
                  <a:lnTo>
                    <a:pt x="425" y="29"/>
                  </a:lnTo>
                  <a:lnTo>
                    <a:pt x="413" y="26"/>
                  </a:lnTo>
                  <a:lnTo>
                    <a:pt x="387" y="27"/>
                  </a:lnTo>
                  <a:lnTo>
                    <a:pt x="361" y="32"/>
                  </a:lnTo>
                  <a:lnTo>
                    <a:pt x="337" y="40"/>
                  </a:lnTo>
                  <a:lnTo>
                    <a:pt x="312" y="51"/>
                  </a:lnTo>
                  <a:lnTo>
                    <a:pt x="290" y="65"/>
                  </a:lnTo>
                  <a:lnTo>
                    <a:pt x="270" y="81"/>
                  </a:lnTo>
                  <a:lnTo>
                    <a:pt x="252" y="100"/>
                  </a:lnTo>
                  <a:lnTo>
                    <a:pt x="238" y="121"/>
                  </a:lnTo>
                  <a:lnTo>
                    <a:pt x="234" y="132"/>
                  </a:lnTo>
                  <a:lnTo>
                    <a:pt x="229" y="142"/>
                  </a:lnTo>
                  <a:lnTo>
                    <a:pt x="225" y="153"/>
                  </a:lnTo>
                  <a:lnTo>
                    <a:pt x="222" y="163"/>
                  </a:lnTo>
                  <a:lnTo>
                    <a:pt x="211" y="157"/>
                  </a:lnTo>
                  <a:lnTo>
                    <a:pt x="201" y="155"/>
                  </a:lnTo>
                  <a:lnTo>
                    <a:pt x="190" y="155"/>
                  </a:lnTo>
                  <a:lnTo>
                    <a:pt x="179" y="156"/>
                  </a:lnTo>
                  <a:lnTo>
                    <a:pt x="168" y="160"/>
                  </a:lnTo>
                  <a:lnTo>
                    <a:pt x="158" y="165"/>
                  </a:lnTo>
                  <a:lnTo>
                    <a:pt x="147" y="169"/>
                  </a:lnTo>
                  <a:lnTo>
                    <a:pt x="137" y="175"/>
                  </a:lnTo>
                  <a:lnTo>
                    <a:pt x="126" y="183"/>
                  </a:lnTo>
                  <a:lnTo>
                    <a:pt x="116" y="193"/>
                  </a:lnTo>
                  <a:lnTo>
                    <a:pt x="106" y="203"/>
                  </a:lnTo>
                  <a:lnTo>
                    <a:pt x="97" y="215"/>
                  </a:lnTo>
                  <a:lnTo>
                    <a:pt x="89" y="227"/>
                  </a:lnTo>
                  <a:lnTo>
                    <a:pt x="83" y="239"/>
                  </a:lnTo>
                  <a:lnTo>
                    <a:pt x="80" y="252"/>
                  </a:lnTo>
                  <a:lnTo>
                    <a:pt x="80" y="268"/>
                  </a:lnTo>
                  <a:lnTo>
                    <a:pt x="85" y="280"/>
                  </a:lnTo>
                  <a:lnTo>
                    <a:pt x="92" y="290"/>
                  </a:lnTo>
                  <a:lnTo>
                    <a:pt x="101" y="299"/>
                  </a:lnTo>
                  <a:lnTo>
                    <a:pt x="110" y="307"/>
                  </a:lnTo>
                  <a:lnTo>
                    <a:pt x="108" y="313"/>
                  </a:lnTo>
                  <a:lnTo>
                    <a:pt x="103" y="318"/>
                  </a:lnTo>
                  <a:lnTo>
                    <a:pt x="98" y="322"/>
                  </a:lnTo>
                  <a:lnTo>
                    <a:pt x="93" y="329"/>
                  </a:lnTo>
                  <a:lnTo>
                    <a:pt x="80" y="349"/>
                  </a:lnTo>
                  <a:lnTo>
                    <a:pt x="68" y="369"/>
                  </a:lnTo>
                  <a:lnTo>
                    <a:pt x="56" y="391"/>
                  </a:lnTo>
                  <a:lnTo>
                    <a:pt x="46" y="413"/>
                  </a:lnTo>
                  <a:lnTo>
                    <a:pt x="39" y="437"/>
                  </a:lnTo>
                  <a:lnTo>
                    <a:pt x="36" y="460"/>
                  </a:lnTo>
                  <a:lnTo>
                    <a:pt x="36" y="484"/>
                  </a:lnTo>
                  <a:lnTo>
                    <a:pt x="41" y="509"/>
                  </a:lnTo>
                  <a:lnTo>
                    <a:pt x="49" y="526"/>
                  </a:lnTo>
                  <a:lnTo>
                    <a:pt x="60" y="541"/>
                  </a:lnTo>
                  <a:lnTo>
                    <a:pt x="75" y="556"/>
                  </a:lnTo>
                  <a:lnTo>
                    <a:pt x="89" y="568"/>
                  </a:lnTo>
                  <a:lnTo>
                    <a:pt x="102" y="579"/>
                  </a:lnTo>
                  <a:lnTo>
                    <a:pt x="113" y="588"/>
                  </a:lnTo>
                  <a:lnTo>
                    <a:pt x="121" y="593"/>
                  </a:lnTo>
                  <a:lnTo>
                    <a:pt x="123" y="597"/>
                  </a:lnTo>
                  <a:lnTo>
                    <a:pt x="109" y="596"/>
                  </a:lnTo>
                  <a:lnTo>
                    <a:pt x="95" y="593"/>
                  </a:lnTo>
                  <a:lnTo>
                    <a:pt x="81" y="588"/>
                  </a:lnTo>
                  <a:lnTo>
                    <a:pt x="69" y="582"/>
                  </a:lnTo>
                  <a:lnTo>
                    <a:pt x="58" y="574"/>
                  </a:lnTo>
                  <a:lnTo>
                    <a:pt x="47" y="566"/>
                  </a:lnTo>
                  <a:lnTo>
                    <a:pt x="37" y="554"/>
                  </a:lnTo>
                  <a:lnTo>
                    <a:pt x="27" y="543"/>
                  </a:lnTo>
                  <a:lnTo>
                    <a:pt x="18" y="524"/>
                  </a:lnTo>
                  <a:lnTo>
                    <a:pt x="10" y="504"/>
                  </a:lnTo>
                  <a:lnTo>
                    <a:pt x="4" y="484"/>
                  </a:lnTo>
                  <a:lnTo>
                    <a:pt x="1" y="462"/>
                  </a:lnTo>
                  <a:lnTo>
                    <a:pt x="0" y="441"/>
                  </a:lnTo>
                  <a:lnTo>
                    <a:pt x="2" y="421"/>
                  </a:lnTo>
                  <a:lnTo>
                    <a:pt x="7" y="401"/>
                  </a:lnTo>
                  <a:lnTo>
                    <a:pt x="16" y="382"/>
                  </a:lnTo>
                  <a:lnTo>
                    <a:pt x="21" y="373"/>
                  </a:lnTo>
                  <a:lnTo>
                    <a:pt x="27" y="364"/>
                  </a:lnTo>
                  <a:lnTo>
                    <a:pt x="33" y="356"/>
                  </a:lnTo>
                  <a:lnTo>
                    <a:pt x="40" y="347"/>
                  </a:lnTo>
                  <a:lnTo>
                    <a:pt x="47" y="339"/>
                  </a:lnTo>
                  <a:lnTo>
                    <a:pt x="53" y="331"/>
                  </a:lnTo>
                  <a:lnTo>
                    <a:pt x="61" y="323"/>
                  </a:lnTo>
                  <a:lnTo>
                    <a:pt x="70" y="316"/>
                  </a:lnTo>
                  <a:lnTo>
                    <a:pt x="62" y="303"/>
                  </a:lnTo>
                  <a:lnTo>
                    <a:pt x="56" y="290"/>
                  </a:lnTo>
                  <a:lnTo>
                    <a:pt x="49" y="277"/>
                  </a:lnTo>
                  <a:lnTo>
                    <a:pt x="43" y="262"/>
                  </a:lnTo>
                  <a:lnTo>
                    <a:pt x="40" y="248"/>
                  </a:lnTo>
                  <a:lnTo>
                    <a:pt x="39" y="233"/>
                  </a:lnTo>
                  <a:lnTo>
                    <a:pt x="42" y="219"/>
                  </a:lnTo>
                  <a:lnTo>
                    <a:pt x="50" y="205"/>
                  </a:lnTo>
                  <a:lnTo>
                    <a:pt x="64" y="187"/>
                  </a:lnTo>
                  <a:lnTo>
                    <a:pt x="82" y="171"/>
                  </a:lnTo>
                  <a:lnTo>
                    <a:pt x="100" y="157"/>
                  </a:lnTo>
                  <a:lnTo>
                    <a:pt x="120" y="146"/>
                  </a:lnTo>
                  <a:lnTo>
                    <a:pt x="141" y="137"/>
                  </a:lnTo>
                  <a:lnTo>
                    <a:pt x="162" y="129"/>
                  </a:lnTo>
                  <a:lnTo>
                    <a:pt x="185" y="125"/>
                  </a:lnTo>
                  <a:lnTo>
                    <a:pt x="207" y="121"/>
                  </a:lnTo>
                  <a:lnTo>
                    <a:pt x="211" y="117"/>
                  </a:lnTo>
                  <a:lnTo>
                    <a:pt x="213" y="110"/>
                  </a:lnTo>
                  <a:lnTo>
                    <a:pt x="216" y="105"/>
                  </a:lnTo>
                  <a:lnTo>
                    <a:pt x="218" y="98"/>
                  </a:lnTo>
                  <a:lnTo>
                    <a:pt x="231" y="77"/>
                  </a:lnTo>
                  <a:lnTo>
                    <a:pt x="248" y="58"/>
                  </a:lnTo>
                  <a:lnTo>
                    <a:pt x="268" y="42"/>
                  </a:lnTo>
                  <a:lnTo>
                    <a:pt x="290" y="28"/>
                  </a:lnTo>
                  <a:lnTo>
                    <a:pt x="315" y="17"/>
                  </a:lnTo>
                  <a:lnTo>
                    <a:pt x="340" y="9"/>
                  </a:lnTo>
                  <a:lnTo>
                    <a:pt x="366" y="2"/>
                  </a:lnTo>
                  <a:lnTo>
                    <a:pt x="391" y="0"/>
                  </a:lnTo>
                  <a:lnTo>
                    <a:pt x="409" y="0"/>
                  </a:lnTo>
                  <a:lnTo>
                    <a:pt x="427" y="2"/>
                  </a:lnTo>
                  <a:lnTo>
                    <a:pt x="445" y="6"/>
                  </a:lnTo>
                  <a:lnTo>
                    <a:pt x="461" y="10"/>
                  </a:lnTo>
                  <a:lnTo>
                    <a:pt x="477" y="18"/>
                  </a:lnTo>
                  <a:lnTo>
                    <a:pt x="491" y="28"/>
                  </a:lnTo>
                  <a:lnTo>
                    <a:pt x="505" y="40"/>
                  </a:lnTo>
                  <a:lnTo>
                    <a:pt x="517" y="56"/>
                  </a:lnTo>
                  <a:lnTo>
                    <a:pt x="523" y="52"/>
                  </a:lnTo>
                  <a:lnTo>
                    <a:pt x="528" y="48"/>
                  </a:lnTo>
                  <a:lnTo>
                    <a:pt x="534" y="43"/>
                  </a:lnTo>
                  <a:lnTo>
                    <a:pt x="539" y="39"/>
                  </a:lnTo>
                  <a:lnTo>
                    <a:pt x="545" y="35"/>
                  </a:lnTo>
                  <a:lnTo>
                    <a:pt x="552" y="30"/>
                  </a:lnTo>
                  <a:lnTo>
                    <a:pt x="558" y="27"/>
                  </a:lnTo>
                  <a:lnTo>
                    <a:pt x="565" y="23"/>
                  </a:lnTo>
                  <a:lnTo>
                    <a:pt x="576" y="20"/>
                  </a:lnTo>
                  <a:lnTo>
                    <a:pt x="588" y="18"/>
                  </a:lnTo>
                  <a:lnTo>
                    <a:pt x="599" y="17"/>
                  </a:lnTo>
                  <a:lnTo>
                    <a:pt x="610" y="17"/>
                  </a:lnTo>
                  <a:lnTo>
                    <a:pt x="622" y="18"/>
                  </a:lnTo>
                  <a:lnTo>
                    <a:pt x="632" y="20"/>
                  </a:lnTo>
                  <a:lnTo>
                    <a:pt x="643" y="23"/>
                  </a:lnTo>
                  <a:lnTo>
                    <a:pt x="65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5111" y="221"/>
              <a:ext cx="242" cy="203"/>
            </a:xfrm>
            <a:custGeom>
              <a:avLst/>
              <a:gdLst>
                <a:gd name="T0" fmla="*/ 512 w 726"/>
                <a:gd name="T1" fmla="*/ 55 h 608"/>
                <a:gd name="T2" fmla="*/ 496 w 726"/>
                <a:gd name="T3" fmla="*/ 113 h 608"/>
                <a:gd name="T4" fmla="*/ 479 w 726"/>
                <a:gd name="T5" fmla="*/ 170 h 608"/>
                <a:gd name="T6" fmla="*/ 480 w 726"/>
                <a:gd name="T7" fmla="*/ 188 h 608"/>
                <a:gd name="T8" fmla="*/ 514 w 726"/>
                <a:gd name="T9" fmla="*/ 182 h 608"/>
                <a:gd name="T10" fmla="*/ 561 w 726"/>
                <a:gd name="T11" fmla="*/ 175 h 608"/>
                <a:gd name="T12" fmla="*/ 609 w 726"/>
                <a:gd name="T13" fmla="*/ 167 h 608"/>
                <a:gd name="T14" fmla="*/ 643 w 726"/>
                <a:gd name="T15" fmla="*/ 162 h 608"/>
                <a:gd name="T16" fmla="*/ 526 w 726"/>
                <a:gd name="T17" fmla="*/ 274 h 608"/>
                <a:gd name="T18" fmla="*/ 562 w 726"/>
                <a:gd name="T19" fmla="*/ 281 h 608"/>
                <a:gd name="T20" fmla="*/ 599 w 726"/>
                <a:gd name="T21" fmla="*/ 290 h 608"/>
                <a:gd name="T22" fmla="*/ 637 w 726"/>
                <a:gd name="T23" fmla="*/ 299 h 608"/>
                <a:gd name="T24" fmla="*/ 675 w 726"/>
                <a:gd name="T25" fmla="*/ 308 h 608"/>
                <a:gd name="T26" fmla="*/ 714 w 726"/>
                <a:gd name="T27" fmla="*/ 317 h 608"/>
                <a:gd name="T28" fmla="*/ 610 w 726"/>
                <a:gd name="T29" fmla="*/ 428 h 608"/>
                <a:gd name="T30" fmla="*/ 572 w 726"/>
                <a:gd name="T31" fmla="*/ 442 h 608"/>
                <a:gd name="T32" fmla="*/ 511 w 726"/>
                <a:gd name="T33" fmla="*/ 448 h 608"/>
                <a:gd name="T34" fmla="*/ 560 w 726"/>
                <a:gd name="T35" fmla="*/ 586 h 608"/>
                <a:gd name="T36" fmla="*/ 519 w 726"/>
                <a:gd name="T37" fmla="*/ 560 h 608"/>
                <a:gd name="T38" fmla="*/ 449 w 726"/>
                <a:gd name="T39" fmla="*/ 515 h 608"/>
                <a:gd name="T40" fmla="*/ 427 w 726"/>
                <a:gd name="T41" fmla="*/ 526 h 608"/>
                <a:gd name="T42" fmla="*/ 409 w 726"/>
                <a:gd name="T43" fmla="*/ 594 h 608"/>
                <a:gd name="T44" fmla="*/ 375 w 726"/>
                <a:gd name="T45" fmla="*/ 605 h 608"/>
                <a:gd name="T46" fmla="*/ 339 w 726"/>
                <a:gd name="T47" fmla="*/ 606 h 608"/>
                <a:gd name="T48" fmla="*/ 303 w 726"/>
                <a:gd name="T49" fmla="*/ 567 h 608"/>
                <a:gd name="T50" fmla="*/ 298 w 726"/>
                <a:gd name="T51" fmla="*/ 474 h 608"/>
                <a:gd name="T52" fmla="*/ 178 w 726"/>
                <a:gd name="T53" fmla="*/ 554 h 608"/>
                <a:gd name="T54" fmla="*/ 197 w 726"/>
                <a:gd name="T55" fmla="*/ 508 h 608"/>
                <a:gd name="T56" fmla="*/ 220 w 726"/>
                <a:gd name="T57" fmla="*/ 459 h 608"/>
                <a:gd name="T58" fmla="*/ 161 w 726"/>
                <a:gd name="T59" fmla="*/ 467 h 608"/>
                <a:gd name="T60" fmla="*/ 101 w 726"/>
                <a:gd name="T61" fmla="*/ 479 h 608"/>
                <a:gd name="T62" fmla="*/ 65 w 726"/>
                <a:gd name="T63" fmla="*/ 481 h 608"/>
                <a:gd name="T64" fmla="*/ 108 w 726"/>
                <a:gd name="T65" fmla="*/ 446 h 608"/>
                <a:gd name="T66" fmla="*/ 151 w 726"/>
                <a:gd name="T67" fmla="*/ 411 h 608"/>
                <a:gd name="T68" fmla="*/ 110 w 726"/>
                <a:gd name="T69" fmla="*/ 397 h 608"/>
                <a:gd name="T70" fmla="*/ 35 w 726"/>
                <a:gd name="T71" fmla="*/ 382 h 608"/>
                <a:gd name="T72" fmla="*/ 0 w 726"/>
                <a:gd name="T73" fmla="*/ 376 h 608"/>
                <a:gd name="T74" fmla="*/ 62 w 726"/>
                <a:gd name="T75" fmla="*/ 356 h 608"/>
                <a:gd name="T76" fmla="*/ 124 w 726"/>
                <a:gd name="T77" fmla="*/ 340 h 608"/>
                <a:gd name="T78" fmla="*/ 42 w 726"/>
                <a:gd name="T79" fmla="*/ 188 h 608"/>
                <a:gd name="T80" fmla="*/ 171 w 726"/>
                <a:gd name="T81" fmla="*/ 143 h 608"/>
                <a:gd name="T82" fmla="*/ 208 w 726"/>
                <a:gd name="T83" fmla="*/ 166 h 608"/>
                <a:gd name="T84" fmla="*/ 244 w 726"/>
                <a:gd name="T85" fmla="*/ 191 h 608"/>
                <a:gd name="T86" fmla="*/ 272 w 726"/>
                <a:gd name="T87" fmla="*/ 150 h 608"/>
                <a:gd name="T88" fmla="*/ 293 w 726"/>
                <a:gd name="T89" fmla="*/ 76 h 608"/>
                <a:gd name="T90" fmla="*/ 315 w 726"/>
                <a:gd name="T91" fmla="*/ 0 h 608"/>
                <a:gd name="T92" fmla="*/ 328 w 726"/>
                <a:gd name="T93" fmla="*/ 36 h 608"/>
                <a:gd name="T94" fmla="*/ 357 w 726"/>
                <a:gd name="T95" fmla="*/ 11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26" h="608">
                  <a:moveTo>
                    <a:pt x="376" y="157"/>
                  </a:moveTo>
                  <a:lnTo>
                    <a:pt x="519" y="36"/>
                  </a:lnTo>
                  <a:lnTo>
                    <a:pt x="512" y="55"/>
                  </a:lnTo>
                  <a:lnTo>
                    <a:pt x="507" y="74"/>
                  </a:lnTo>
                  <a:lnTo>
                    <a:pt x="501" y="93"/>
                  </a:lnTo>
                  <a:lnTo>
                    <a:pt x="496" y="113"/>
                  </a:lnTo>
                  <a:lnTo>
                    <a:pt x="490" y="133"/>
                  </a:lnTo>
                  <a:lnTo>
                    <a:pt x="485" y="151"/>
                  </a:lnTo>
                  <a:lnTo>
                    <a:pt x="479" y="170"/>
                  </a:lnTo>
                  <a:lnTo>
                    <a:pt x="472" y="189"/>
                  </a:lnTo>
                  <a:lnTo>
                    <a:pt x="475" y="189"/>
                  </a:lnTo>
                  <a:lnTo>
                    <a:pt x="480" y="188"/>
                  </a:lnTo>
                  <a:lnTo>
                    <a:pt x="489" y="187"/>
                  </a:lnTo>
                  <a:lnTo>
                    <a:pt x="500" y="185"/>
                  </a:lnTo>
                  <a:lnTo>
                    <a:pt x="514" y="182"/>
                  </a:lnTo>
                  <a:lnTo>
                    <a:pt x="529" y="180"/>
                  </a:lnTo>
                  <a:lnTo>
                    <a:pt x="545" y="178"/>
                  </a:lnTo>
                  <a:lnTo>
                    <a:pt x="561" y="175"/>
                  </a:lnTo>
                  <a:lnTo>
                    <a:pt x="578" y="172"/>
                  </a:lnTo>
                  <a:lnTo>
                    <a:pt x="594" y="169"/>
                  </a:lnTo>
                  <a:lnTo>
                    <a:pt x="609" y="167"/>
                  </a:lnTo>
                  <a:lnTo>
                    <a:pt x="623" y="165"/>
                  </a:lnTo>
                  <a:lnTo>
                    <a:pt x="634" y="164"/>
                  </a:lnTo>
                  <a:lnTo>
                    <a:pt x="643" y="162"/>
                  </a:lnTo>
                  <a:lnTo>
                    <a:pt x="648" y="161"/>
                  </a:lnTo>
                  <a:lnTo>
                    <a:pt x="650" y="161"/>
                  </a:lnTo>
                  <a:lnTo>
                    <a:pt x="526" y="274"/>
                  </a:lnTo>
                  <a:lnTo>
                    <a:pt x="538" y="276"/>
                  </a:lnTo>
                  <a:lnTo>
                    <a:pt x="550" y="279"/>
                  </a:lnTo>
                  <a:lnTo>
                    <a:pt x="562" y="281"/>
                  </a:lnTo>
                  <a:lnTo>
                    <a:pt x="575" y="285"/>
                  </a:lnTo>
                  <a:lnTo>
                    <a:pt x="587" y="287"/>
                  </a:lnTo>
                  <a:lnTo>
                    <a:pt x="599" y="290"/>
                  </a:lnTo>
                  <a:lnTo>
                    <a:pt x="613" y="294"/>
                  </a:lnTo>
                  <a:lnTo>
                    <a:pt x="625" y="296"/>
                  </a:lnTo>
                  <a:lnTo>
                    <a:pt x="637" y="299"/>
                  </a:lnTo>
                  <a:lnTo>
                    <a:pt x="650" y="302"/>
                  </a:lnTo>
                  <a:lnTo>
                    <a:pt x="663" y="306"/>
                  </a:lnTo>
                  <a:lnTo>
                    <a:pt x="675" y="308"/>
                  </a:lnTo>
                  <a:lnTo>
                    <a:pt x="688" y="311"/>
                  </a:lnTo>
                  <a:lnTo>
                    <a:pt x="700" y="314"/>
                  </a:lnTo>
                  <a:lnTo>
                    <a:pt x="714" y="317"/>
                  </a:lnTo>
                  <a:lnTo>
                    <a:pt x="726" y="319"/>
                  </a:lnTo>
                  <a:lnTo>
                    <a:pt x="526" y="378"/>
                  </a:lnTo>
                  <a:lnTo>
                    <a:pt x="610" y="428"/>
                  </a:lnTo>
                  <a:lnTo>
                    <a:pt x="603" y="434"/>
                  </a:lnTo>
                  <a:lnTo>
                    <a:pt x="590" y="438"/>
                  </a:lnTo>
                  <a:lnTo>
                    <a:pt x="572" y="442"/>
                  </a:lnTo>
                  <a:lnTo>
                    <a:pt x="552" y="445"/>
                  </a:lnTo>
                  <a:lnTo>
                    <a:pt x="531" y="447"/>
                  </a:lnTo>
                  <a:lnTo>
                    <a:pt x="511" y="448"/>
                  </a:lnTo>
                  <a:lnTo>
                    <a:pt x="495" y="450"/>
                  </a:lnTo>
                  <a:lnTo>
                    <a:pt x="481" y="451"/>
                  </a:lnTo>
                  <a:lnTo>
                    <a:pt x="560" y="586"/>
                  </a:lnTo>
                  <a:lnTo>
                    <a:pt x="555" y="582"/>
                  </a:lnTo>
                  <a:lnTo>
                    <a:pt x="540" y="574"/>
                  </a:lnTo>
                  <a:lnTo>
                    <a:pt x="519" y="560"/>
                  </a:lnTo>
                  <a:lnTo>
                    <a:pt x="495" y="545"/>
                  </a:lnTo>
                  <a:lnTo>
                    <a:pt x="470" y="529"/>
                  </a:lnTo>
                  <a:lnTo>
                    <a:pt x="449" y="515"/>
                  </a:lnTo>
                  <a:lnTo>
                    <a:pt x="435" y="505"/>
                  </a:lnTo>
                  <a:lnTo>
                    <a:pt x="429" y="501"/>
                  </a:lnTo>
                  <a:lnTo>
                    <a:pt x="427" y="526"/>
                  </a:lnTo>
                  <a:lnTo>
                    <a:pt x="427" y="551"/>
                  </a:lnTo>
                  <a:lnTo>
                    <a:pt x="422" y="576"/>
                  </a:lnTo>
                  <a:lnTo>
                    <a:pt x="409" y="594"/>
                  </a:lnTo>
                  <a:lnTo>
                    <a:pt x="398" y="598"/>
                  </a:lnTo>
                  <a:lnTo>
                    <a:pt x="387" y="602"/>
                  </a:lnTo>
                  <a:lnTo>
                    <a:pt x="375" y="605"/>
                  </a:lnTo>
                  <a:lnTo>
                    <a:pt x="362" y="607"/>
                  </a:lnTo>
                  <a:lnTo>
                    <a:pt x="350" y="608"/>
                  </a:lnTo>
                  <a:lnTo>
                    <a:pt x="339" y="606"/>
                  </a:lnTo>
                  <a:lnTo>
                    <a:pt x="327" y="602"/>
                  </a:lnTo>
                  <a:lnTo>
                    <a:pt x="317" y="596"/>
                  </a:lnTo>
                  <a:lnTo>
                    <a:pt x="303" y="567"/>
                  </a:lnTo>
                  <a:lnTo>
                    <a:pt x="301" y="536"/>
                  </a:lnTo>
                  <a:lnTo>
                    <a:pt x="301" y="505"/>
                  </a:lnTo>
                  <a:lnTo>
                    <a:pt x="298" y="474"/>
                  </a:lnTo>
                  <a:lnTo>
                    <a:pt x="173" y="565"/>
                  </a:lnTo>
                  <a:lnTo>
                    <a:pt x="174" y="561"/>
                  </a:lnTo>
                  <a:lnTo>
                    <a:pt x="178" y="554"/>
                  </a:lnTo>
                  <a:lnTo>
                    <a:pt x="182" y="540"/>
                  </a:lnTo>
                  <a:lnTo>
                    <a:pt x="189" y="525"/>
                  </a:lnTo>
                  <a:lnTo>
                    <a:pt x="197" y="508"/>
                  </a:lnTo>
                  <a:lnTo>
                    <a:pt x="204" y="490"/>
                  </a:lnTo>
                  <a:lnTo>
                    <a:pt x="212" y="474"/>
                  </a:lnTo>
                  <a:lnTo>
                    <a:pt x="220" y="459"/>
                  </a:lnTo>
                  <a:lnTo>
                    <a:pt x="200" y="460"/>
                  </a:lnTo>
                  <a:lnTo>
                    <a:pt x="181" y="464"/>
                  </a:lnTo>
                  <a:lnTo>
                    <a:pt x="161" y="467"/>
                  </a:lnTo>
                  <a:lnTo>
                    <a:pt x="141" y="470"/>
                  </a:lnTo>
                  <a:lnTo>
                    <a:pt x="121" y="475"/>
                  </a:lnTo>
                  <a:lnTo>
                    <a:pt x="101" y="479"/>
                  </a:lnTo>
                  <a:lnTo>
                    <a:pt x="82" y="482"/>
                  </a:lnTo>
                  <a:lnTo>
                    <a:pt x="62" y="486"/>
                  </a:lnTo>
                  <a:lnTo>
                    <a:pt x="65" y="481"/>
                  </a:lnTo>
                  <a:lnTo>
                    <a:pt x="75" y="472"/>
                  </a:lnTo>
                  <a:lnTo>
                    <a:pt x="90" y="460"/>
                  </a:lnTo>
                  <a:lnTo>
                    <a:pt x="108" y="446"/>
                  </a:lnTo>
                  <a:lnTo>
                    <a:pt x="125" y="431"/>
                  </a:lnTo>
                  <a:lnTo>
                    <a:pt x="140" y="420"/>
                  </a:lnTo>
                  <a:lnTo>
                    <a:pt x="151" y="411"/>
                  </a:lnTo>
                  <a:lnTo>
                    <a:pt x="156" y="408"/>
                  </a:lnTo>
                  <a:lnTo>
                    <a:pt x="134" y="402"/>
                  </a:lnTo>
                  <a:lnTo>
                    <a:pt x="110" y="397"/>
                  </a:lnTo>
                  <a:lnTo>
                    <a:pt x="84" y="392"/>
                  </a:lnTo>
                  <a:lnTo>
                    <a:pt x="59" y="387"/>
                  </a:lnTo>
                  <a:lnTo>
                    <a:pt x="35" y="382"/>
                  </a:lnTo>
                  <a:lnTo>
                    <a:pt x="18" y="379"/>
                  </a:lnTo>
                  <a:lnTo>
                    <a:pt x="4" y="377"/>
                  </a:lnTo>
                  <a:lnTo>
                    <a:pt x="0" y="376"/>
                  </a:lnTo>
                  <a:lnTo>
                    <a:pt x="20" y="368"/>
                  </a:lnTo>
                  <a:lnTo>
                    <a:pt x="41" y="361"/>
                  </a:lnTo>
                  <a:lnTo>
                    <a:pt x="62" y="356"/>
                  </a:lnTo>
                  <a:lnTo>
                    <a:pt x="83" y="350"/>
                  </a:lnTo>
                  <a:lnTo>
                    <a:pt x="103" y="345"/>
                  </a:lnTo>
                  <a:lnTo>
                    <a:pt x="124" y="340"/>
                  </a:lnTo>
                  <a:lnTo>
                    <a:pt x="146" y="334"/>
                  </a:lnTo>
                  <a:lnTo>
                    <a:pt x="166" y="326"/>
                  </a:lnTo>
                  <a:lnTo>
                    <a:pt x="42" y="188"/>
                  </a:lnTo>
                  <a:lnTo>
                    <a:pt x="199" y="239"/>
                  </a:lnTo>
                  <a:lnTo>
                    <a:pt x="158" y="136"/>
                  </a:lnTo>
                  <a:lnTo>
                    <a:pt x="171" y="143"/>
                  </a:lnTo>
                  <a:lnTo>
                    <a:pt x="183" y="150"/>
                  </a:lnTo>
                  <a:lnTo>
                    <a:pt x="196" y="158"/>
                  </a:lnTo>
                  <a:lnTo>
                    <a:pt x="208" y="166"/>
                  </a:lnTo>
                  <a:lnTo>
                    <a:pt x="220" y="175"/>
                  </a:lnTo>
                  <a:lnTo>
                    <a:pt x="232" y="182"/>
                  </a:lnTo>
                  <a:lnTo>
                    <a:pt x="244" y="191"/>
                  </a:lnTo>
                  <a:lnTo>
                    <a:pt x="257" y="200"/>
                  </a:lnTo>
                  <a:lnTo>
                    <a:pt x="264" y="176"/>
                  </a:lnTo>
                  <a:lnTo>
                    <a:pt x="272" y="150"/>
                  </a:lnTo>
                  <a:lnTo>
                    <a:pt x="280" y="126"/>
                  </a:lnTo>
                  <a:lnTo>
                    <a:pt x="287" y="100"/>
                  </a:lnTo>
                  <a:lnTo>
                    <a:pt x="293" y="76"/>
                  </a:lnTo>
                  <a:lnTo>
                    <a:pt x="301" y="50"/>
                  </a:lnTo>
                  <a:lnTo>
                    <a:pt x="308" y="26"/>
                  </a:lnTo>
                  <a:lnTo>
                    <a:pt x="315" y="0"/>
                  </a:lnTo>
                  <a:lnTo>
                    <a:pt x="317" y="5"/>
                  </a:lnTo>
                  <a:lnTo>
                    <a:pt x="321" y="17"/>
                  </a:lnTo>
                  <a:lnTo>
                    <a:pt x="328" y="36"/>
                  </a:lnTo>
                  <a:lnTo>
                    <a:pt x="337" y="59"/>
                  </a:lnTo>
                  <a:lnTo>
                    <a:pt x="347" y="85"/>
                  </a:lnTo>
                  <a:lnTo>
                    <a:pt x="357" y="110"/>
                  </a:lnTo>
                  <a:lnTo>
                    <a:pt x="367" y="135"/>
                  </a:lnTo>
                  <a:lnTo>
                    <a:pt x="376" y="1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124" y="233"/>
              <a:ext cx="218" cy="174"/>
            </a:xfrm>
            <a:custGeom>
              <a:avLst/>
              <a:gdLst>
                <a:gd name="T0" fmla="*/ 457 w 656"/>
                <a:gd name="T1" fmla="*/ 44 h 522"/>
                <a:gd name="T2" fmla="*/ 438 w 656"/>
                <a:gd name="T3" fmla="*/ 114 h 522"/>
                <a:gd name="T4" fmla="*/ 424 w 656"/>
                <a:gd name="T5" fmla="*/ 165 h 522"/>
                <a:gd name="T6" fmla="*/ 567 w 656"/>
                <a:gd name="T7" fmla="*/ 154 h 522"/>
                <a:gd name="T8" fmla="*/ 522 w 656"/>
                <a:gd name="T9" fmla="*/ 191 h 522"/>
                <a:gd name="T10" fmla="*/ 481 w 656"/>
                <a:gd name="T11" fmla="*/ 229 h 522"/>
                <a:gd name="T12" fmla="*/ 474 w 656"/>
                <a:gd name="T13" fmla="*/ 243 h 522"/>
                <a:gd name="T14" fmla="*/ 500 w 656"/>
                <a:gd name="T15" fmla="*/ 251 h 522"/>
                <a:gd name="T16" fmla="*/ 539 w 656"/>
                <a:gd name="T17" fmla="*/ 261 h 522"/>
                <a:gd name="T18" fmla="*/ 586 w 656"/>
                <a:gd name="T19" fmla="*/ 272 h 522"/>
                <a:gd name="T20" fmla="*/ 630 w 656"/>
                <a:gd name="T21" fmla="*/ 282 h 522"/>
                <a:gd name="T22" fmla="*/ 476 w 656"/>
                <a:gd name="T23" fmla="*/ 335 h 522"/>
                <a:gd name="T24" fmla="*/ 493 w 656"/>
                <a:gd name="T25" fmla="*/ 355 h 522"/>
                <a:gd name="T26" fmla="*/ 526 w 656"/>
                <a:gd name="T27" fmla="*/ 384 h 522"/>
                <a:gd name="T28" fmla="*/ 522 w 656"/>
                <a:gd name="T29" fmla="*/ 393 h 522"/>
                <a:gd name="T30" fmla="*/ 473 w 656"/>
                <a:gd name="T31" fmla="*/ 399 h 522"/>
                <a:gd name="T32" fmla="*/ 433 w 656"/>
                <a:gd name="T33" fmla="*/ 409 h 522"/>
                <a:gd name="T34" fmla="*/ 443 w 656"/>
                <a:gd name="T35" fmla="*/ 440 h 522"/>
                <a:gd name="T36" fmla="*/ 468 w 656"/>
                <a:gd name="T37" fmla="*/ 482 h 522"/>
                <a:gd name="T38" fmla="*/ 493 w 656"/>
                <a:gd name="T39" fmla="*/ 522 h 522"/>
                <a:gd name="T40" fmla="*/ 390 w 656"/>
                <a:gd name="T41" fmla="*/ 415 h 522"/>
                <a:gd name="T42" fmla="*/ 417 w 656"/>
                <a:gd name="T43" fmla="*/ 365 h 522"/>
                <a:gd name="T44" fmla="*/ 433 w 656"/>
                <a:gd name="T45" fmla="*/ 309 h 522"/>
                <a:gd name="T46" fmla="*/ 430 w 656"/>
                <a:gd name="T47" fmla="*/ 261 h 522"/>
                <a:gd name="T48" fmla="*/ 418 w 656"/>
                <a:gd name="T49" fmla="*/ 215 h 522"/>
                <a:gd name="T50" fmla="*/ 379 w 656"/>
                <a:gd name="T51" fmla="*/ 182 h 522"/>
                <a:gd name="T52" fmla="*/ 324 w 656"/>
                <a:gd name="T53" fmla="*/ 169 h 522"/>
                <a:gd name="T54" fmla="*/ 269 w 656"/>
                <a:gd name="T55" fmla="*/ 179 h 522"/>
                <a:gd name="T56" fmla="*/ 219 w 656"/>
                <a:gd name="T57" fmla="*/ 212 h 522"/>
                <a:gd name="T58" fmla="*/ 189 w 656"/>
                <a:gd name="T59" fmla="*/ 265 h 522"/>
                <a:gd name="T60" fmla="*/ 183 w 656"/>
                <a:gd name="T61" fmla="*/ 329 h 522"/>
                <a:gd name="T62" fmla="*/ 201 w 656"/>
                <a:gd name="T63" fmla="*/ 370 h 522"/>
                <a:gd name="T64" fmla="*/ 234 w 656"/>
                <a:gd name="T65" fmla="*/ 402 h 522"/>
                <a:gd name="T66" fmla="*/ 151 w 656"/>
                <a:gd name="T67" fmla="*/ 504 h 522"/>
                <a:gd name="T68" fmla="*/ 170 w 656"/>
                <a:gd name="T69" fmla="*/ 471 h 522"/>
                <a:gd name="T70" fmla="*/ 188 w 656"/>
                <a:gd name="T71" fmla="*/ 436 h 522"/>
                <a:gd name="T72" fmla="*/ 44 w 656"/>
                <a:gd name="T73" fmla="*/ 437 h 522"/>
                <a:gd name="T74" fmla="*/ 87 w 656"/>
                <a:gd name="T75" fmla="*/ 409 h 522"/>
                <a:gd name="T76" fmla="*/ 132 w 656"/>
                <a:gd name="T77" fmla="*/ 376 h 522"/>
                <a:gd name="T78" fmla="*/ 0 w 656"/>
                <a:gd name="T79" fmla="*/ 339 h 522"/>
                <a:gd name="T80" fmla="*/ 67 w 656"/>
                <a:gd name="T81" fmla="*/ 320 h 522"/>
                <a:gd name="T82" fmla="*/ 132 w 656"/>
                <a:gd name="T83" fmla="*/ 300 h 522"/>
                <a:gd name="T84" fmla="*/ 30 w 656"/>
                <a:gd name="T85" fmla="*/ 171 h 522"/>
                <a:gd name="T86" fmla="*/ 173 w 656"/>
                <a:gd name="T87" fmla="*/ 205 h 522"/>
                <a:gd name="T88" fmla="*/ 155 w 656"/>
                <a:gd name="T89" fmla="*/ 162 h 522"/>
                <a:gd name="T90" fmla="*/ 135 w 656"/>
                <a:gd name="T91" fmla="*/ 121 h 522"/>
                <a:gd name="T92" fmla="*/ 170 w 656"/>
                <a:gd name="T93" fmla="*/ 144 h 522"/>
                <a:gd name="T94" fmla="*/ 204 w 656"/>
                <a:gd name="T95" fmla="*/ 166 h 522"/>
                <a:gd name="T96" fmla="*/ 232 w 656"/>
                <a:gd name="T97" fmla="*/ 171 h 522"/>
                <a:gd name="T98" fmla="*/ 258 w 656"/>
                <a:gd name="T99" fmla="*/ 88 h 522"/>
                <a:gd name="T100" fmla="*/ 278 w 656"/>
                <a:gd name="T101" fmla="*/ 8 h 522"/>
                <a:gd name="T102" fmla="*/ 288 w 656"/>
                <a:gd name="T103" fmla="*/ 22 h 522"/>
                <a:gd name="T104" fmla="*/ 315 w 656"/>
                <a:gd name="T105" fmla="*/ 94 h 522"/>
                <a:gd name="T106" fmla="*/ 335 w 656"/>
                <a:gd name="T107" fmla="*/ 139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56" h="522">
                  <a:moveTo>
                    <a:pt x="335" y="139"/>
                  </a:moveTo>
                  <a:lnTo>
                    <a:pt x="462" y="24"/>
                  </a:lnTo>
                  <a:lnTo>
                    <a:pt x="457" y="44"/>
                  </a:lnTo>
                  <a:lnTo>
                    <a:pt x="450" y="66"/>
                  </a:lnTo>
                  <a:lnTo>
                    <a:pt x="444" y="91"/>
                  </a:lnTo>
                  <a:lnTo>
                    <a:pt x="438" y="114"/>
                  </a:lnTo>
                  <a:lnTo>
                    <a:pt x="432" y="136"/>
                  </a:lnTo>
                  <a:lnTo>
                    <a:pt x="428" y="153"/>
                  </a:lnTo>
                  <a:lnTo>
                    <a:pt x="424" y="165"/>
                  </a:lnTo>
                  <a:lnTo>
                    <a:pt x="423" y="170"/>
                  </a:lnTo>
                  <a:lnTo>
                    <a:pt x="582" y="142"/>
                  </a:lnTo>
                  <a:lnTo>
                    <a:pt x="567" y="154"/>
                  </a:lnTo>
                  <a:lnTo>
                    <a:pt x="552" y="166"/>
                  </a:lnTo>
                  <a:lnTo>
                    <a:pt x="537" y="179"/>
                  </a:lnTo>
                  <a:lnTo>
                    <a:pt x="522" y="191"/>
                  </a:lnTo>
                  <a:lnTo>
                    <a:pt x="508" y="204"/>
                  </a:lnTo>
                  <a:lnTo>
                    <a:pt x="494" y="216"/>
                  </a:lnTo>
                  <a:lnTo>
                    <a:pt x="481" y="229"/>
                  </a:lnTo>
                  <a:lnTo>
                    <a:pt x="469" y="242"/>
                  </a:lnTo>
                  <a:lnTo>
                    <a:pt x="470" y="242"/>
                  </a:lnTo>
                  <a:lnTo>
                    <a:pt x="474" y="243"/>
                  </a:lnTo>
                  <a:lnTo>
                    <a:pt x="481" y="245"/>
                  </a:lnTo>
                  <a:lnTo>
                    <a:pt x="490" y="247"/>
                  </a:lnTo>
                  <a:lnTo>
                    <a:pt x="500" y="251"/>
                  </a:lnTo>
                  <a:lnTo>
                    <a:pt x="512" y="254"/>
                  </a:lnTo>
                  <a:lnTo>
                    <a:pt x="526" y="257"/>
                  </a:lnTo>
                  <a:lnTo>
                    <a:pt x="539" y="261"/>
                  </a:lnTo>
                  <a:lnTo>
                    <a:pt x="555" y="264"/>
                  </a:lnTo>
                  <a:lnTo>
                    <a:pt x="570" y="269"/>
                  </a:lnTo>
                  <a:lnTo>
                    <a:pt x="586" y="272"/>
                  </a:lnTo>
                  <a:lnTo>
                    <a:pt x="601" y="275"/>
                  </a:lnTo>
                  <a:lnTo>
                    <a:pt x="616" y="279"/>
                  </a:lnTo>
                  <a:lnTo>
                    <a:pt x="630" y="282"/>
                  </a:lnTo>
                  <a:lnTo>
                    <a:pt x="643" y="284"/>
                  </a:lnTo>
                  <a:lnTo>
                    <a:pt x="656" y="286"/>
                  </a:lnTo>
                  <a:lnTo>
                    <a:pt x="476" y="335"/>
                  </a:lnTo>
                  <a:lnTo>
                    <a:pt x="477" y="339"/>
                  </a:lnTo>
                  <a:lnTo>
                    <a:pt x="483" y="345"/>
                  </a:lnTo>
                  <a:lnTo>
                    <a:pt x="493" y="355"/>
                  </a:lnTo>
                  <a:lnTo>
                    <a:pt x="504" y="365"/>
                  </a:lnTo>
                  <a:lnTo>
                    <a:pt x="516" y="375"/>
                  </a:lnTo>
                  <a:lnTo>
                    <a:pt x="526" y="384"/>
                  </a:lnTo>
                  <a:lnTo>
                    <a:pt x="533" y="391"/>
                  </a:lnTo>
                  <a:lnTo>
                    <a:pt x="536" y="393"/>
                  </a:lnTo>
                  <a:lnTo>
                    <a:pt x="522" y="393"/>
                  </a:lnTo>
                  <a:lnTo>
                    <a:pt x="507" y="394"/>
                  </a:lnTo>
                  <a:lnTo>
                    <a:pt x="490" y="396"/>
                  </a:lnTo>
                  <a:lnTo>
                    <a:pt x="473" y="399"/>
                  </a:lnTo>
                  <a:lnTo>
                    <a:pt x="457" y="402"/>
                  </a:lnTo>
                  <a:lnTo>
                    <a:pt x="443" y="405"/>
                  </a:lnTo>
                  <a:lnTo>
                    <a:pt x="433" y="409"/>
                  </a:lnTo>
                  <a:lnTo>
                    <a:pt x="429" y="412"/>
                  </a:lnTo>
                  <a:lnTo>
                    <a:pt x="437" y="425"/>
                  </a:lnTo>
                  <a:lnTo>
                    <a:pt x="443" y="440"/>
                  </a:lnTo>
                  <a:lnTo>
                    <a:pt x="451" y="454"/>
                  </a:lnTo>
                  <a:lnTo>
                    <a:pt x="460" y="467"/>
                  </a:lnTo>
                  <a:lnTo>
                    <a:pt x="468" y="482"/>
                  </a:lnTo>
                  <a:lnTo>
                    <a:pt x="476" y="495"/>
                  </a:lnTo>
                  <a:lnTo>
                    <a:pt x="484" y="509"/>
                  </a:lnTo>
                  <a:lnTo>
                    <a:pt x="493" y="522"/>
                  </a:lnTo>
                  <a:lnTo>
                    <a:pt x="390" y="454"/>
                  </a:lnTo>
                  <a:lnTo>
                    <a:pt x="387" y="433"/>
                  </a:lnTo>
                  <a:lnTo>
                    <a:pt x="390" y="415"/>
                  </a:lnTo>
                  <a:lnTo>
                    <a:pt x="397" y="397"/>
                  </a:lnTo>
                  <a:lnTo>
                    <a:pt x="407" y="382"/>
                  </a:lnTo>
                  <a:lnTo>
                    <a:pt x="417" y="365"/>
                  </a:lnTo>
                  <a:lnTo>
                    <a:pt x="427" y="349"/>
                  </a:lnTo>
                  <a:lnTo>
                    <a:pt x="432" y="330"/>
                  </a:lnTo>
                  <a:lnTo>
                    <a:pt x="433" y="309"/>
                  </a:lnTo>
                  <a:lnTo>
                    <a:pt x="432" y="293"/>
                  </a:lnTo>
                  <a:lnTo>
                    <a:pt x="431" y="277"/>
                  </a:lnTo>
                  <a:lnTo>
                    <a:pt x="430" y="261"/>
                  </a:lnTo>
                  <a:lnTo>
                    <a:pt x="428" y="245"/>
                  </a:lnTo>
                  <a:lnTo>
                    <a:pt x="424" y="230"/>
                  </a:lnTo>
                  <a:lnTo>
                    <a:pt x="418" y="215"/>
                  </a:lnTo>
                  <a:lnTo>
                    <a:pt x="408" y="203"/>
                  </a:lnTo>
                  <a:lnTo>
                    <a:pt x="393" y="193"/>
                  </a:lnTo>
                  <a:lnTo>
                    <a:pt x="379" y="182"/>
                  </a:lnTo>
                  <a:lnTo>
                    <a:pt x="361" y="174"/>
                  </a:lnTo>
                  <a:lnTo>
                    <a:pt x="343" y="170"/>
                  </a:lnTo>
                  <a:lnTo>
                    <a:pt x="324" y="169"/>
                  </a:lnTo>
                  <a:lnTo>
                    <a:pt x="305" y="170"/>
                  </a:lnTo>
                  <a:lnTo>
                    <a:pt x="287" y="173"/>
                  </a:lnTo>
                  <a:lnTo>
                    <a:pt x="269" y="179"/>
                  </a:lnTo>
                  <a:lnTo>
                    <a:pt x="252" y="184"/>
                  </a:lnTo>
                  <a:lnTo>
                    <a:pt x="234" y="197"/>
                  </a:lnTo>
                  <a:lnTo>
                    <a:pt x="219" y="212"/>
                  </a:lnTo>
                  <a:lnTo>
                    <a:pt x="206" y="229"/>
                  </a:lnTo>
                  <a:lnTo>
                    <a:pt x="196" y="246"/>
                  </a:lnTo>
                  <a:lnTo>
                    <a:pt x="189" y="265"/>
                  </a:lnTo>
                  <a:lnTo>
                    <a:pt x="184" y="285"/>
                  </a:lnTo>
                  <a:lnTo>
                    <a:pt x="182" y="306"/>
                  </a:lnTo>
                  <a:lnTo>
                    <a:pt x="183" y="329"/>
                  </a:lnTo>
                  <a:lnTo>
                    <a:pt x="186" y="344"/>
                  </a:lnTo>
                  <a:lnTo>
                    <a:pt x="192" y="357"/>
                  </a:lnTo>
                  <a:lnTo>
                    <a:pt x="201" y="370"/>
                  </a:lnTo>
                  <a:lnTo>
                    <a:pt x="211" y="381"/>
                  </a:lnTo>
                  <a:lnTo>
                    <a:pt x="223" y="392"/>
                  </a:lnTo>
                  <a:lnTo>
                    <a:pt x="234" y="402"/>
                  </a:lnTo>
                  <a:lnTo>
                    <a:pt x="245" y="412"/>
                  </a:lnTo>
                  <a:lnTo>
                    <a:pt x="255" y="423"/>
                  </a:lnTo>
                  <a:lnTo>
                    <a:pt x="151" y="504"/>
                  </a:lnTo>
                  <a:lnTo>
                    <a:pt x="158" y="493"/>
                  </a:lnTo>
                  <a:lnTo>
                    <a:pt x="163" y="482"/>
                  </a:lnTo>
                  <a:lnTo>
                    <a:pt x="170" y="471"/>
                  </a:lnTo>
                  <a:lnTo>
                    <a:pt x="175" y="459"/>
                  </a:lnTo>
                  <a:lnTo>
                    <a:pt x="182" y="447"/>
                  </a:lnTo>
                  <a:lnTo>
                    <a:pt x="188" y="436"/>
                  </a:lnTo>
                  <a:lnTo>
                    <a:pt x="194" y="425"/>
                  </a:lnTo>
                  <a:lnTo>
                    <a:pt x="200" y="414"/>
                  </a:lnTo>
                  <a:lnTo>
                    <a:pt x="44" y="437"/>
                  </a:lnTo>
                  <a:lnTo>
                    <a:pt x="56" y="430"/>
                  </a:lnTo>
                  <a:lnTo>
                    <a:pt x="71" y="420"/>
                  </a:lnTo>
                  <a:lnTo>
                    <a:pt x="87" y="409"/>
                  </a:lnTo>
                  <a:lnTo>
                    <a:pt x="104" y="396"/>
                  </a:lnTo>
                  <a:lnTo>
                    <a:pt x="120" y="386"/>
                  </a:lnTo>
                  <a:lnTo>
                    <a:pt x="132" y="376"/>
                  </a:lnTo>
                  <a:lnTo>
                    <a:pt x="140" y="370"/>
                  </a:lnTo>
                  <a:lnTo>
                    <a:pt x="142" y="366"/>
                  </a:lnTo>
                  <a:lnTo>
                    <a:pt x="0" y="339"/>
                  </a:lnTo>
                  <a:lnTo>
                    <a:pt x="20" y="333"/>
                  </a:lnTo>
                  <a:lnTo>
                    <a:pt x="43" y="326"/>
                  </a:lnTo>
                  <a:lnTo>
                    <a:pt x="67" y="320"/>
                  </a:lnTo>
                  <a:lnTo>
                    <a:pt x="92" y="312"/>
                  </a:lnTo>
                  <a:lnTo>
                    <a:pt x="114" y="305"/>
                  </a:lnTo>
                  <a:lnTo>
                    <a:pt x="132" y="300"/>
                  </a:lnTo>
                  <a:lnTo>
                    <a:pt x="144" y="295"/>
                  </a:lnTo>
                  <a:lnTo>
                    <a:pt x="149" y="294"/>
                  </a:lnTo>
                  <a:lnTo>
                    <a:pt x="30" y="171"/>
                  </a:lnTo>
                  <a:lnTo>
                    <a:pt x="174" y="219"/>
                  </a:lnTo>
                  <a:lnTo>
                    <a:pt x="175" y="214"/>
                  </a:lnTo>
                  <a:lnTo>
                    <a:pt x="173" y="205"/>
                  </a:lnTo>
                  <a:lnTo>
                    <a:pt x="169" y="193"/>
                  </a:lnTo>
                  <a:lnTo>
                    <a:pt x="163" y="177"/>
                  </a:lnTo>
                  <a:lnTo>
                    <a:pt x="155" y="162"/>
                  </a:lnTo>
                  <a:lnTo>
                    <a:pt x="148" y="146"/>
                  </a:lnTo>
                  <a:lnTo>
                    <a:pt x="141" y="133"/>
                  </a:lnTo>
                  <a:lnTo>
                    <a:pt x="135" y="121"/>
                  </a:lnTo>
                  <a:lnTo>
                    <a:pt x="146" y="129"/>
                  </a:lnTo>
                  <a:lnTo>
                    <a:pt x="159" y="136"/>
                  </a:lnTo>
                  <a:lnTo>
                    <a:pt x="170" y="144"/>
                  </a:lnTo>
                  <a:lnTo>
                    <a:pt x="182" y="152"/>
                  </a:lnTo>
                  <a:lnTo>
                    <a:pt x="193" y="159"/>
                  </a:lnTo>
                  <a:lnTo>
                    <a:pt x="204" y="166"/>
                  </a:lnTo>
                  <a:lnTo>
                    <a:pt x="216" y="173"/>
                  </a:lnTo>
                  <a:lnTo>
                    <a:pt x="228" y="181"/>
                  </a:lnTo>
                  <a:lnTo>
                    <a:pt x="232" y="171"/>
                  </a:lnTo>
                  <a:lnTo>
                    <a:pt x="240" y="150"/>
                  </a:lnTo>
                  <a:lnTo>
                    <a:pt x="248" y="120"/>
                  </a:lnTo>
                  <a:lnTo>
                    <a:pt x="258" y="88"/>
                  </a:lnTo>
                  <a:lnTo>
                    <a:pt x="265" y="55"/>
                  </a:lnTo>
                  <a:lnTo>
                    <a:pt x="273" y="26"/>
                  </a:lnTo>
                  <a:lnTo>
                    <a:pt x="278" y="8"/>
                  </a:lnTo>
                  <a:lnTo>
                    <a:pt x="280" y="0"/>
                  </a:lnTo>
                  <a:lnTo>
                    <a:pt x="282" y="5"/>
                  </a:lnTo>
                  <a:lnTo>
                    <a:pt x="288" y="22"/>
                  </a:lnTo>
                  <a:lnTo>
                    <a:pt x="297" y="44"/>
                  </a:lnTo>
                  <a:lnTo>
                    <a:pt x="305" y="69"/>
                  </a:lnTo>
                  <a:lnTo>
                    <a:pt x="315" y="94"/>
                  </a:lnTo>
                  <a:lnTo>
                    <a:pt x="324" y="116"/>
                  </a:lnTo>
                  <a:lnTo>
                    <a:pt x="331" y="133"/>
                  </a:lnTo>
                  <a:lnTo>
                    <a:pt x="335" y="139"/>
                  </a:lnTo>
                  <a:close/>
                </a:path>
              </a:pathLst>
            </a:custGeom>
            <a:solidFill>
              <a:srgbClr val="F2C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193" y="297"/>
              <a:ext cx="67" cy="89"/>
            </a:xfrm>
            <a:custGeom>
              <a:avLst/>
              <a:gdLst>
                <a:gd name="T0" fmla="*/ 194 w 201"/>
                <a:gd name="T1" fmla="*/ 55 h 266"/>
                <a:gd name="T2" fmla="*/ 200 w 201"/>
                <a:gd name="T3" fmla="*/ 76 h 266"/>
                <a:gd name="T4" fmla="*/ 201 w 201"/>
                <a:gd name="T5" fmla="*/ 97 h 266"/>
                <a:gd name="T6" fmla="*/ 199 w 201"/>
                <a:gd name="T7" fmla="*/ 118 h 266"/>
                <a:gd name="T8" fmla="*/ 194 w 201"/>
                <a:gd name="T9" fmla="*/ 139 h 266"/>
                <a:gd name="T10" fmla="*/ 186 w 201"/>
                <a:gd name="T11" fmla="*/ 160 h 266"/>
                <a:gd name="T12" fmla="*/ 175 w 201"/>
                <a:gd name="T13" fmla="*/ 179 h 266"/>
                <a:gd name="T14" fmla="*/ 163 w 201"/>
                <a:gd name="T15" fmla="*/ 196 h 266"/>
                <a:gd name="T16" fmla="*/ 150 w 201"/>
                <a:gd name="T17" fmla="*/ 210 h 266"/>
                <a:gd name="T18" fmla="*/ 148 w 201"/>
                <a:gd name="T19" fmla="*/ 221 h 266"/>
                <a:gd name="T20" fmla="*/ 150 w 201"/>
                <a:gd name="T21" fmla="*/ 232 h 266"/>
                <a:gd name="T22" fmla="*/ 151 w 201"/>
                <a:gd name="T23" fmla="*/ 242 h 266"/>
                <a:gd name="T24" fmla="*/ 151 w 201"/>
                <a:gd name="T25" fmla="*/ 252 h 266"/>
                <a:gd name="T26" fmla="*/ 142 w 201"/>
                <a:gd name="T27" fmla="*/ 257 h 266"/>
                <a:gd name="T28" fmla="*/ 133 w 201"/>
                <a:gd name="T29" fmla="*/ 261 h 266"/>
                <a:gd name="T30" fmla="*/ 124 w 201"/>
                <a:gd name="T31" fmla="*/ 263 h 266"/>
                <a:gd name="T32" fmla="*/ 116 w 201"/>
                <a:gd name="T33" fmla="*/ 265 h 266"/>
                <a:gd name="T34" fmla="*/ 108 w 201"/>
                <a:gd name="T35" fmla="*/ 266 h 266"/>
                <a:gd name="T36" fmla="*/ 98 w 201"/>
                <a:gd name="T37" fmla="*/ 266 h 266"/>
                <a:gd name="T38" fmla="*/ 88 w 201"/>
                <a:gd name="T39" fmla="*/ 265 h 266"/>
                <a:gd name="T40" fmla="*/ 76 w 201"/>
                <a:gd name="T41" fmla="*/ 262 h 266"/>
                <a:gd name="T42" fmla="*/ 78 w 201"/>
                <a:gd name="T43" fmla="*/ 243 h 266"/>
                <a:gd name="T44" fmla="*/ 73 w 201"/>
                <a:gd name="T45" fmla="*/ 228 h 266"/>
                <a:gd name="T46" fmla="*/ 65 w 201"/>
                <a:gd name="T47" fmla="*/ 213 h 266"/>
                <a:gd name="T48" fmla="*/ 54 w 201"/>
                <a:gd name="T49" fmla="*/ 201 h 266"/>
                <a:gd name="T50" fmla="*/ 43 w 201"/>
                <a:gd name="T51" fmla="*/ 189 h 266"/>
                <a:gd name="T52" fmla="*/ 31 w 201"/>
                <a:gd name="T53" fmla="*/ 178 h 266"/>
                <a:gd name="T54" fmla="*/ 19 w 201"/>
                <a:gd name="T55" fmla="*/ 165 h 266"/>
                <a:gd name="T56" fmla="*/ 9 w 201"/>
                <a:gd name="T57" fmla="*/ 151 h 266"/>
                <a:gd name="T58" fmla="*/ 3 w 201"/>
                <a:gd name="T59" fmla="*/ 133 h 266"/>
                <a:gd name="T60" fmla="*/ 1 w 201"/>
                <a:gd name="T61" fmla="*/ 116 h 266"/>
                <a:gd name="T62" fmla="*/ 0 w 201"/>
                <a:gd name="T63" fmla="*/ 98 h 266"/>
                <a:gd name="T64" fmla="*/ 3 w 201"/>
                <a:gd name="T65" fmla="*/ 80 h 266"/>
                <a:gd name="T66" fmla="*/ 7 w 201"/>
                <a:gd name="T67" fmla="*/ 63 h 266"/>
                <a:gd name="T68" fmla="*/ 16 w 201"/>
                <a:gd name="T69" fmla="*/ 47 h 266"/>
                <a:gd name="T70" fmla="*/ 26 w 201"/>
                <a:gd name="T71" fmla="*/ 33 h 266"/>
                <a:gd name="T72" fmla="*/ 41 w 201"/>
                <a:gd name="T73" fmla="*/ 21 h 266"/>
                <a:gd name="T74" fmla="*/ 52 w 201"/>
                <a:gd name="T75" fmla="*/ 16 h 266"/>
                <a:gd name="T76" fmla="*/ 63 w 201"/>
                <a:gd name="T77" fmla="*/ 10 h 266"/>
                <a:gd name="T78" fmla="*/ 74 w 201"/>
                <a:gd name="T79" fmla="*/ 6 h 266"/>
                <a:gd name="T80" fmla="*/ 86 w 201"/>
                <a:gd name="T81" fmla="*/ 2 h 266"/>
                <a:gd name="T82" fmla="*/ 99 w 201"/>
                <a:gd name="T83" fmla="*/ 0 h 266"/>
                <a:gd name="T84" fmla="*/ 111 w 201"/>
                <a:gd name="T85" fmla="*/ 0 h 266"/>
                <a:gd name="T86" fmla="*/ 124 w 201"/>
                <a:gd name="T87" fmla="*/ 1 h 266"/>
                <a:gd name="T88" fmla="*/ 138 w 201"/>
                <a:gd name="T89" fmla="*/ 3 h 266"/>
                <a:gd name="T90" fmla="*/ 148 w 201"/>
                <a:gd name="T91" fmla="*/ 7 h 266"/>
                <a:gd name="T92" fmla="*/ 156 w 201"/>
                <a:gd name="T93" fmla="*/ 11 h 266"/>
                <a:gd name="T94" fmla="*/ 165 w 201"/>
                <a:gd name="T95" fmla="*/ 16 h 266"/>
                <a:gd name="T96" fmla="*/ 173 w 201"/>
                <a:gd name="T97" fmla="*/ 21 h 266"/>
                <a:gd name="T98" fmla="*/ 180 w 201"/>
                <a:gd name="T99" fmla="*/ 28 h 266"/>
                <a:gd name="T100" fmla="*/ 185 w 201"/>
                <a:gd name="T101" fmla="*/ 36 h 266"/>
                <a:gd name="T102" fmla="*/ 190 w 201"/>
                <a:gd name="T103" fmla="*/ 45 h 266"/>
                <a:gd name="T104" fmla="*/ 194 w 201"/>
                <a:gd name="T105" fmla="*/ 55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01" h="266">
                  <a:moveTo>
                    <a:pt x="194" y="55"/>
                  </a:moveTo>
                  <a:lnTo>
                    <a:pt x="200" y="76"/>
                  </a:lnTo>
                  <a:lnTo>
                    <a:pt x="201" y="97"/>
                  </a:lnTo>
                  <a:lnTo>
                    <a:pt x="199" y="118"/>
                  </a:lnTo>
                  <a:lnTo>
                    <a:pt x="194" y="139"/>
                  </a:lnTo>
                  <a:lnTo>
                    <a:pt x="186" y="160"/>
                  </a:lnTo>
                  <a:lnTo>
                    <a:pt x="175" y="179"/>
                  </a:lnTo>
                  <a:lnTo>
                    <a:pt x="163" y="196"/>
                  </a:lnTo>
                  <a:lnTo>
                    <a:pt x="150" y="210"/>
                  </a:lnTo>
                  <a:lnTo>
                    <a:pt x="148" y="221"/>
                  </a:lnTo>
                  <a:lnTo>
                    <a:pt x="150" y="232"/>
                  </a:lnTo>
                  <a:lnTo>
                    <a:pt x="151" y="242"/>
                  </a:lnTo>
                  <a:lnTo>
                    <a:pt x="151" y="252"/>
                  </a:lnTo>
                  <a:lnTo>
                    <a:pt x="142" y="257"/>
                  </a:lnTo>
                  <a:lnTo>
                    <a:pt x="133" y="261"/>
                  </a:lnTo>
                  <a:lnTo>
                    <a:pt x="124" y="263"/>
                  </a:lnTo>
                  <a:lnTo>
                    <a:pt x="116" y="265"/>
                  </a:lnTo>
                  <a:lnTo>
                    <a:pt x="108" y="266"/>
                  </a:lnTo>
                  <a:lnTo>
                    <a:pt x="98" y="266"/>
                  </a:lnTo>
                  <a:lnTo>
                    <a:pt x="88" y="265"/>
                  </a:lnTo>
                  <a:lnTo>
                    <a:pt x="76" y="262"/>
                  </a:lnTo>
                  <a:lnTo>
                    <a:pt x="78" y="243"/>
                  </a:lnTo>
                  <a:lnTo>
                    <a:pt x="73" y="228"/>
                  </a:lnTo>
                  <a:lnTo>
                    <a:pt x="65" y="213"/>
                  </a:lnTo>
                  <a:lnTo>
                    <a:pt x="54" y="201"/>
                  </a:lnTo>
                  <a:lnTo>
                    <a:pt x="43" y="189"/>
                  </a:lnTo>
                  <a:lnTo>
                    <a:pt x="31" y="178"/>
                  </a:lnTo>
                  <a:lnTo>
                    <a:pt x="19" y="165"/>
                  </a:lnTo>
                  <a:lnTo>
                    <a:pt x="9" y="151"/>
                  </a:lnTo>
                  <a:lnTo>
                    <a:pt x="3" y="133"/>
                  </a:lnTo>
                  <a:lnTo>
                    <a:pt x="1" y="116"/>
                  </a:lnTo>
                  <a:lnTo>
                    <a:pt x="0" y="98"/>
                  </a:lnTo>
                  <a:lnTo>
                    <a:pt x="3" y="80"/>
                  </a:lnTo>
                  <a:lnTo>
                    <a:pt x="7" y="63"/>
                  </a:lnTo>
                  <a:lnTo>
                    <a:pt x="16" y="47"/>
                  </a:lnTo>
                  <a:lnTo>
                    <a:pt x="26" y="33"/>
                  </a:lnTo>
                  <a:lnTo>
                    <a:pt x="41" y="21"/>
                  </a:lnTo>
                  <a:lnTo>
                    <a:pt x="52" y="16"/>
                  </a:lnTo>
                  <a:lnTo>
                    <a:pt x="63" y="10"/>
                  </a:lnTo>
                  <a:lnTo>
                    <a:pt x="74" y="6"/>
                  </a:lnTo>
                  <a:lnTo>
                    <a:pt x="86" y="2"/>
                  </a:lnTo>
                  <a:lnTo>
                    <a:pt x="99" y="0"/>
                  </a:lnTo>
                  <a:lnTo>
                    <a:pt x="111" y="0"/>
                  </a:lnTo>
                  <a:lnTo>
                    <a:pt x="124" y="1"/>
                  </a:lnTo>
                  <a:lnTo>
                    <a:pt x="138" y="3"/>
                  </a:lnTo>
                  <a:lnTo>
                    <a:pt x="148" y="7"/>
                  </a:lnTo>
                  <a:lnTo>
                    <a:pt x="156" y="11"/>
                  </a:lnTo>
                  <a:lnTo>
                    <a:pt x="165" y="16"/>
                  </a:lnTo>
                  <a:lnTo>
                    <a:pt x="173" y="21"/>
                  </a:lnTo>
                  <a:lnTo>
                    <a:pt x="180" y="28"/>
                  </a:lnTo>
                  <a:lnTo>
                    <a:pt x="185" y="36"/>
                  </a:lnTo>
                  <a:lnTo>
                    <a:pt x="190" y="45"/>
                  </a:lnTo>
                  <a:lnTo>
                    <a:pt x="194" y="55"/>
                  </a:lnTo>
                  <a:close/>
                </a:path>
              </a:pathLst>
            </a:custGeom>
            <a:solidFill>
              <a:srgbClr val="FFFF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5214" y="324"/>
              <a:ext cx="28" cy="54"/>
            </a:xfrm>
            <a:custGeom>
              <a:avLst/>
              <a:gdLst>
                <a:gd name="T0" fmla="*/ 17 w 84"/>
                <a:gd name="T1" fmla="*/ 10 h 160"/>
                <a:gd name="T2" fmla="*/ 11 w 84"/>
                <a:gd name="T3" fmla="*/ 34 h 160"/>
                <a:gd name="T4" fmla="*/ 27 w 84"/>
                <a:gd name="T5" fmla="*/ 60 h 160"/>
                <a:gd name="T6" fmla="*/ 38 w 84"/>
                <a:gd name="T7" fmla="*/ 51 h 160"/>
                <a:gd name="T8" fmla="*/ 49 w 84"/>
                <a:gd name="T9" fmla="*/ 41 h 160"/>
                <a:gd name="T10" fmla="*/ 62 w 84"/>
                <a:gd name="T11" fmla="*/ 36 h 160"/>
                <a:gd name="T12" fmla="*/ 75 w 84"/>
                <a:gd name="T13" fmla="*/ 38 h 160"/>
                <a:gd name="T14" fmla="*/ 84 w 84"/>
                <a:gd name="T15" fmla="*/ 49 h 160"/>
                <a:gd name="T16" fmla="*/ 80 w 84"/>
                <a:gd name="T17" fmla="*/ 64 h 160"/>
                <a:gd name="T18" fmla="*/ 70 w 84"/>
                <a:gd name="T19" fmla="*/ 70 h 160"/>
                <a:gd name="T20" fmla="*/ 59 w 84"/>
                <a:gd name="T21" fmla="*/ 75 h 160"/>
                <a:gd name="T22" fmla="*/ 48 w 84"/>
                <a:gd name="T23" fmla="*/ 77 h 160"/>
                <a:gd name="T24" fmla="*/ 34 w 84"/>
                <a:gd name="T25" fmla="*/ 75 h 160"/>
                <a:gd name="T26" fmla="*/ 29 w 84"/>
                <a:gd name="T27" fmla="*/ 88 h 160"/>
                <a:gd name="T28" fmla="*/ 31 w 84"/>
                <a:gd name="T29" fmla="*/ 101 h 160"/>
                <a:gd name="T30" fmla="*/ 42 w 84"/>
                <a:gd name="T31" fmla="*/ 109 h 160"/>
                <a:gd name="T32" fmla="*/ 54 w 84"/>
                <a:gd name="T33" fmla="*/ 102 h 160"/>
                <a:gd name="T34" fmla="*/ 67 w 84"/>
                <a:gd name="T35" fmla="*/ 96 h 160"/>
                <a:gd name="T36" fmla="*/ 80 w 84"/>
                <a:gd name="T37" fmla="*/ 101 h 160"/>
                <a:gd name="T38" fmla="*/ 69 w 84"/>
                <a:gd name="T39" fmla="*/ 117 h 160"/>
                <a:gd name="T40" fmla="*/ 53 w 84"/>
                <a:gd name="T41" fmla="*/ 127 h 160"/>
                <a:gd name="T42" fmla="*/ 53 w 84"/>
                <a:gd name="T43" fmla="*/ 145 h 160"/>
                <a:gd name="T44" fmla="*/ 50 w 84"/>
                <a:gd name="T45" fmla="*/ 160 h 160"/>
                <a:gd name="T46" fmla="*/ 40 w 84"/>
                <a:gd name="T47" fmla="*/ 154 h 160"/>
                <a:gd name="T48" fmla="*/ 39 w 84"/>
                <a:gd name="T49" fmla="*/ 140 h 160"/>
                <a:gd name="T50" fmla="*/ 41 w 84"/>
                <a:gd name="T51" fmla="*/ 127 h 160"/>
                <a:gd name="T52" fmla="*/ 33 w 84"/>
                <a:gd name="T53" fmla="*/ 119 h 160"/>
                <a:gd name="T54" fmla="*/ 22 w 84"/>
                <a:gd name="T55" fmla="*/ 112 h 160"/>
                <a:gd name="T56" fmla="*/ 17 w 84"/>
                <a:gd name="T57" fmla="*/ 101 h 160"/>
                <a:gd name="T58" fmla="*/ 20 w 84"/>
                <a:gd name="T59" fmla="*/ 78 h 160"/>
                <a:gd name="T60" fmla="*/ 10 w 84"/>
                <a:gd name="T61" fmla="*/ 61 h 160"/>
                <a:gd name="T62" fmla="*/ 0 w 84"/>
                <a:gd name="T63" fmla="*/ 38 h 160"/>
                <a:gd name="T64" fmla="*/ 5 w 84"/>
                <a:gd name="T65" fmla="*/ 12 h 160"/>
                <a:gd name="T66" fmla="*/ 12 w 84"/>
                <a:gd name="T67" fmla="*/ 4 h 160"/>
                <a:gd name="T68" fmla="*/ 20 w 84"/>
                <a:gd name="T69" fmla="*/ 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4" h="160">
                  <a:moveTo>
                    <a:pt x="20" y="1"/>
                  </a:moveTo>
                  <a:lnTo>
                    <a:pt x="17" y="10"/>
                  </a:lnTo>
                  <a:lnTo>
                    <a:pt x="12" y="21"/>
                  </a:lnTo>
                  <a:lnTo>
                    <a:pt x="11" y="34"/>
                  </a:lnTo>
                  <a:lnTo>
                    <a:pt x="13" y="45"/>
                  </a:lnTo>
                  <a:lnTo>
                    <a:pt x="27" y="60"/>
                  </a:lnTo>
                  <a:lnTo>
                    <a:pt x="32" y="56"/>
                  </a:lnTo>
                  <a:lnTo>
                    <a:pt x="38" y="51"/>
                  </a:lnTo>
                  <a:lnTo>
                    <a:pt x="43" y="46"/>
                  </a:lnTo>
                  <a:lnTo>
                    <a:pt x="49" y="41"/>
                  </a:lnTo>
                  <a:lnTo>
                    <a:pt x="55" y="38"/>
                  </a:lnTo>
                  <a:lnTo>
                    <a:pt x="62" y="36"/>
                  </a:lnTo>
                  <a:lnTo>
                    <a:pt x="69" y="36"/>
                  </a:lnTo>
                  <a:lnTo>
                    <a:pt x="75" y="38"/>
                  </a:lnTo>
                  <a:lnTo>
                    <a:pt x="82" y="41"/>
                  </a:lnTo>
                  <a:lnTo>
                    <a:pt x="84" y="49"/>
                  </a:lnTo>
                  <a:lnTo>
                    <a:pt x="82" y="57"/>
                  </a:lnTo>
                  <a:lnTo>
                    <a:pt x="80" y="64"/>
                  </a:lnTo>
                  <a:lnTo>
                    <a:pt x="75" y="67"/>
                  </a:lnTo>
                  <a:lnTo>
                    <a:pt x="70" y="70"/>
                  </a:lnTo>
                  <a:lnTo>
                    <a:pt x="64" y="72"/>
                  </a:lnTo>
                  <a:lnTo>
                    <a:pt x="59" y="75"/>
                  </a:lnTo>
                  <a:lnTo>
                    <a:pt x="53" y="76"/>
                  </a:lnTo>
                  <a:lnTo>
                    <a:pt x="48" y="77"/>
                  </a:lnTo>
                  <a:lnTo>
                    <a:pt x="41" y="76"/>
                  </a:lnTo>
                  <a:lnTo>
                    <a:pt x="34" y="75"/>
                  </a:lnTo>
                  <a:lnTo>
                    <a:pt x="30" y="80"/>
                  </a:lnTo>
                  <a:lnTo>
                    <a:pt x="29" y="88"/>
                  </a:lnTo>
                  <a:lnTo>
                    <a:pt x="29" y="95"/>
                  </a:lnTo>
                  <a:lnTo>
                    <a:pt x="31" y="101"/>
                  </a:lnTo>
                  <a:lnTo>
                    <a:pt x="37" y="108"/>
                  </a:lnTo>
                  <a:lnTo>
                    <a:pt x="42" y="109"/>
                  </a:lnTo>
                  <a:lnTo>
                    <a:pt x="48" y="107"/>
                  </a:lnTo>
                  <a:lnTo>
                    <a:pt x="54" y="102"/>
                  </a:lnTo>
                  <a:lnTo>
                    <a:pt x="60" y="98"/>
                  </a:lnTo>
                  <a:lnTo>
                    <a:pt x="67" y="96"/>
                  </a:lnTo>
                  <a:lnTo>
                    <a:pt x="73" y="96"/>
                  </a:lnTo>
                  <a:lnTo>
                    <a:pt x="80" y="101"/>
                  </a:lnTo>
                  <a:lnTo>
                    <a:pt x="77" y="110"/>
                  </a:lnTo>
                  <a:lnTo>
                    <a:pt x="69" y="117"/>
                  </a:lnTo>
                  <a:lnTo>
                    <a:pt x="61" y="122"/>
                  </a:lnTo>
                  <a:lnTo>
                    <a:pt x="53" y="127"/>
                  </a:lnTo>
                  <a:lnTo>
                    <a:pt x="53" y="136"/>
                  </a:lnTo>
                  <a:lnTo>
                    <a:pt x="53" y="145"/>
                  </a:lnTo>
                  <a:lnTo>
                    <a:pt x="52" y="154"/>
                  </a:lnTo>
                  <a:lnTo>
                    <a:pt x="50" y="160"/>
                  </a:lnTo>
                  <a:lnTo>
                    <a:pt x="42" y="158"/>
                  </a:lnTo>
                  <a:lnTo>
                    <a:pt x="40" y="154"/>
                  </a:lnTo>
                  <a:lnTo>
                    <a:pt x="40" y="146"/>
                  </a:lnTo>
                  <a:lnTo>
                    <a:pt x="39" y="140"/>
                  </a:lnTo>
                  <a:lnTo>
                    <a:pt x="42" y="132"/>
                  </a:lnTo>
                  <a:lnTo>
                    <a:pt x="41" y="127"/>
                  </a:lnTo>
                  <a:lnTo>
                    <a:pt x="38" y="122"/>
                  </a:lnTo>
                  <a:lnTo>
                    <a:pt x="33" y="119"/>
                  </a:lnTo>
                  <a:lnTo>
                    <a:pt x="28" y="117"/>
                  </a:lnTo>
                  <a:lnTo>
                    <a:pt x="22" y="112"/>
                  </a:lnTo>
                  <a:lnTo>
                    <a:pt x="19" y="108"/>
                  </a:lnTo>
                  <a:lnTo>
                    <a:pt x="17" y="101"/>
                  </a:lnTo>
                  <a:lnTo>
                    <a:pt x="18" y="90"/>
                  </a:lnTo>
                  <a:lnTo>
                    <a:pt x="20" y="78"/>
                  </a:lnTo>
                  <a:lnTo>
                    <a:pt x="20" y="68"/>
                  </a:lnTo>
                  <a:lnTo>
                    <a:pt x="10" y="61"/>
                  </a:lnTo>
                  <a:lnTo>
                    <a:pt x="2" y="50"/>
                  </a:lnTo>
                  <a:lnTo>
                    <a:pt x="0" y="38"/>
                  </a:lnTo>
                  <a:lnTo>
                    <a:pt x="1" y="25"/>
                  </a:lnTo>
                  <a:lnTo>
                    <a:pt x="5" y="12"/>
                  </a:lnTo>
                  <a:lnTo>
                    <a:pt x="9" y="9"/>
                  </a:lnTo>
                  <a:lnTo>
                    <a:pt x="12" y="4"/>
                  </a:lnTo>
                  <a:lnTo>
                    <a:pt x="14" y="0"/>
                  </a:lnTo>
                  <a:lnTo>
                    <a:pt x="2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229" y="341"/>
              <a:ext cx="8" cy="4"/>
            </a:xfrm>
            <a:custGeom>
              <a:avLst/>
              <a:gdLst>
                <a:gd name="T0" fmla="*/ 23 w 23"/>
                <a:gd name="T1" fmla="*/ 0 h 13"/>
                <a:gd name="T2" fmla="*/ 21 w 23"/>
                <a:gd name="T3" fmla="*/ 6 h 13"/>
                <a:gd name="T4" fmla="*/ 16 w 23"/>
                <a:gd name="T5" fmla="*/ 8 h 13"/>
                <a:gd name="T6" fmla="*/ 11 w 23"/>
                <a:gd name="T7" fmla="*/ 11 h 13"/>
                <a:gd name="T8" fmla="*/ 6 w 23"/>
                <a:gd name="T9" fmla="*/ 13 h 13"/>
                <a:gd name="T10" fmla="*/ 0 w 23"/>
                <a:gd name="T11" fmla="*/ 12 h 13"/>
                <a:gd name="T12" fmla="*/ 4 w 23"/>
                <a:gd name="T13" fmla="*/ 9 h 13"/>
                <a:gd name="T14" fmla="*/ 10 w 23"/>
                <a:gd name="T15" fmla="*/ 5 h 13"/>
                <a:gd name="T16" fmla="*/ 16 w 23"/>
                <a:gd name="T17" fmla="*/ 1 h 13"/>
                <a:gd name="T18" fmla="*/ 23 w 23"/>
                <a:gd name="T1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3">
                  <a:moveTo>
                    <a:pt x="23" y="0"/>
                  </a:moveTo>
                  <a:lnTo>
                    <a:pt x="21" y="6"/>
                  </a:lnTo>
                  <a:lnTo>
                    <a:pt x="16" y="8"/>
                  </a:lnTo>
                  <a:lnTo>
                    <a:pt x="11" y="11"/>
                  </a:lnTo>
                  <a:lnTo>
                    <a:pt x="6" y="13"/>
                  </a:lnTo>
                  <a:lnTo>
                    <a:pt x="0" y="12"/>
                  </a:lnTo>
                  <a:lnTo>
                    <a:pt x="4" y="9"/>
                  </a:lnTo>
                  <a:lnTo>
                    <a:pt x="10" y="5"/>
                  </a:lnTo>
                  <a:lnTo>
                    <a:pt x="16" y="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FF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5217" y="388"/>
              <a:ext cx="29" cy="28"/>
            </a:xfrm>
            <a:custGeom>
              <a:avLst/>
              <a:gdLst>
                <a:gd name="T0" fmla="*/ 83 w 88"/>
                <a:gd name="T1" fmla="*/ 0 h 85"/>
                <a:gd name="T2" fmla="*/ 85 w 88"/>
                <a:gd name="T3" fmla="*/ 19 h 85"/>
                <a:gd name="T4" fmla="*/ 88 w 88"/>
                <a:gd name="T5" fmla="*/ 39 h 85"/>
                <a:gd name="T6" fmla="*/ 87 w 88"/>
                <a:gd name="T7" fmla="*/ 58 h 85"/>
                <a:gd name="T8" fmla="*/ 79 w 88"/>
                <a:gd name="T9" fmla="*/ 76 h 85"/>
                <a:gd name="T10" fmla="*/ 71 w 88"/>
                <a:gd name="T11" fmla="*/ 80 h 85"/>
                <a:gd name="T12" fmla="*/ 63 w 88"/>
                <a:gd name="T13" fmla="*/ 83 h 85"/>
                <a:gd name="T14" fmla="*/ 54 w 88"/>
                <a:gd name="T15" fmla="*/ 85 h 85"/>
                <a:gd name="T16" fmla="*/ 45 w 88"/>
                <a:gd name="T17" fmla="*/ 85 h 85"/>
                <a:gd name="T18" fmla="*/ 37 w 88"/>
                <a:gd name="T19" fmla="*/ 84 h 85"/>
                <a:gd name="T20" fmla="*/ 28 w 88"/>
                <a:gd name="T21" fmla="*/ 83 h 85"/>
                <a:gd name="T22" fmla="*/ 19 w 88"/>
                <a:gd name="T23" fmla="*/ 80 h 85"/>
                <a:gd name="T24" fmla="*/ 11 w 88"/>
                <a:gd name="T25" fmla="*/ 77 h 85"/>
                <a:gd name="T26" fmla="*/ 8 w 88"/>
                <a:gd name="T27" fmla="*/ 59 h 85"/>
                <a:gd name="T28" fmla="*/ 3 w 88"/>
                <a:gd name="T29" fmla="*/ 41 h 85"/>
                <a:gd name="T30" fmla="*/ 1 w 88"/>
                <a:gd name="T31" fmla="*/ 23 h 85"/>
                <a:gd name="T32" fmla="*/ 0 w 88"/>
                <a:gd name="T33" fmla="*/ 5 h 85"/>
                <a:gd name="T34" fmla="*/ 10 w 88"/>
                <a:gd name="T35" fmla="*/ 9 h 85"/>
                <a:gd name="T36" fmla="*/ 21 w 88"/>
                <a:gd name="T37" fmla="*/ 10 h 85"/>
                <a:gd name="T38" fmla="*/ 32 w 88"/>
                <a:gd name="T39" fmla="*/ 11 h 85"/>
                <a:gd name="T40" fmla="*/ 43 w 88"/>
                <a:gd name="T41" fmla="*/ 10 h 85"/>
                <a:gd name="T42" fmla="*/ 53 w 88"/>
                <a:gd name="T43" fmla="*/ 8 h 85"/>
                <a:gd name="T44" fmla="*/ 64 w 88"/>
                <a:gd name="T45" fmla="*/ 6 h 85"/>
                <a:gd name="T46" fmla="*/ 73 w 88"/>
                <a:gd name="T47" fmla="*/ 3 h 85"/>
                <a:gd name="T48" fmla="*/ 83 w 88"/>
                <a:gd name="T4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8" h="85">
                  <a:moveTo>
                    <a:pt x="83" y="0"/>
                  </a:moveTo>
                  <a:lnTo>
                    <a:pt x="85" y="19"/>
                  </a:lnTo>
                  <a:lnTo>
                    <a:pt x="88" y="39"/>
                  </a:lnTo>
                  <a:lnTo>
                    <a:pt x="87" y="58"/>
                  </a:lnTo>
                  <a:lnTo>
                    <a:pt x="79" y="76"/>
                  </a:lnTo>
                  <a:lnTo>
                    <a:pt x="71" y="80"/>
                  </a:lnTo>
                  <a:lnTo>
                    <a:pt x="63" y="83"/>
                  </a:lnTo>
                  <a:lnTo>
                    <a:pt x="54" y="85"/>
                  </a:lnTo>
                  <a:lnTo>
                    <a:pt x="45" y="85"/>
                  </a:lnTo>
                  <a:lnTo>
                    <a:pt x="37" y="84"/>
                  </a:lnTo>
                  <a:lnTo>
                    <a:pt x="28" y="83"/>
                  </a:lnTo>
                  <a:lnTo>
                    <a:pt x="19" y="80"/>
                  </a:lnTo>
                  <a:lnTo>
                    <a:pt x="11" y="77"/>
                  </a:lnTo>
                  <a:lnTo>
                    <a:pt x="8" y="59"/>
                  </a:lnTo>
                  <a:lnTo>
                    <a:pt x="3" y="41"/>
                  </a:lnTo>
                  <a:lnTo>
                    <a:pt x="1" y="23"/>
                  </a:lnTo>
                  <a:lnTo>
                    <a:pt x="0" y="5"/>
                  </a:lnTo>
                  <a:lnTo>
                    <a:pt x="10" y="9"/>
                  </a:lnTo>
                  <a:lnTo>
                    <a:pt x="21" y="10"/>
                  </a:lnTo>
                  <a:lnTo>
                    <a:pt x="32" y="11"/>
                  </a:lnTo>
                  <a:lnTo>
                    <a:pt x="43" y="10"/>
                  </a:lnTo>
                  <a:lnTo>
                    <a:pt x="53" y="8"/>
                  </a:lnTo>
                  <a:lnTo>
                    <a:pt x="64" y="6"/>
                  </a:lnTo>
                  <a:lnTo>
                    <a:pt x="73" y="3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220" y="397"/>
              <a:ext cx="20" cy="6"/>
            </a:xfrm>
            <a:custGeom>
              <a:avLst/>
              <a:gdLst>
                <a:gd name="T0" fmla="*/ 61 w 61"/>
                <a:gd name="T1" fmla="*/ 11 h 18"/>
                <a:gd name="T2" fmla="*/ 54 w 61"/>
                <a:gd name="T3" fmla="*/ 14 h 18"/>
                <a:gd name="T4" fmla="*/ 46 w 61"/>
                <a:gd name="T5" fmla="*/ 17 h 18"/>
                <a:gd name="T6" fmla="*/ 39 w 61"/>
                <a:gd name="T7" fmla="*/ 18 h 18"/>
                <a:gd name="T8" fmla="*/ 31 w 61"/>
                <a:gd name="T9" fmla="*/ 18 h 18"/>
                <a:gd name="T10" fmla="*/ 23 w 61"/>
                <a:gd name="T11" fmla="*/ 17 h 18"/>
                <a:gd name="T12" fmla="*/ 15 w 61"/>
                <a:gd name="T13" fmla="*/ 16 h 18"/>
                <a:gd name="T14" fmla="*/ 9 w 61"/>
                <a:gd name="T15" fmla="*/ 12 h 18"/>
                <a:gd name="T16" fmla="*/ 2 w 61"/>
                <a:gd name="T17" fmla="*/ 8 h 18"/>
                <a:gd name="T18" fmla="*/ 2 w 61"/>
                <a:gd name="T19" fmla="*/ 6 h 18"/>
                <a:gd name="T20" fmla="*/ 1 w 61"/>
                <a:gd name="T21" fmla="*/ 3 h 18"/>
                <a:gd name="T22" fmla="*/ 1 w 61"/>
                <a:gd name="T23" fmla="*/ 2 h 18"/>
                <a:gd name="T24" fmla="*/ 0 w 61"/>
                <a:gd name="T25" fmla="*/ 1 h 18"/>
                <a:gd name="T26" fmla="*/ 6 w 61"/>
                <a:gd name="T27" fmla="*/ 0 h 18"/>
                <a:gd name="T28" fmla="*/ 15 w 61"/>
                <a:gd name="T29" fmla="*/ 0 h 18"/>
                <a:gd name="T30" fmla="*/ 23 w 61"/>
                <a:gd name="T31" fmla="*/ 3 h 18"/>
                <a:gd name="T32" fmla="*/ 31 w 61"/>
                <a:gd name="T33" fmla="*/ 6 h 18"/>
                <a:gd name="T34" fmla="*/ 35 w 61"/>
                <a:gd name="T35" fmla="*/ 6 h 18"/>
                <a:gd name="T36" fmla="*/ 41 w 61"/>
                <a:gd name="T37" fmla="*/ 4 h 18"/>
                <a:gd name="T38" fmla="*/ 46 w 61"/>
                <a:gd name="T39" fmla="*/ 2 h 18"/>
                <a:gd name="T40" fmla="*/ 51 w 61"/>
                <a:gd name="T41" fmla="*/ 1 h 18"/>
                <a:gd name="T42" fmla="*/ 56 w 61"/>
                <a:gd name="T43" fmla="*/ 0 h 18"/>
                <a:gd name="T44" fmla="*/ 60 w 61"/>
                <a:gd name="T45" fmla="*/ 1 h 18"/>
                <a:gd name="T46" fmla="*/ 61 w 61"/>
                <a:gd name="T47" fmla="*/ 4 h 18"/>
                <a:gd name="T48" fmla="*/ 61 w 61"/>
                <a:gd name="T49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1" h="18">
                  <a:moveTo>
                    <a:pt x="61" y="11"/>
                  </a:moveTo>
                  <a:lnTo>
                    <a:pt x="54" y="14"/>
                  </a:lnTo>
                  <a:lnTo>
                    <a:pt x="46" y="17"/>
                  </a:lnTo>
                  <a:lnTo>
                    <a:pt x="39" y="18"/>
                  </a:lnTo>
                  <a:lnTo>
                    <a:pt x="31" y="18"/>
                  </a:lnTo>
                  <a:lnTo>
                    <a:pt x="23" y="17"/>
                  </a:lnTo>
                  <a:lnTo>
                    <a:pt x="15" y="16"/>
                  </a:lnTo>
                  <a:lnTo>
                    <a:pt x="9" y="12"/>
                  </a:lnTo>
                  <a:lnTo>
                    <a:pt x="2" y="8"/>
                  </a:lnTo>
                  <a:lnTo>
                    <a:pt x="2" y="6"/>
                  </a:lnTo>
                  <a:lnTo>
                    <a:pt x="1" y="3"/>
                  </a:lnTo>
                  <a:lnTo>
                    <a:pt x="1" y="2"/>
                  </a:lnTo>
                  <a:lnTo>
                    <a:pt x="0" y="1"/>
                  </a:lnTo>
                  <a:lnTo>
                    <a:pt x="6" y="0"/>
                  </a:lnTo>
                  <a:lnTo>
                    <a:pt x="15" y="0"/>
                  </a:lnTo>
                  <a:lnTo>
                    <a:pt x="23" y="3"/>
                  </a:lnTo>
                  <a:lnTo>
                    <a:pt x="31" y="6"/>
                  </a:lnTo>
                  <a:lnTo>
                    <a:pt x="35" y="6"/>
                  </a:lnTo>
                  <a:lnTo>
                    <a:pt x="41" y="4"/>
                  </a:lnTo>
                  <a:lnTo>
                    <a:pt x="46" y="2"/>
                  </a:lnTo>
                  <a:lnTo>
                    <a:pt x="51" y="1"/>
                  </a:lnTo>
                  <a:lnTo>
                    <a:pt x="56" y="0"/>
                  </a:lnTo>
                  <a:lnTo>
                    <a:pt x="60" y="1"/>
                  </a:lnTo>
                  <a:lnTo>
                    <a:pt x="61" y="4"/>
                  </a:lnTo>
                  <a:lnTo>
                    <a:pt x="6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224" y="407"/>
              <a:ext cx="7" cy="4"/>
            </a:xfrm>
            <a:custGeom>
              <a:avLst/>
              <a:gdLst>
                <a:gd name="T0" fmla="*/ 20 w 21"/>
                <a:gd name="T1" fmla="*/ 12 h 12"/>
                <a:gd name="T2" fmla="*/ 14 w 21"/>
                <a:gd name="T3" fmla="*/ 11 h 12"/>
                <a:gd name="T4" fmla="*/ 9 w 21"/>
                <a:gd name="T5" fmla="*/ 11 h 12"/>
                <a:gd name="T6" fmla="*/ 3 w 21"/>
                <a:gd name="T7" fmla="*/ 9 h 12"/>
                <a:gd name="T8" fmla="*/ 0 w 21"/>
                <a:gd name="T9" fmla="*/ 3 h 12"/>
                <a:gd name="T10" fmla="*/ 3 w 21"/>
                <a:gd name="T11" fmla="*/ 0 h 12"/>
                <a:gd name="T12" fmla="*/ 9 w 21"/>
                <a:gd name="T13" fmla="*/ 0 h 12"/>
                <a:gd name="T14" fmla="*/ 16 w 21"/>
                <a:gd name="T15" fmla="*/ 1 h 12"/>
                <a:gd name="T16" fmla="*/ 21 w 21"/>
                <a:gd name="T17" fmla="*/ 1 h 12"/>
                <a:gd name="T18" fmla="*/ 20 w 21"/>
                <a:gd name="T1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12">
                  <a:moveTo>
                    <a:pt x="20" y="12"/>
                  </a:moveTo>
                  <a:lnTo>
                    <a:pt x="14" y="11"/>
                  </a:lnTo>
                  <a:lnTo>
                    <a:pt x="9" y="11"/>
                  </a:lnTo>
                  <a:lnTo>
                    <a:pt x="3" y="9"/>
                  </a:lnTo>
                  <a:lnTo>
                    <a:pt x="0" y="3"/>
                  </a:lnTo>
                  <a:lnTo>
                    <a:pt x="3" y="0"/>
                  </a:lnTo>
                  <a:lnTo>
                    <a:pt x="9" y="0"/>
                  </a:lnTo>
                  <a:lnTo>
                    <a:pt x="16" y="1"/>
                  </a:lnTo>
                  <a:lnTo>
                    <a:pt x="21" y="1"/>
                  </a:lnTo>
                  <a:lnTo>
                    <a:pt x="2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831" y="405"/>
              <a:ext cx="466" cy="530"/>
            </a:xfrm>
            <a:custGeom>
              <a:avLst/>
              <a:gdLst>
                <a:gd name="T0" fmla="*/ 77 w 1398"/>
                <a:gd name="T1" fmla="*/ 1535 h 1591"/>
                <a:gd name="T2" fmla="*/ 47 w 1398"/>
                <a:gd name="T3" fmla="*/ 1575 h 1591"/>
                <a:gd name="T4" fmla="*/ 35 w 1398"/>
                <a:gd name="T5" fmla="*/ 1528 h 1591"/>
                <a:gd name="T6" fmla="*/ 11 w 1398"/>
                <a:gd name="T7" fmla="*/ 1522 h 1591"/>
                <a:gd name="T8" fmla="*/ 0 w 1398"/>
                <a:gd name="T9" fmla="*/ 1484 h 1591"/>
                <a:gd name="T10" fmla="*/ 12 w 1398"/>
                <a:gd name="T11" fmla="*/ 1445 h 1591"/>
                <a:gd name="T12" fmla="*/ 77 w 1398"/>
                <a:gd name="T13" fmla="*/ 1437 h 1591"/>
                <a:gd name="T14" fmla="*/ 149 w 1398"/>
                <a:gd name="T15" fmla="*/ 1437 h 1591"/>
                <a:gd name="T16" fmla="*/ 148 w 1398"/>
                <a:gd name="T17" fmla="*/ 1351 h 1591"/>
                <a:gd name="T18" fmla="*/ 173 w 1398"/>
                <a:gd name="T19" fmla="*/ 1220 h 1591"/>
                <a:gd name="T20" fmla="*/ 206 w 1398"/>
                <a:gd name="T21" fmla="*/ 1090 h 1591"/>
                <a:gd name="T22" fmla="*/ 229 w 1398"/>
                <a:gd name="T23" fmla="*/ 1027 h 1591"/>
                <a:gd name="T24" fmla="*/ 262 w 1398"/>
                <a:gd name="T25" fmla="*/ 969 h 1591"/>
                <a:gd name="T26" fmla="*/ 302 w 1398"/>
                <a:gd name="T27" fmla="*/ 915 h 1591"/>
                <a:gd name="T28" fmla="*/ 347 w 1398"/>
                <a:gd name="T29" fmla="*/ 866 h 1591"/>
                <a:gd name="T30" fmla="*/ 397 w 1398"/>
                <a:gd name="T31" fmla="*/ 820 h 1591"/>
                <a:gd name="T32" fmla="*/ 411 w 1398"/>
                <a:gd name="T33" fmla="*/ 718 h 1591"/>
                <a:gd name="T34" fmla="*/ 386 w 1398"/>
                <a:gd name="T35" fmla="*/ 616 h 1591"/>
                <a:gd name="T36" fmla="*/ 412 w 1398"/>
                <a:gd name="T37" fmla="*/ 569 h 1591"/>
                <a:gd name="T38" fmla="*/ 437 w 1398"/>
                <a:gd name="T39" fmla="*/ 555 h 1591"/>
                <a:gd name="T40" fmla="*/ 465 w 1398"/>
                <a:gd name="T41" fmla="*/ 547 h 1591"/>
                <a:gd name="T42" fmla="*/ 482 w 1398"/>
                <a:gd name="T43" fmla="*/ 527 h 1591"/>
                <a:gd name="T44" fmla="*/ 478 w 1398"/>
                <a:gd name="T45" fmla="*/ 469 h 1591"/>
                <a:gd name="T46" fmla="*/ 433 w 1398"/>
                <a:gd name="T47" fmla="*/ 357 h 1591"/>
                <a:gd name="T48" fmla="*/ 431 w 1398"/>
                <a:gd name="T49" fmla="*/ 235 h 1591"/>
                <a:gd name="T50" fmla="*/ 481 w 1398"/>
                <a:gd name="T51" fmla="*/ 139 h 1591"/>
                <a:gd name="T52" fmla="*/ 537 w 1398"/>
                <a:gd name="T53" fmla="*/ 86 h 1591"/>
                <a:gd name="T54" fmla="*/ 603 w 1398"/>
                <a:gd name="T55" fmla="*/ 46 h 1591"/>
                <a:gd name="T56" fmla="*/ 675 w 1398"/>
                <a:gd name="T57" fmla="*/ 19 h 1591"/>
                <a:gd name="T58" fmla="*/ 751 w 1398"/>
                <a:gd name="T59" fmla="*/ 5 h 1591"/>
                <a:gd name="T60" fmla="*/ 828 w 1398"/>
                <a:gd name="T61" fmla="*/ 0 h 1591"/>
                <a:gd name="T62" fmla="*/ 885 w 1398"/>
                <a:gd name="T63" fmla="*/ 10 h 1591"/>
                <a:gd name="T64" fmla="*/ 940 w 1398"/>
                <a:gd name="T65" fmla="*/ 31 h 1591"/>
                <a:gd name="T66" fmla="*/ 988 w 1398"/>
                <a:gd name="T67" fmla="*/ 61 h 1591"/>
                <a:gd name="T68" fmla="*/ 1029 w 1398"/>
                <a:gd name="T69" fmla="*/ 100 h 1591"/>
                <a:gd name="T70" fmla="*/ 1061 w 1398"/>
                <a:gd name="T71" fmla="*/ 147 h 1591"/>
                <a:gd name="T72" fmla="*/ 1078 w 1398"/>
                <a:gd name="T73" fmla="*/ 251 h 1591"/>
                <a:gd name="T74" fmla="*/ 1069 w 1398"/>
                <a:gd name="T75" fmla="*/ 361 h 1591"/>
                <a:gd name="T76" fmla="*/ 1080 w 1398"/>
                <a:gd name="T77" fmla="*/ 421 h 1591"/>
                <a:gd name="T78" fmla="*/ 1104 w 1398"/>
                <a:gd name="T79" fmla="*/ 420 h 1591"/>
                <a:gd name="T80" fmla="*/ 1128 w 1398"/>
                <a:gd name="T81" fmla="*/ 430 h 1591"/>
                <a:gd name="T82" fmla="*/ 1154 w 1398"/>
                <a:gd name="T83" fmla="*/ 464 h 1591"/>
                <a:gd name="T84" fmla="*/ 1149 w 1398"/>
                <a:gd name="T85" fmla="*/ 538 h 1591"/>
                <a:gd name="T86" fmla="*/ 1151 w 1398"/>
                <a:gd name="T87" fmla="*/ 595 h 1591"/>
                <a:gd name="T88" fmla="*/ 1144 w 1398"/>
                <a:gd name="T89" fmla="*/ 650 h 1591"/>
                <a:gd name="T90" fmla="*/ 1093 w 1398"/>
                <a:gd name="T91" fmla="*/ 681 h 1591"/>
                <a:gd name="T92" fmla="*/ 1097 w 1398"/>
                <a:gd name="T93" fmla="*/ 708 h 1591"/>
                <a:gd name="T94" fmla="*/ 1117 w 1398"/>
                <a:gd name="T95" fmla="*/ 745 h 1591"/>
                <a:gd name="T96" fmla="*/ 1120 w 1398"/>
                <a:gd name="T97" fmla="*/ 803 h 1591"/>
                <a:gd name="T98" fmla="*/ 1194 w 1398"/>
                <a:gd name="T99" fmla="*/ 861 h 1591"/>
                <a:gd name="T100" fmla="*/ 1243 w 1398"/>
                <a:gd name="T101" fmla="*/ 942 h 1591"/>
                <a:gd name="T102" fmla="*/ 1252 w 1398"/>
                <a:gd name="T103" fmla="*/ 1060 h 1591"/>
                <a:gd name="T104" fmla="*/ 1241 w 1398"/>
                <a:gd name="T105" fmla="*/ 1230 h 1591"/>
                <a:gd name="T106" fmla="*/ 1266 w 1398"/>
                <a:gd name="T107" fmla="*/ 1304 h 1591"/>
                <a:gd name="T108" fmla="*/ 1271 w 1398"/>
                <a:gd name="T109" fmla="*/ 1384 h 1591"/>
                <a:gd name="T110" fmla="*/ 1277 w 1398"/>
                <a:gd name="T111" fmla="*/ 1439 h 1591"/>
                <a:gd name="T112" fmla="*/ 1335 w 1398"/>
                <a:gd name="T113" fmla="*/ 1440 h 1591"/>
                <a:gd name="T114" fmla="*/ 1385 w 1398"/>
                <a:gd name="T115" fmla="*/ 1447 h 1591"/>
                <a:gd name="T116" fmla="*/ 1398 w 1398"/>
                <a:gd name="T117" fmla="*/ 1491 h 1591"/>
                <a:gd name="T118" fmla="*/ 1376 w 1398"/>
                <a:gd name="T119" fmla="*/ 1525 h 1591"/>
                <a:gd name="T120" fmla="*/ 1353 w 1398"/>
                <a:gd name="T121" fmla="*/ 1534 h 1591"/>
                <a:gd name="T122" fmla="*/ 1350 w 1398"/>
                <a:gd name="T123" fmla="*/ 1579 h 1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98" h="1591">
                  <a:moveTo>
                    <a:pt x="1322" y="1591"/>
                  </a:moveTo>
                  <a:lnTo>
                    <a:pt x="1323" y="1533"/>
                  </a:lnTo>
                  <a:lnTo>
                    <a:pt x="77" y="1535"/>
                  </a:lnTo>
                  <a:lnTo>
                    <a:pt x="81" y="1591"/>
                  </a:lnTo>
                  <a:lnTo>
                    <a:pt x="50" y="1591"/>
                  </a:lnTo>
                  <a:lnTo>
                    <a:pt x="47" y="1575"/>
                  </a:lnTo>
                  <a:lnTo>
                    <a:pt x="45" y="1559"/>
                  </a:lnTo>
                  <a:lnTo>
                    <a:pt x="41" y="1542"/>
                  </a:lnTo>
                  <a:lnTo>
                    <a:pt x="35" y="1528"/>
                  </a:lnTo>
                  <a:lnTo>
                    <a:pt x="28" y="1525"/>
                  </a:lnTo>
                  <a:lnTo>
                    <a:pt x="20" y="1524"/>
                  </a:lnTo>
                  <a:lnTo>
                    <a:pt x="11" y="1522"/>
                  </a:lnTo>
                  <a:lnTo>
                    <a:pt x="5" y="1515"/>
                  </a:lnTo>
                  <a:lnTo>
                    <a:pt x="1" y="1501"/>
                  </a:lnTo>
                  <a:lnTo>
                    <a:pt x="0" y="1484"/>
                  </a:lnTo>
                  <a:lnTo>
                    <a:pt x="0" y="1468"/>
                  </a:lnTo>
                  <a:lnTo>
                    <a:pt x="4" y="1453"/>
                  </a:lnTo>
                  <a:lnTo>
                    <a:pt x="12" y="1445"/>
                  </a:lnTo>
                  <a:lnTo>
                    <a:pt x="29" y="1440"/>
                  </a:lnTo>
                  <a:lnTo>
                    <a:pt x="51" y="1438"/>
                  </a:lnTo>
                  <a:lnTo>
                    <a:pt x="77" y="1437"/>
                  </a:lnTo>
                  <a:lnTo>
                    <a:pt x="104" y="1437"/>
                  </a:lnTo>
                  <a:lnTo>
                    <a:pt x="128" y="1437"/>
                  </a:lnTo>
                  <a:lnTo>
                    <a:pt x="149" y="1437"/>
                  </a:lnTo>
                  <a:lnTo>
                    <a:pt x="165" y="1437"/>
                  </a:lnTo>
                  <a:lnTo>
                    <a:pt x="151" y="1393"/>
                  </a:lnTo>
                  <a:lnTo>
                    <a:pt x="148" y="1351"/>
                  </a:lnTo>
                  <a:lnTo>
                    <a:pt x="151" y="1307"/>
                  </a:lnTo>
                  <a:lnTo>
                    <a:pt x="160" y="1263"/>
                  </a:lnTo>
                  <a:lnTo>
                    <a:pt x="173" y="1220"/>
                  </a:lnTo>
                  <a:lnTo>
                    <a:pt x="186" y="1176"/>
                  </a:lnTo>
                  <a:lnTo>
                    <a:pt x="197" y="1133"/>
                  </a:lnTo>
                  <a:lnTo>
                    <a:pt x="206" y="1090"/>
                  </a:lnTo>
                  <a:lnTo>
                    <a:pt x="213" y="1069"/>
                  </a:lnTo>
                  <a:lnTo>
                    <a:pt x="220" y="1048"/>
                  </a:lnTo>
                  <a:lnTo>
                    <a:pt x="229" y="1027"/>
                  </a:lnTo>
                  <a:lnTo>
                    <a:pt x="238" y="1007"/>
                  </a:lnTo>
                  <a:lnTo>
                    <a:pt x="249" y="988"/>
                  </a:lnTo>
                  <a:lnTo>
                    <a:pt x="262" y="969"/>
                  </a:lnTo>
                  <a:lnTo>
                    <a:pt x="274" y="950"/>
                  </a:lnTo>
                  <a:lnTo>
                    <a:pt x="287" y="932"/>
                  </a:lnTo>
                  <a:lnTo>
                    <a:pt x="302" y="915"/>
                  </a:lnTo>
                  <a:lnTo>
                    <a:pt x="316" y="898"/>
                  </a:lnTo>
                  <a:lnTo>
                    <a:pt x="332" y="881"/>
                  </a:lnTo>
                  <a:lnTo>
                    <a:pt x="347" y="866"/>
                  </a:lnTo>
                  <a:lnTo>
                    <a:pt x="364" y="850"/>
                  </a:lnTo>
                  <a:lnTo>
                    <a:pt x="381" y="835"/>
                  </a:lnTo>
                  <a:lnTo>
                    <a:pt x="397" y="820"/>
                  </a:lnTo>
                  <a:lnTo>
                    <a:pt x="415" y="806"/>
                  </a:lnTo>
                  <a:lnTo>
                    <a:pt x="415" y="761"/>
                  </a:lnTo>
                  <a:lnTo>
                    <a:pt x="411" y="718"/>
                  </a:lnTo>
                  <a:lnTo>
                    <a:pt x="402" y="676"/>
                  </a:lnTo>
                  <a:lnTo>
                    <a:pt x="387" y="635"/>
                  </a:lnTo>
                  <a:lnTo>
                    <a:pt x="386" y="616"/>
                  </a:lnTo>
                  <a:lnTo>
                    <a:pt x="392" y="599"/>
                  </a:lnTo>
                  <a:lnTo>
                    <a:pt x="402" y="583"/>
                  </a:lnTo>
                  <a:lnTo>
                    <a:pt x="412" y="569"/>
                  </a:lnTo>
                  <a:lnTo>
                    <a:pt x="419" y="563"/>
                  </a:lnTo>
                  <a:lnTo>
                    <a:pt x="428" y="558"/>
                  </a:lnTo>
                  <a:lnTo>
                    <a:pt x="437" y="555"/>
                  </a:lnTo>
                  <a:lnTo>
                    <a:pt x="446" y="551"/>
                  </a:lnTo>
                  <a:lnTo>
                    <a:pt x="455" y="549"/>
                  </a:lnTo>
                  <a:lnTo>
                    <a:pt x="465" y="547"/>
                  </a:lnTo>
                  <a:lnTo>
                    <a:pt x="474" y="546"/>
                  </a:lnTo>
                  <a:lnTo>
                    <a:pt x="484" y="545"/>
                  </a:lnTo>
                  <a:lnTo>
                    <a:pt x="482" y="527"/>
                  </a:lnTo>
                  <a:lnTo>
                    <a:pt x="478" y="508"/>
                  </a:lnTo>
                  <a:lnTo>
                    <a:pt x="477" y="489"/>
                  </a:lnTo>
                  <a:lnTo>
                    <a:pt x="478" y="469"/>
                  </a:lnTo>
                  <a:lnTo>
                    <a:pt x="459" y="434"/>
                  </a:lnTo>
                  <a:lnTo>
                    <a:pt x="445" y="396"/>
                  </a:lnTo>
                  <a:lnTo>
                    <a:pt x="433" y="357"/>
                  </a:lnTo>
                  <a:lnTo>
                    <a:pt x="426" y="316"/>
                  </a:lnTo>
                  <a:lnTo>
                    <a:pt x="425" y="276"/>
                  </a:lnTo>
                  <a:lnTo>
                    <a:pt x="431" y="235"/>
                  </a:lnTo>
                  <a:lnTo>
                    <a:pt x="443" y="197"/>
                  </a:lnTo>
                  <a:lnTo>
                    <a:pt x="464" y="160"/>
                  </a:lnTo>
                  <a:lnTo>
                    <a:pt x="481" y="139"/>
                  </a:lnTo>
                  <a:lnTo>
                    <a:pt x="498" y="119"/>
                  </a:lnTo>
                  <a:lnTo>
                    <a:pt x="517" y="101"/>
                  </a:lnTo>
                  <a:lnTo>
                    <a:pt x="537" y="86"/>
                  </a:lnTo>
                  <a:lnTo>
                    <a:pt x="558" y="70"/>
                  </a:lnTo>
                  <a:lnTo>
                    <a:pt x="580" y="58"/>
                  </a:lnTo>
                  <a:lnTo>
                    <a:pt x="603" y="46"/>
                  </a:lnTo>
                  <a:lnTo>
                    <a:pt x="626" y="36"/>
                  </a:lnTo>
                  <a:lnTo>
                    <a:pt x="650" y="27"/>
                  </a:lnTo>
                  <a:lnTo>
                    <a:pt x="675" y="19"/>
                  </a:lnTo>
                  <a:lnTo>
                    <a:pt x="700" y="14"/>
                  </a:lnTo>
                  <a:lnTo>
                    <a:pt x="725" y="8"/>
                  </a:lnTo>
                  <a:lnTo>
                    <a:pt x="751" y="5"/>
                  </a:lnTo>
                  <a:lnTo>
                    <a:pt x="776" y="3"/>
                  </a:lnTo>
                  <a:lnTo>
                    <a:pt x="802" y="0"/>
                  </a:lnTo>
                  <a:lnTo>
                    <a:pt x="828" y="0"/>
                  </a:lnTo>
                  <a:lnTo>
                    <a:pt x="848" y="3"/>
                  </a:lnTo>
                  <a:lnTo>
                    <a:pt x="866" y="6"/>
                  </a:lnTo>
                  <a:lnTo>
                    <a:pt x="885" y="10"/>
                  </a:lnTo>
                  <a:lnTo>
                    <a:pt x="904" y="17"/>
                  </a:lnTo>
                  <a:lnTo>
                    <a:pt x="922" y="24"/>
                  </a:lnTo>
                  <a:lnTo>
                    <a:pt x="940" y="31"/>
                  </a:lnTo>
                  <a:lnTo>
                    <a:pt x="956" y="40"/>
                  </a:lnTo>
                  <a:lnTo>
                    <a:pt x="972" y="50"/>
                  </a:lnTo>
                  <a:lnTo>
                    <a:pt x="988" y="61"/>
                  </a:lnTo>
                  <a:lnTo>
                    <a:pt x="1002" y="74"/>
                  </a:lnTo>
                  <a:lnTo>
                    <a:pt x="1015" y="87"/>
                  </a:lnTo>
                  <a:lnTo>
                    <a:pt x="1029" y="100"/>
                  </a:lnTo>
                  <a:lnTo>
                    <a:pt x="1040" y="115"/>
                  </a:lnTo>
                  <a:lnTo>
                    <a:pt x="1051" y="131"/>
                  </a:lnTo>
                  <a:lnTo>
                    <a:pt x="1061" y="147"/>
                  </a:lnTo>
                  <a:lnTo>
                    <a:pt x="1070" y="165"/>
                  </a:lnTo>
                  <a:lnTo>
                    <a:pt x="1079" y="207"/>
                  </a:lnTo>
                  <a:lnTo>
                    <a:pt x="1078" y="251"/>
                  </a:lnTo>
                  <a:lnTo>
                    <a:pt x="1071" y="297"/>
                  </a:lnTo>
                  <a:lnTo>
                    <a:pt x="1062" y="342"/>
                  </a:lnTo>
                  <a:lnTo>
                    <a:pt x="1069" y="361"/>
                  </a:lnTo>
                  <a:lnTo>
                    <a:pt x="1074" y="380"/>
                  </a:lnTo>
                  <a:lnTo>
                    <a:pt x="1078" y="400"/>
                  </a:lnTo>
                  <a:lnTo>
                    <a:pt x="1080" y="421"/>
                  </a:lnTo>
                  <a:lnTo>
                    <a:pt x="1088" y="419"/>
                  </a:lnTo>
                  <a:lnTo>
                    <a:pt x="1095" y="419"/>
                  </a:lnTo>
                  <a:lnTo>
                    <a:pt x="1104" y="420"/>
                  </a:lnTo>
                  <a:lnTo>
                    <a:pt x="1112" y="422"/>
                  </a:lnTo>
                  <a:lnTo>
                    <a:pt x="1121" y="426"/>
                  </a:lnTo>
                  <a:lnTo>
                    <a:pt x="1128" y="430"/>
                  </a:lnTo>
                  <a:lnTo>
                    <a:pt x="1136" y="436"/>
                  </a:lnTo>
                  <a:lnTo>
                    <a:pt x="1141" y="441"/>
                  </a:lnTo>
                  <a:lnTo>
                    <a:pt x="1154" y="464"/>
                  </a:lnTo>
                  <a:lnTo>
                    <a:pt x="1158" y="488"/>
                  </a:lnTo>
                  <a:lnTo>
                    <a:pt x="1154" y="513"/>
                  </a:lnTo>
                  <a:lnTo>
                    <a:pt x="1149" y="538"/>
                  </a:lnTo>
                  <a:lnTo>
                    <a:pt x="1149" y="556"/>
                  </a:lnTo>
                  <a:lnTo>
                    <a:pt x="1150" y="575"/>
                  </a:lnTo>
                  <a:lnTo>
                    <a:pt x="1151" y="595"/>
                  </a:lnTo>
                  <a:lnTo>
                    <a:pt x="1151" y="615"/>
                  </a:lnTo>
                  <a:lnTo>
                    <a:pt x="1150" y="632"/>
                  </a:lnTo>
                  <a:lnTo>
                    <a:pt x="1144" y="650"/>
                  </a:lnTo>
                  <a:lnTo>
                    <a:pt x="1133" y="663"/>
                  </a:lnTo>
                  <a:lnTo>
                    <a:pt x="1117" y="675"/>
                  </a:lnTo>
                  <a:lnTo>
                    <a:pt x="1093" y="681"/>
                  </a:lnTo>
                  <a:lnTo>
                    <a:pt x="1093" y="690"/>
                  </a:lnTo>
                  <a:lnTo>
                    <a:pt x="1095" y="699"/>
                  </a:lnTo>
                  <a:lnTo>
                    <a:pt x="1097" y="708"/>
                  </a:lnTo>
                  <a:lnTo>
                    <a:pt x="1095" y="717"/>
                  </a:lnTo>
                  <a:lnTo>
                    <a:pt x="1108" y="730"/>
                  </a:lnTo>
                  <a:lnTo>
                    <a:pt x="1117" y="745"/>
                  </a:lnTo>
                  <a:lnTo>
                    <a:pt x="1123" y="760"/>
                  </a:lnTo>
                  <a:lnTo>
                    <a:pt x="1127" y="777"/>
                  </a:lnTo>
                  <a:lnTo>
                    <a:pt x="1120" y="803"/>
                  </a:lnTo>
                  <a:lnTo>
                    <a:pt x="1147" y="819"/>
                  </a:lnTo>
                  <a:lnTo>
                    <a:pt x="1171" y="839"/>
                  </a:lnTo>
                  <a:lnTo>
                    <a:pt x="1194" y="861"/>
                  </a:lnTo>
                  <a:lnTo>
                    <a:pt x="1214" y="886"/>
                  </a:lnTo>
                  <a:lnTo>
                    <a:pt x="1231" y="913"/>
                  </a:lnTo>
                  <a:lnTo>
                    <a:pt x="1243" y="942"/>
                  </a:lnTo>
                  <a:lnTo>
                    <a:pt x="1250" y="973"/>
                  </a:lnTo>
                  <a:lnTo>
                    <a:pt x="1252" y="1004"/>
                  </a:lnTo>
                  <a:lnTo>
                    <a:pt x="1252" y="1060"/>
                  </a:lnTo>
                  <a:lnTo>
                    <a:pt x="1249" y="1117"/>
                  </a:lnTo>
                  <a:lnTo>
                    <a:pt x="1244" y="1173"/>
                  </a:lnTo>
                  <a:lnTo>
                    <a:pt x="1241" y="1230"/>
                  </a:lnTo>
                  <a:lnTo>
                    <a:pt x="1251" y="1254"/>
                  </a:lnTo>
                  <a:lnTo>
                    <a:pt x="1260" y="1279"/>
                  </a:lnTo>
                  <a:lnTo>
                    <a:pt x="1266" y="1304"/>
                  </a:lnTo>
                  <a:lnTo>
                    <a:pt x="1270" y="1331"/>
                  </a:lnTo>
                  <a:lnTo>
                    <a:pt x="1272" y="1358"/>
                  </a:lnTo>
                  <a:lnTo>
                    <a:pt x="1271" y="1384"/>
                  </a:lnTo>
                  <a:lnTo>
                    <a:pt x="1269" y="1412"/>
                  </a:lnTo>
                  <a:lnTo>
                    <a:pt x="1263" y="1439"/>
                  </a:lnTo>
                  <a:lnTo>
                    <a:pt x="1277" y="1439"/>
                  </a:lnTo>
                  <a:lnTo>
                    <a:pt x="1293" y="1439"/>
                  </a:lnTo>
                  <a:lnTo>
                    <a:pt x="1313" y="1439"/>
                  </a:lnTo>
                  <a:lnTo>
                    <a:pt x="1335" y="1440"/>
                  </a:lnTo>
                  <a:lnTo>
                    <a:pt x="1355" y="1441"/>
                  </a:lnTo>
                  <a:lnTo>
                    <a:pt x="1371" y="1443"/>
                  </a:lnTo>
                  <a:lnTo>
                    <a:pt x="1385" y="1447"/>
                  </a:lnTo>
                  <a:lnTo>
                    <a:pt x="1391" y="1452"/>
                  </a:lnTo>
                  <a:lnTo>
                    <a:pt x="1398" y="1471"/>
                  </a:lnTo>
                  <a:lnTo>
                    <a:pt x="1398" y="1491"/>
                  </a:lnTo>
                  <a:lnTo>
                    <a:pt x="1393" y="1510"/>
                  </a:lnTo>
                  <a:lnTo>
                    <a:pt x="1385" y="1523"/>
                  </a:lnTo>
                  <a:lnTo>
                    <a:pt x="1376" y="1525"/>
                  </a:lnTo>
                  <a:lnTo>
                    <a:pt x="1367" y="1527"/>
                  </a:lnTo>
                  <a:lnTo>
                    <a:pt x="1359" y="1529"/>
                  </a:lnTo>
                  <a:lnTo>
                    <a:pt x="1353" y="1534"/>
                  </a:lnTo>
                  <a:lnTo>
                    <a:pt x="1350" y="1548"/>
                  </a:lnTo>
                  <a:lnTo>
                    <a:pt x="1350" y="1564"/>
                  </a:lnTo>
                  <a:lnTo>
                    <a:pt x="1350" y="1579"/>
                  </a:lnTo>
                  <a:lnTo>
                    <a:pt x="1349" y="1591"/>
                  </a:lnTo>
                  <a:lnTo>
                    <a:pt x="1322" y="15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4984" y="414"/>
              <a:ext cx="198" cy="136"/>
            </a:xfrm>
            <a:custGeom>
              <a:avLst/>
              <a:gdLst>
                <a:gd name="T0" fmla="*/ 585 w 595"/>
                <a:gd name="T1" fmla="*/ 149 h 410"/>
                <a:gd name="T2" fmla="*/ 595 w 595"/>
                <a:gd name="T3" fmla="*/ 191 h 410"/>
                <a:gd name="T4" fmla="*/ 593 w 595"/>
                <a:gd name="T5" fmla="*/ 234 h 410"/>
                <a:gd name="T6" fmla="*/ 582 w 595"/>
                <a:gd name="T7" fmla="*/ 278 h 410"/>
                <a:gd name="T8" fmla="*/ 561 w 595"/>
                <a:gd name="T9" fmla="*/ 234 h 410"/>
                <a:gd name="T10" fmla="*/ 560 w 595"/>
                <a:gd name="T11" fmla="*/ 177 h 410"/>
                <a:gd name="T12" fmla="*/ 551 w 595"/>
                <a:gd name="T13" fmla="*/ 145 h 410"/>
                <a:gd name="T14" fmla="*/ 546 w 595"/>
                <a:gd name="T15" fmla="*/ 170 h 410"/>
                <a:gd name="T16" fmla="*/ 540 w 595"/>
                <a:gd name="T17" fmla="*/ 193 h 410"/>
                <a:gd name="T18" fmla="*/ 525 w 595"/>
                <a:gd name="T19" fmla="*/ 213 h 410"/>
                <a:gd name="T20" fmla="*/ 502 w 595"/>
                <a:gd name="T21" fmla="*/ 227 h 410"/>
                <a:gd name="T22" fmla="*/ 453 w 595"/>
                <a:gd name="T23" fmla="*/ 219 h 410"/>
                <a:gd name="T24" fmla="*/ 455 w 595"/>
                <a:gd name="T25" fmla="*/ 190 h 410"/>
                <a:gd name="T26" fmla="*/ 431 w 595"/>
                <a:gd name="T27" fmla="*/ 204 h 410"/>
                <a:gd name="T28" fmla="*/ 390 w 595"/>
                <a:gd name="T29" fmla="*/ 234 h 410"/>
                <a:gd name="T30" fmla="*/ 343 w 595"/>
                <a:gd name="T31" fmla="*/ 259 h 410"/>
                <a:gd name="T32" fmla="*/ 311 w 595"/>
                <a:gd name="T33" fmla="*/ 272 h 410"/>
                <a:gd name="T34" fmla="*/ 313 w 595"/>
                <a:gd name="T35" fmla="*/ 247 h 410"/>
                <a:gd name="T36" fmla="*/ 312 w 595"/>
                <a:gd name="T37" fmla="*/ 187 h 410"/>
                <a:gd name="T38" fmla="*/ 296 w 595"/>
                <a:gd name="T39" fmla="*/ 191 h 410"/>
                <a:gd name="T40" fmla="*/ 273 w 595"/>
                <a:gd name="T41" fmla="*/ 215 h 410"/>
                <a:gd name="T42" fmla="*/ 246 w 595"/>
                <a:gd name="T43" fmla="*/ 239 h 410"/>
                <a:gd name="T44" fmla="*/ 217 w 595"/>
                <a:gd name="T45" fmla="*/ 260 h 410"/>
                <a:gd name="T46" fmla="*/ 187 w 595"/>
                <a:gd name="T47" fmla="*/ 279 h 410"/>
                <a:gd name="T48" fmla="*/ 155 w 595"/>
                <a:gd name="T49" fmla="*/ 294 h 410"/>
                <a:gd name="T50" fmla="*/ 123 w 595"/>
                <a:gd name="T51" fmla="*/ 307 h 410"/>
                <a:gd name="T52" fmla="*/ 88 w 595"/>
                <a:gd name="T53" fmla="*/ 315 h 410"/>
                <a:gd name="T54" fmla="*/ 76 w 595"/>
                <a:gd name="T55" fmla="*/ 293 h 410"/>
                <a:gd name="T56" fmla="*/ 73 w 595"/>
                <a:gd name="T57" fmla="*/ 242 h 410"/>
                <a:gd name="T58" fmla="*/ 66 w 595"/>
                <a:gd name="T59" fmla="*/ 244 h 410"/>
                <a:gd name="T60" fmla="*/ 62 w 595"/>
                <a:gd name="T61" fmla="*/ 270 h 410"/>
                <a:gd name="T62" fmla="*/ 54 w 595"/>
                <a:gd name="T63" fmla="*/ 293 h 410"/>
                <a:gd name="T64" fmla="*/ 42 w 595"/>
                <a:gd name="T65" fmla="*/ 315 h 410"/>
                <a:gd name="T66" fmla="*/ 39 w 595"/>
                <a:gd name="T67" fmla="*/ 333 h 410"/>
                <a:gd name="T68" fmla="*/ 56 w 595"/>
                <a:gd name="T69" fmla="*/ 341 h 410"/>
                <a:gd name="T70" fmla="*/ 66 w 595"/>
                <a:gd name="T71" fmla="*/ 359 h 410"/>
                <a:gd name="T72" fmla="*/ 68 w 595"/>
                <a:gd name="T73" fmla="*/ 393 h 410"/>
                <a:gd name="T74" fmla="*/ 56 w 595"/>
                <a:gd name="T75" fmla="*/ 410 h 410"/>
                <a:gd name="T76" fmla="*/ 38 w 595"/>
                <a:gd name="T77" fmla="*/ 398 h 410"/>
                <a:gd name="T78" fmla="*/ 28 w 595"/>
                <a:gd name="T79" fmla="*/ 375 h 410"/>
                <a:gd name="T80" fmla="*/ 19 w 595"/>
                <a:gd name="T81" fmla="*/ 352 h 410"/>
                <a:gd name="T82" fmla="*/ 4 w 595"/>
                <a:gd name="T83" fmla="*/ 311 h 410"/>
                <a:gd name="T84" fmla="*/ 4 w 595"/>
                <a:gd name="T85" fmla="*/ 249 h 410"/>
                <a:gd name="T86" fmla="*/ 24 w 595"/>
                <a:gd name="T87" fmla="*/ 188 h 410"/>
                <a:gd name="T88" fmla="*/ 57 w 595"/>
                <a:gd name="T89" fmla="*/ 132 h 410"/>
                <a:gd name="T90" fmla="*/ 88 w 595"/>
                <a:gd name="T91" fmla="*/ 95 h 410"/>
                <a:gd name="T92" fmla="*/ 115 w 595"/>
                <a:gd name="T93" fmla="*/ 74 h 410"/>
                <a:gd name="T94" fmla="*/ 145 w 595"/>
                <a:gd name="T95" fmla="*/ 57 h 410"/>
                <a:gd name="T96" fmla="*/ 176 w 595"/>
                <a:gd name="T97" fmla="*/ 40 h 410"/>
                <a:gd name="T98" fmla="*/ 208 w 595"/>
                <a:gd name="T99" fmla="*/ 27 h 410"/>
                <a:gd name="T100" fmla="*/ 242 w 595"/>
                <a:gd name="T101" fmla="*/ 17 h 410"/>
                <a:gd name="T102" fmla="*/ 276 w 595"/>
                <a:gd name="T103" fmla="*/ 8 h 410"/>
                <a:gd name="T104" fmla="*/ 311 w 595"/>
                <a:gd name="T105" fmla="*/ 2 h 410"/>
                <a:gd name="T106" fmla="*/ 346 w 595"/>
                <a:gd name="T107" fmla="*/ 3 h 410"/>
                <a:gd name="T108" fmla="*/ 382 w 595"/>
                <a:gd name="T109" fmla="*/ 11 h 410"/>
                <a:gd name="T110" fmla="*/ 417 w 595"/>
                <a:gd name="T111" fmla="*/ 19 h 410"/>
                <a:gd name="T112" fmla="*/ 452 w 595"/>
                <a:gd name="T113" fmla="*/ 29 h 410"/>
                <a:gd name="T114" fmla="*/ 484 w 595"/>
                <a:gd name="T115" fmla="*/ 42 h 410"/>
                <a:gd name="T116" fmla="*/ 514 w 595"/>
                <a:gd name="T117" fmla="*/ 60 h 410"/>
                <a:gd name="T118" fmla="*/ 542 w 595"/>
                <a:gd name="T119" fmla="*/ 82 h 410"/>
                <a:gd name="T120" fmla="*/ 564 w 595"/>
                <a:gd name="T121" fmla="*/ 112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95" h="410">
                  <a:moveTo>
                    <a:pt x="574" y="129"/>
                  </a:moveTo>
                  <a:lnTo>
                    <a:pt x="585" y="149"/>
                  </a:lnTo>
                  <a:lnTo>
                    <a:pt x="592" y="169"/>
                  </a:lnTo>
                  <a:lnTo>
                    <a:pt x="595" y="191"/>
                  </a:lnTo>
                  <a:lnTo>
                    <a:pt x="595" y="212"/>
                  </a:lnTo>
                  <a:lnTo>
                    <a:pt x="593" y="234"/>
                  </a:lnTo>
                  <a:lnTo>
                    <a:pt x="588" y="257"/>
                  </a:lnTo>
                  <a:lnTo>
                    <a:pt x="582" y="278"/>
                  </a:lnTo>
                  <a:lnTo>
                    <a:pt x="574" y="299"/>
                  </a:lnTo>
                  <a:lnTo>
                    <a:pt x="561" y="234"/>
                  </a:lnTo>
                  <a:lnTo>
                    <a:pt x="563" y="207"/>
                  </a:lnTo>
                  <a:lnTo>
                    <a:pt x="560" y="177"/>
                  </a:lnTo>
                  <a:lnTo>
                    <a:pt x="554" y="153"/>
                  </a:lnTo>
                  <a:lnTo>
                    <a:pt x="551" y="145"/>
                  </a:lnTo>
                  <a:lnTo>
                    <a:pt x="549" y="158"/>
                  </a:lnTo>
                  <a:lnTo>
                    <a:pt x="546" y="170"/>
                  </a:lnTo>
                  <a:lnTo>
                    <a:pt x="544" y="182"/>
                  </a:lnTo>
                  <a:lnTo>
                    <a:pt x="540" y="193"/>
                  </a:lnTo>
                  <a:lnTo>
                    <a:pt x="533" y="203"/>
                  </a:lnTo>
                  <a:lnTo>
                    <a:pt x="525" y="213"/>
                  </a:lnTo>
                  <a:lnTo>
                    <a:pt x="515" y="221"/>
                  </a:lnTo>
                  <a:lnTo>
                    <a:pt x="502" y="227"/>
                  </a:lnTo>
                  <a:lnTo>
                    <a:pt x="456" y="231"/>
                  </a:lnTo>
                  <a:lnTo>
                    <a:pt x="453" y="219"/>
                  </a:lnTo>
                  <a:lnTo>
                    <a:pt x="456" y="203"/>
                  </a:lnTo>
                  <a:lnTo>
                    <a:pt x="455" y="190"/>
                  </a:lnTo>
                  <a:lnTo>
                    <a:pt x="443" y="188"/>
                  </a:lnTo>
                  <a:lnTo>
                    <a:pt x="431" y="204"/>
                  </a:lnTo>
                  <a:lnTo>
                    <a:pt x="412" y="220"/>
                  </a:lnTo>
                  <a:lnTo>
                    <a:pt x="390" y="234"/>
                  </a:lnTo>
                  <a:lnTo>
                    <a:pt x="366" y="248"/>
                  </a:lnTo>
                  <a:lnTo>
                    <a:pt x="343" y="259"/>
                  </a:lnTo>
                  <a:lnTo>
                    <a:pt x="324" y="267"/>
                  </a:lnTo>
                  <a:lnTo>
                    <a:pt x="311" y="272"/>
                  </a:lnTo>
                  <a:lnTo>
                    <a:pt x="306" y="274"/>
                  </a:lnTo>
                  <a:lnTo>
                    <a:pt x="313" y="247"/>
                  </a:lnTo>
                  <a:lnTo>
                    <a:pt x="314" y="213"/>
                  </a:lnTo>
                  <a:lnTo>
                    <a:pt x="312" y="187"/>
                  </a:lnTo>
                  <a:lnTo>
                    <a:pt x="307" y="178"/>
                  </a:lnTo>
                  <a:lnTo>
                    <a:pt x="296" y="191"/>
                  </a:lnTo>
                  <a:lnTo>
                    <a:pt x="285" y="203"/>
                  </a:lnTo>
                  <a:lnTo>
                    <a:pt x="273" y="215"/>
                  </a:lnTo>
                  <a:lnTo>
                    <a:pt x="260" y="228"/>
                  </a:lnTo>
                  <a:lnTo>
                    <a:pt x="246" y="239"/>
                  </a:lnTo>
                  <a:lnTo>
                    <a:pt x="232" y="250"/>
                  </a:lnTo>
                  <a:lnTo>
                    <a:pt x="217" y="260"/>
                  </a:lnTo>
                  <a:lnTo>
                    <a:pt x="203" y="270"/>
                  </a:lnTo>
                  <a:lnTo>
                    <a:pt x="187" y="279"/>
                  </a:lnTo>
                  <a:lnTo>
                    <a:pt x="172" y="287"/>
                  </a:lnTo>
                  <a:lnTo>
                    <a:pt x="155" y="294"/>
                  </a:lnTo>
                  <a:lnTo>
                    <a:pt x="139" y="301"/>
                  </a:lnTo>
                  <a:lnTo>
                    <a:pt x="123" y="307"/>
                  </a:lnTo>
                  <a:lnTo>
                    <a:pt x="106" y="311"/>
                  </a:lnTo>
                  <a:lnTo>
                    <a:pt x="88" y="315"/>
                  </a:lnTo>
                  <a:lnTo>
                    <a:pt x="72" y="318"/>
                  </a:lnTo>
                  <a:lnTo>
                    <a:pt x="76" y="293"/>
                  </a:lnTo>
                  <a:lnTo>
                    <a:pt x="76" y="265"/>
                  </a:lnTo>
                  <a:lnTo>
                    <a:pt x="73" y="242"/>
                  </a:lnTo>
                  <a:lnTo>
                    <a:pt x="68" y="232"/>
                  </a:lnTo>
                  <a:lnTo>
                    <a:pt x="66" y="244"/>
                  </a:lnTo>
                  <a:lnTo>
                    <a:pt x="64" y="257"/>
                  </a:lnTo>
                  <a:lnTo>
                    <a:pt x="62" y="270"/>
                  </a:lnTo>
                  <a:lnTo>
                    <a:pt x="58" y="282"/>
                  </a:lnTo>
                  <a:lnTo>
                    <a:pt x="54" y="293"/>
                  </a:lnTo>
                  <a:lnTo>
                    <a:pt x="48" y="305"/>
                  </a:lnTo>
                  <a:lnTo>
                    <a:pt x="42" y="315"/>
                  </a:lnTo>
                  <a:lnTo>
                    <a:pt x="34" y="325"/>
                  </a:lnTo>
                  <a:lnTo>
                    <a:pt x="39" y="333"/>
                  </a:lnTo>
                  <a:lnTo>
                    <a:pt x="47" y="339"/>
                  </a:lnTo>
                  <a:lnTo>
                    <a:pt x="56" y="341"/>
                  </a:lnTo>
                  <a:lnTo>
                    <a:pt x="66" y="342"/>
                  </a:lnTo>
                  <a:lnTo>
                    <a:pt x="66" y="359"/>
                  </a:lnTo>
                  <a:lnTo>
                    <a:pt x="67" y="375"/>
                  </a:lnTo>
                  <a:lnTo>
                    <a:pt x="68" y="393"/>
                  </a:lnTo>
                  <a:lnTo>
                    <a:pt x="69" y="410"/>
                  </a:lnTo>
                  <a:lnTo>
                    <a:pt x="56" y="410"/>
                  </a:lnTo>
                  <a:lnTo>
                    <a:pt x="46" y="405"/>
                  </a:lnTo>
                  <a:lnTo>
                    <a:pt x="38" y="398"/>
                  </a:lnTo>
                  <a:lnTo>
                    <a:pt x="33" y="388"/>
                  </a:lnTo>
                  <a:lnTo>
                    <a:pt x="28" y="375"/>
                  </a:lnTo>
                  <a:lnTo>
                    <a:pt x="24" y="363"/>
                  </a:lnTo>
                  <a:lnTo>
                    <a:pt x="19" y="352"/>
                  </a:lnTo>
                  <a:lnTo>
                    <a:pt x="15" y="342"/>
                  </a:lnTo>
                  <a:lnTo>
                    <a:pt x="4" y="311"/>
                  </a:lnTo>
                  <a:lnTo>
                    <a:pt x="0" y="280"/>
                  </a:lnTo>
                  <a:lnTo>
                    <a:pt x="4" y="249"/>
                  </a:lnTo>
                  <a:lnTo>
                    <a:pt x="12" y="218"/>
                  </a:lnTo>
                  <a:lnTo>
                    <a:pt x="24" y="188"/>
                  </a:lnTo>
                  <a:lnTo>
                    <a:pt x="39" y="159"/>
                  </a:lnTo>
                  <a:lnTo>
                    <a:pt x="57" y="132"/>
                  </a:lnTo>
                  <a:lnTo>
                    <a:pt x="75" y="108"/>
                  </a:lnTo>
                  <a:lnTo>
                    <a:pt x="88" y="95"/>
                  </a:lnTo>
                  <a:lnTo>
                    <a:pt x="102" y="85"/>
                  </a:lnTo>
                  <a:lnTo>
                    <a:pt x="115" y="74"/>
                  </a:lnTo>
                  <a:lnTo>
                    <a:pt x="129" y="65"/>
                  </a:lnTo>
                  <a:lnTo>
                    <a:pt x="145" y="57"/>
                  </a:lnTo>
                  <a:lnTo>
                    <a:pt x="161" y="48"/>
                  </a:lnTo>
                  <a:lnTo>
                    <a:pt x="176" y="40"/>
                  </a:lnTo>
                  <a:lnTo>
                    <a:pt x="192" y="33"/>
                  </a:lnTo>
                  <a:lnTo>
                    <a:pt x="208" y="27"/>
                  </a:lnTo>
                  <a:lnTo>
                    <a:pt x="225" y="21"/>
                  </a:lnTo>
                  <a:lnTo>
                    <a:pt x="242" y="17"/>
                  </a:lnTo>
                  <a:lnTo>
                    <a:pt x="260" y="12"/>
                  </a:lnTo>
                  <a:lnTo>
                    <a:pt x="276" y="8"/>
                  </a:lnTo>
                  <a:lnTo>
                    <a:pt x="294" y="4"/>
                  </a:lnTo>
                  <a:lnTo>
                    <a:pt x="311" y="2"/>
                  </a:lnTo>
                  <a:lnTo>
                    <a:pt x="328" y="0"/>
                  </a:lnTo>
                  <a:lnTo>
                    <a:pt x="346" y="3"/>
                  </a:lnTo>
                  <a:lnTo>
                    <a:pt x="364" y="7"/>
                  </a:lnTo>
                  <a:lnTo>
                    <a:pt x="382" y="11"/>
                  </a:lnTo>
                  <a:lnTo>
                    <a:pt x="400" y="14"/>
                  </a:lnTo>
                  <a:lnTo>
                    <a:pt x="417" y="19"/>
                  </a:lnTo>
                  <a:lnTo>
                    <a:pt x="435" y="23"/>
                  </a:lnTo>
                  <a:lnTo>
                    <a:pt x="452" y="29"/>
                  </a:lnTo>
                  <a:lnTo>
                    <a:pt x="469" y="35"/>
                  </a:lnTo>
                  <a:lnTo>
                    <a:pt x="484" y="42"/>
                  </a:lnTo>
                  <a:lnTo>
                    <a:pt x="500" y="51"/>
                  </a:lnTo>
                  <a:lnTo>
                    <a:pt x="514" y="60"/>
                  </a:lnTo>
                  <a:lnTo>
                    <a:pt x="529" y="71"/>
                  </a:lnTo>
                  <a:lnTo>
                    <a:pt x="542" y="82"/>
                  </a:lnTo>
                  <a:lnTo>
                    <a:pt x="553" y="97"/>
                  </a:lnTo>
                  <a:lnTo>
                    <a:pt x="564" y="112"/>
                  </a:lnTo>
                  <a:lnTo>
                    <a:pt x="574" y="129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5202" y="447"/>
              <a:ext cx="23" cy="23"/>
            </a:xfrm>
            <a:custGeom>
              <a:avLst/>
              <a:gdLst>
                <a:gd name="T0" fmla="*/ 69 w 69"/>
                <a:gd name="T1" fmla="*/ 21 h 68"/>
                <a:gd name="T2" fmla="*/ 68 w 69"/>
                <a:gd name="T3" fmla="*/ 33 h 68"/>
                <a:gd name="T4" fmla="*/ 65 w 69"/>
                <a:gd name="T5" fmla="*/ 43 h 68"/>
                <a:gd name="T6" fmla="*/ 61 w 69"/>
                <a:gd name="T7" fmla="*/ 52 h 68"/>
                <a:gd name="T8" fmla="*/ 54 w 69"/>
                <a:gd name="T9" fmla="*/ 61 h 68"/>
                <a:gd name="T10" fmla="*/ 49 w 69"/>
                <a:gd name="T11" fmla="*/ 63 h 68"/>
                <a:gd name="T12" fmla="*/ 46 w 69"/>
                <a:gd name="T13" fmla="*/ 65 h 68"/>
                <a:gd name="T14" fmla="*/ 42 w 69"/>
                <a:gd name="T15" fmla="*/ 67 h 68"/>
                <a:gd name="T16" fmla="*/ 36 w 69"/>
                <a:gd name="T17" fmla="*/ 68 h 68"/>
                <a:gd name="T18" fmla="*/ 32 w 69"/>
                <a:gd name="T19" fmla="*/ 68 h 68"/>
                <a:gd name="T20" fmla="*/ 27 w 69"/>
                <a:gd name="T21" fmla="*/ 68 h 68"/>
                <a:gd name="T22" fmla="*/ 23 w 69"/>
                <a:gd name="T23" fmla="*/ 67 h 68"/>
                <a:gd name="T24" fmla="*/ 18 w 69"/>
                <a:gd name="T25" fmla="*/ 64 h 68"/>
                <a:gd name="T26" fmla="*/ 13 w 69"/>
                <a:gd name="T27" fmla="*/ 61 h 68"/>
                <a:gd name="T28" fmla="*/ 6 w 69"/>
                <a:gd name="T29" fmla="*/ 55 h 68"/>
                <a:gd name="T30" fmla="*/ 3 w 69"/>
                <a:gd name="T31" fmla="*/ 49 h 68"/>
                <a:gd name="T32" fmla="*/ 0 w 69"/>
                <a:gd name="T33" fmla="*/ 41 h 68"/>
                <a:gd name="T34" fmla="*/ 2 w 69"/>
                <a:gd name="T35" fmla="*/ 28 h 68"/>
                <a:gd name="T36" fmla="*/ 7 w 69"/>
                <a:gd name="T37" fmla="*/ 18 h 68"/>
                <a:gd name="T38" fmla="*/ 16 w 69"/>
                <a:gd name="T39" fmla="*/ 9 h 68"/>
                <a:gd name="T40" fmla="*/ 26 w 69"/>
                <a:gd name="T41" fmla="*/ 2 h 68"/>
                <a:gd name="T42" fmla="*/ 33 w 69"/>
                <a:gd name="T43" fmla="*/ 1 h 68"/>
                <a:gd name="T44" fmla="*/ 39 w 69"/>
                <a:gd name="T45" fmla="*/ 0 h 68"/>
                <a:gd name="T46" fmla="*/ 46 w 69"/>
                <a:gd name="T47" fmla="*/ 1 h 68"/>
                <a:gd name="T48" fmla="*/ 53 w 69"/>
                <a:gd name="T49" fmla="*/ 2 h 68"/>
                <a:gd name="T50" fmla="*/ 58 w 69"/>
                <a:gd name="T51" fmla="*/ 5 h 68"/>
                <a:gd name="T52" fmla="*/ 64 w 69"/>
                <a:gd name="T53" fmla="*/ 9 h 68"/>
                <a:gd name="T54" fmla="*/ 67 w 69"/>
                <a:gd name="T55" fmla="*/ 14 h 68"/>
                <a:gd name="T56" fmla="*/ 69 w 69"/>
                <a:gd name="T57" fmla="*/ 2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" h="68">
                  <a:moveTo>
                    <a:pt x="69" y="21"/>
                  </a:moveTo>
                  <a:lnTo>
                    <a:pt x="68" y="33"/>
                  </a:lnTo>
                  <a:lnTo>
                    <a:pt x="65" y="43"/>
                  </a:lnTo>
                  <a:lnTo>
                    <a:pt x="61" y="52"/>
                  </a:lnTo>
                  <a:lnTo>
                    <a:pt x="54" y="61"/>
                  </a:lnTo>
                  <a:lnTo>
                    <a:pt x="49" y="63"/>
                  </a:lnTo>
                  <a:lnTo>
                    <a:pt x="46" y="65"/>
                  </a:lnTo>
                  <a:lnTo>
                    <a:pt x="42" y="67"/>
                  </a:lnTo>
                  <a:lnTo>
                    <a:pt x="36" y="68"/>
                  </a:lnTo>
                  <a:lnTo>
                    <a:pt x="32" y="68"/>
                  </a:lnTo>
                  <a:lnTo>
                    <a:pt x="27" y="68"/>
                  </a:lnTo>
                  <a:lnTo>
                    <a:pt x="23" y="67"/>
                  </a:lnTo>
                  <a:lnTo>
                    <a:pt x="18" y="64"/>
                  </a:lnTo>
                  <a:lnTo>
                    <a:pt x="13" y="61"/>
                  </a:lnTo>
                  <a:lnTo>
                    <a:pt x="6" y="55"/>
                  </a:lnTo>
                  <a:lnTo>
                    <a:pt x="3" y="49"/>
                  </a:lnTo>
                  <a:lnTo>
                    <a:pt x="0" y="41"/>
                  </a:lnTo>
                  <a:lnTo>
                    <a:pt x="2" y="28"/>
                  </a:lnTo>
                  <a:lnTo>
                    <a:pt x="7" y="18"/>
                  </a:lnTo>
                  <a:lnTo>
                    <a:pt x="16" y="9"/>
                  </a:lnTo>
                  <a:lnTo>
                    <a:pt x="26" y="2"/>
                  </a:lnTo>
                  <a:lnTo>
                    <a:pt x="33" y="1"/>
                  </a:lnTo>
                  <a:lnTo>
                    <a:pt x="39" y="0"/>
                  </a:lnTo>
                  <a:lnTo>
                    <a:pt x="46" y="1"/>
                  </a:lnTo>
                  <a:lnTo>
                    <a:pt x="53" y="2"/>
                  </a:lnTo>
                  <a:lnTo>
                    <a:pt x="58" y="5"/>
                  </a:lnTo>
                  <a:lnTo>
                    <a:pt x="64" y="9"/>
                  </a:lnTo>
                  <a:lnTo>
                    <a:pt x="67" y="14"/>
                  </a:lnTo>
                  <a:lnTo>
                    <a:pt x="69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5208" y="452"/>
              <a:ext cx="10" cy="9"/>
            </a:xfrm>
            <a:custGeom>
              <a:avLst/>
              <a:gdLst>
                <a:gd name="T0" fmla="*/ 29 w 30"/>
                <a:gd name="T1" fmla="*/ 0 h 27"/>
                <a:gd name="T2" fmla="*/ 30 w 30"/>
                <a:gd name="T3" fmla="*/ 8 h 27"/>
                <a:gd name="T4" fmla="*/ 28 w 30"/>
                <a:gd name="T5" fmla="*/ 15 h 27"/>
                <a:gd name="T6" fmla="*/ 24 w 30"/>
                <a:gd name="T7" fmla="*/ 22 h 27"/>
                <a:gd name="T8" fmla="*/ 17 w 30"/>
                <a:gd name="T9" fmla="*/ 27 h 27"/>
                <a:gd name="T10" fmla="*/ 11 w 30"/>
                <a:gd name="T11" fmla="*/ 26 h 27"/>
                <a:gd name="T12" fmla="*/ 6 w 30"/>
                <a:gd name="T13" fmla="*/ 24 h 27"/>
                <a:gd name="T14" fmla="*/ 1 w 30"/>
                <a:gd name="T15" fmla="*/ 20 h 27"/>
                <a:gd name="T16" fmla="*/ 0 w 30"/>
                <a:gd name="T17" fmla="*/ 14 h 27"/>
                <a:gd name="T18" fmla="*/ 4 w 30"/>
                <a:gd name="T19" fmla="*/ 5 h 27"/>
                <a:gd name="T20" fmla="*/ 11 w 30"/>
                <a:gd name="T21" fmla="*/ 2 h 27"/>
                <a:gd name="T22" fmla="*/ 20 w 30"/>
                <a:gd name="T23" fmla="*/ 0 h 27"/>
                <a:gd name="T24" fmla="*/ 29 w 30"/>
                <a:gd name="T2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27">
                  <a:moveTo>
                    <a:pt x="29" y="0"/>
                  </a:moveTo>
                  <a:lnTo>
                    <a:pt x="30" y="8"/>
                  </a:lnTo>
                  <a:lnTo>
                    <a:pt x="28" y="15"/>
                  </a:lnTo>
                  <a:lnTo>
                    <a:pt x="24" y="22"/>
                  </a:lnTo>
                  <a:lnTo>
                    <a:pt x="17" y="27"/>
                  </a:lnTo>
                  <a:lnTo>
                    <a:pt x="11" y="26"/>
                  </a:lnTo>
                  <a:lnTo>
                    <a:pt x="6" y="24"/>
                  </a:lnTo>
                  <a:lnTo>
                    <a:pt x="1" y="20"/>
                  </a:lnTo>
                  <a:lnTo>
                    <a:pt x="0" y="14"/>
                  </a:lnTo>
                  <a:lnTo>
                    <a:pt x="4" y="5"/>
                  </a:lnTo>
                  <a:lnTo>
                    <a:pt x="11" y="2"/>
                  </a:lnTo>
                  <a:lnTo>
                    <a:pt x="20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8EF7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5198" y="481"/>
              <a:ext cx="17" cy="17"/>
            </a:xfrm>
            <a:custGeom>
              <a:avLst/>
              <a:gdLst>
                <a:gd name="T0" fmla="*/ 50 w 50"/>
                <a:gd name="T1" fmla="*/ 16 h 51"/>
                <a:gd name="T2" fmla="*/ 48 w 50"/>
                <a:gd name="T3" fmla="*/ 27 h 51"/>
                <a:gd name="T4" fmla="*/ 45 w 50"/>
                <a:gd name="T5" fmla="*/ 37 h 51"/>
                <a:gd name="T6" fmla="*/ 38 w 50"/>
                <a:gd name="T7" fmla="*/ 46 h 51"/>
                <a:gd name="T8" fmla="*/ 29 w 50"/>
                <a:gd name="T9" fmla="*/ 51 h 51"/>
                <a:gd name="T10" fmla="*/ 20 w 50"/>
                <a:gd name="T11" fmla="*/ 50 h 51"/>
                <a:gd name="T12" fmla="*/ 11 w 50"/>
                <a:gd name="T13" fmla="*/ 48 h 51"/>
                <a:gd name="T14" fmla="*/ 4 w 50"/>
                <a:gd name="T15" fmla="*/ 42 h 51"/>
                <a:gd name="T16" fmla="*/ 0 w 50"/>
                <a:gd name="T17" fmla="*/ 34 h 51"/>
                <a:gd name="T18" fmla="*/ 2 w 50"/>
                <a:gd name="T19" fmla="*/ 24 h 51"/>
                <a:gd name="T20" fmla="*/ 6 w 50"/>
                <a:gd name="T21" fmla="*/ 14 h 51"/>
                <a:gd name="T22" fmla="*/ 12 w 50"/>
                <a:gd name="T23" fmla="*/ 6 h 51"/>
                <a:gd name="T24" fmla="*/ 21 w 50"/>
                <a:gd name="T25" fmla="*/ 0 h 51"/>
                <a:gd name="T26" fmla="*/ 31 w 50"/>
                <a:gd name="T27" fmla="*/ 1 h 51"/>
                <a:gd name="T28" fmla="*/ 39 w 50"/>
                <a:gd name="T29" fmla="*/ 4 h 51"/>
                <a:gd name="T30" fmla="*/ 46 w 50"/>
                <a:gd name="T31" fmla="*/ 9 h 51"/>
                <a:gd name="T32" fmla="*/ 50 w 50"/>
                <a:gd name="T33" fmla="*/ 1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51">
                  <a:moveTo>
                    <a:pt x="50" y="16"/>
                  </a:moveTo>
                  <a:lnTo>
                    <a:pt x="48" y="27"/>
                  </a:lnTo>
                  <a:lnTo>
                    <a:pt x="45" y="37"/>
                  </a:lnTo>
                  <a:lnTo>
                    <a:pt x="38" y="46"/>
                  </a:lnTo>
                  <a:lnTo>
                    <a:pt x="29" y="51"/>
                  </a:lnTo>
                  <a:lnTo>
                    <a:pt x="20" y="50"/>
                  </a:lnTo>
                  <a:lnTo>
                    <a:pt x="11" y="48"/>
                  </a:lnTo>
                  <a:lnTo>
                    <a:pt x="4" y="42"/>
                  </a:lnTo>
                  <a:lnTo>
                    <a:pt x="0" y="34"/>
                  </a:lnTo>
                  <a:lnTo>
                    <a:pt x="2" y="24"/>
                  </a:lnTo>
                  <a:lnTo>
                    <a:pt x="6" y="14"/>
                  </a:lnTo>
                  <a:lnTo>
                    <a:pt x="12" y="6"/>
                  </a:lnTo>
                  <a:lnTo>
                    <a:pt x="21" y="0"/>
                  </a:lnTo>
                  <a:lnTo>
                    <a:pt x="31" y="1"/>
                  </a:lnTo>
                  <a:lnTo>
                    <a:pt x="39" y="4"/>
                  </a:lnTo>
                  <a:lnTo>
                    <a:pt x="46" y="9"/>
                  </a:lnTo>
                  <a:lnTo>
                    <a:pt x="5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5204" y="485"/>
              <a:ext cx="6" cy="6"/>
            </a:xfrm>
            <a:custGeom>
              <a:avLst/>
              <a:gdLst>
                <a:gd name="T0" fmla="*/ 19 w 19"/>
                <a:gd name="T1" fmla="*/ 6 h 16"/>
                <a:gd name="T2" fmla="*/ 16 w 19"/>
                <a:gd name="T3" fmla="*/ 10 h 16"/>
                <a:gd name="T4" fmla="*/ 11 w 19"/>
                <a:gd name="T5" fmla="*/ 14 h 16"/>
                <a:gd name="T6" fmla="*/ 7 w 19"/>
                <a:gd name="T7" fmla="*/ 16 h 16"/>
                <a:gd name="T8" fmla="*/ 1 w 19"/>
                <a:gd name="T9" fmla="*/ 15 h 16"/>
                <a:gd name="T10" fmla="*/ 0 w 19"/>
                <a:gd name="T11" fmla="*/ 12 h 16"/>
                <a:gd name="T12" fmla="*/ 1 w 19"/>
                <a:gd name="T13" fmla="*/ 7 h 16"/>
                <a:gd name="T14" fmla="*/ 4 w 19"/>
                <a:gd name="T15" fmla="*/ 4 h 16"/>
                <a:gd name="T16" fmla="*/ 9 w 19"/>
                <a:gd name="T17" fmla="*/ 0 h 16"/>
                <a:gd name="T18" fmla="*/ 12 w 19"/>
                <a:gd name="T19" fmla="*/ 2 h 16"/>
                <a:gd name="T20" fmla="*/ 14 w 19"/>
                <a:gd name="T21" fmla="*/ 3 h 16"/>
                <a:gd name="T22" fmla="*/ 17 w 19"/>
                <a:gd name="T23" fmla="*/ 4 h 16"/>
                <a:gd name="T24" fmla="*/ 19 w 19"/>
                <a:gd name="T25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" h="16">
                  <a:moveTo>
                    <a:pt x="19" y="6"/>
                  </a:moveTo>
                  <a:lnTo>
                    <a:pt x="16" y="10"/>
                  </a:lnTo>
                  <a:lnTo>
                    <a:pt x="11" y="14"/>
                  </a:lnTo>
                  <a:lnTo>
                    <a:pt x="7" y="16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1" y="7"/>
                  </a:lnTo>
                  <a:lnTo>
                    <a:pt x="4" y="4"/>
                  </a:lnTo>
                  <a:lnTo>
                    <a:pt x="9" y="0"/>
                  </a:lnTo>
                  <a:lnTo>
                    <a:pt x="12" y="2"/>
                  </a:lnTo>
                  <a:lnTo>
                    <a:pt x="14" y="3"/>
                  </a:lnTo>
                  <a:lnTo>
                    <a:pt x="17" y="4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8EF7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4998" y="495"/>
              <a:ext cx="182" cy="156"/>
            </a:xfrm>
            <a:custGeom>
              <a:avLst/>
              <a:gdLst>
                <a:gd name="T0" fmla="*/ 534 w 547"/>
                <a:gd name="T1" fmla="*/ 86 h 467"/>
                <a:gd name="T2" fmla="*/ 547 w 547"/>
                <a:gd name="T3" fmla="*/ 130 h 467"/>
                <a:gd name="T4" fmla="*/ 539 w 547"/>
                <a:gd name="T5" fmla="*/ 179 h 467"/>
                <a:gd name="T6" fmla="*/ 530 w 547"/>
                <a:gd name="T7" fmla="*/ 175 h 467"/>
                <a:gd name="T8" fmla="*/ 520 w 547"/>
                <a:gd name="T9" fmla="*/ 177 h 467"/>
                <a:gd name="T10" fmla="*/ 509 w 547"/>
                <a:gd name="T11" fmla="*/ 251 h 467"/>
                <a:gd name="T12" fmla="*/ 484 w 547"/>
                <a:gd name="T13" fmla="*/ 319 h 467"/>
                <a:gd name="T14" fmla="*/ 449 w 547"/>
                <a:gd name="T15" fmla="*/ 380 h 467"/>
                <a:gd name="T16" fmla="*/ 402 w 547"/>
                <a:gd name="T17" fmla="*/ 436 h 467"/>
                <a:gd name="T18" fmla="*/ 369 w 547"/>
                <a:gd name="T19" fmla="*/ 457 h 467"/>
                <a:gd name="T20" fmla="*/ 331 w 547"/>
                <a:gd name="T21" fmla="*/ 466 h 467"/>
                <a:gd name="T22" fmla="*/ 291 w 547"/>
                <a:gd name="T23" fmla="*/ 465 h 467"/>
                <a:gd name="T24" fmla="*/ 252 w 547"/>
                <a:gd name="T25" fmla="*/ 456 h 467"/>
                <a:gd name="T26" fmla="*/ 205 w 547"/>
                <a:gd name="T27" fmla="*/ 432 h 467"/>
                <a:gd name="T28" fmla="*/ 164 w 547"/>
                <a:gd name="T29" fmla="*/ 401 h 467"/>
                <a:gd name="T30" fmla="*/ 126 w 547"/>
                <a:gd name="T31" fmla="*/ 366 h 467"/>
                <a:gd name="T32" fmla="*/ 90 w 547"/>
                <a:gd name="T33" fmla="*/ 327 h 467"/>
                <a:gd name="T34" fmla="*/ 72 w 547"/>
                <a:gd name="T35" fmla="*/ 326 h 467"/>
                <a:gd name="T36" fmla="*/ 54 w 547"/>
                <a:gd name="T37" fmla="*/ 321 h 467"/>
                <a:gd name="T38" fmla="*/ 39 w 547"/>
                <a:gd name="T39" fmla="*/ 312 h 467"/>
                <a:gd name="T40" fmla="*/ 25 w 547"/>
                <a:gd name="T41" fmla="*/ 299 h 467"/>
                <a:gd name="T42" fmla="*/ 13 w 547"/>
                <a:gd name="T43" fmla="*/ 277 h 467"/>
                <a:gd name="T44" fmla="*/ 3 w 547"/>
                <a:gd name="T45" fmla="*/ 255 h 467"/>
                <a:gd name="T46" fmla="*/ 0 w 547"/>
                <a:gd name="T47" fmla="*/ 231 h 467"/>
                <a:gd name="T48" fmla="*/ 6 w 547"/>
                <a:gd name="T49" fmla="*/ 206 h 467"/>
                <a:gd name="T50" fmla="*/ 12 w 547"/>
                <a:gd name="T51" fmla="*/ 197 h 467"/>
                <a:gd name="T52" fmla="*/ 20 w 547"/>
                <a:gd name="T53" fmla="*/ 190 h 467"/>
                <a:gd name="T54" fmla="*/ 33 w 547"/>
                <a:gd name="T55" fmla="*/ 194 h 467"/>
                <a:gd name="T56" fmla="*/ 43 w 547"/>
                <a:gd name="T57" fmla="*/ 203 h 467"/>
                <a:gd name="T58" fmla="*/ 53 w 547"/>
                <a:gd name="T59" fmla="*/ 209 h 467"/>
                <a:gd name="T60" fmla="*/ 64 w 547"/>
                <a:gd name="T61" fmla="*/ 204 h 467"/>
                <a:gd name="T62" fmla="*/ 61 w 547"/>
                <a:gd name="T63" fmla="*/ 150 h 467"/>
                <a:gd name="T64" fmla="*/ 63 w 547"/>
                <a:gd name="T65" fmla="*/ 95 h 467"/>
                <a:gd name="T66" fmla="*/ 87 w 547"/>
                <a:gd name="T67" fmla="*/ 88 h 467"/>
                <a:gd name="T68" fmla="*/ 112 w 547"/>
                <a:gd name="T69" fmla="*/ 80 h 467"/>
                <a:gd name="T70" fmla="*/ 136 w 547"/>
                <a:gd name="T71" fmla="*/ 71 h 467"/>
                <a:gd name="T72" fmla="*/ 160 w 547"/>
                <a:gd name="T73" fmla="*/ 60 h 467"/>
                <a:gd name="T74" fmla="*/ 183 w 547"/>
                <a:gd name="T75" fmla="*/ 47 h 467"/>
                <a:gd name="T76" fmla="*/ 205 w 547"/>
                <a:gd name="T77" fmla="*/ 34 h 467"/>
                <a:gd name="T78" fmla="*/ 226 w 547"/>
                <a:gd name="T79" fmla="*/ 19 h 467"/>
                <a:gd name="T80" fmla="*/ 246 w 547"/>
                <a:gd name="T81" fmla="*/ 3 h 467"/>
                <a:gd name="T82" fmla="*/ 239 w 547"/>
                <a:gd name="T83" fmla="*/ 18 h 467"/>
                <a:gd name="T84" fmla="*/ 232 w 547"/>
                <a:gd name="T85" fmla="*/ 35 h 467"/>
                <a:gd name="T86" fmla="*/ 246 w 547"/>
                <a:gd name="T87" fmla="*/ 47 h 467"/>
                <a:gd name="T88" fmla="*/ 264 w 547"/>
                <a:gd name="T89" fmla="*/ 53 h 467"/>
                <a:gd name="T90" fmla="*/ 283 w 547"/>
                <a:gd name="T91" fmla="*/ 55 h 467"/>
                <a:gd name="T92" fmla="*/ 302 w 547"/>
                <a:gd name="T93" fmla="*/ 54 h 467"/>
                <a:gd name="T94" fmla="*/ 325 w 547"/>
                <a:gd name="T95" fmla="*/ 46 h 467"/>
                <a:gd name="T96" fmla="*/ 348 w 547"/>
                <a:gd name="T97" fmla="*/ 35 h 467"/>
                <a:gd name="T98" fmla="*/ 369 w 547"/>
                <a:gd name="T99" fmla="*/ 20 h 467"/>
                <a:gd name="T100" fmla="*/ 388 w 547"/>
                <a:gd name="T101" fmla="*/ 4 h 467"/>
                <a:gd name="T102" fmla="*/ 395 w 547"/>
                <a:gd name="T103" fmla="*/ 11 h 467"/>
                <a:gd name="T104" fmla="*/ 409 w 547"/>
                <a:gd name="T105" fmla="*/ 15 h 467"/>
                <a:gd name="T106" fmla="*/ 423 w 547"/>
                <a:gd name="T107" fmla="*/ 15 h 467"/>
                <a:gd name="T108" fmla="*/ 435 w 547"/>
                <a:gd name="T109" fmla="*/ 15 h 467"/>
                <a:gd name="T110" fmla="*/ 490 w 547"/>
                <a:gd name="T111" fmla="*/ 10 h 467"/>
                <a:gd name="T112" fmla="*/ 500 w 547"/>
                <a:gd name="T113" fmla="*/ 33 h 467"/>
                <a:gd name="T114" fmla="*/ 508 w 547"/>
                <a:gd name="T115" fmla="*/ 57 h 467"/>
                <a:gd name="T116" fmla="*/ 517 w 547"/>
                <a:gd name="T117" fmla="*/ 80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47" h="467">
                  <a:moveTo>
                    <a:pt x="523" y="91"/>
                  </a:moveTo>
                  <a:lnTo>
                    <a:pt x="534" y="86"/>
                  </a:lnTo>
                  <a:lnTo>
                    <a:pt x="543" y="107"/>
                  </a:lnTo>
                  <a:lnTo>
                    <a:pt x="547" y="130"/>
                  </a:lnTo>
                  <a:lnTo>
                    <a:pt x="544" y="155"/>
                  </a:lnTo>
                  <a:lnTo>
                    <a:pt x="539" y="179"/>
                  </a:lnTo>
                  <a:lnTo>
                    <a:pt x="534" y="177"/>
                  </a:lnTo>
                  <a:lnTo>
                    <a:pt x="530" y="175"/>
                  </a:lnTo>
                  <a:lnTo>
                    <a:pt x="524" y="174"/>
                  </a:lnTo>
                  <a:lnTo>
                    <a:pt x="520" y="177"/>
                  </a:lnTo>
                  <a:lnTo>
                    <a:pt x="517" y="215"/>
                  </a:lnTo>
                  <a:lnTo>
                    <a:pt x="509" y="251"/>
                  </a:lnTo>
                  <a:lnTo>
                    <a:pt x="498" y="286"/>
                  </a:lnTo>
                  <a:lnTo>
                    <a:pt x="484" y="319"/>
                  </a:lnTo>
                  <a:lnTo>
                    <a:pt x="468" y="350"/>
                  </a:lnTo>
                  <a:lnTo>
                    <a:pt x="449" y="380"/>
                  </a:lnTo>
                  <a:lnTo>
                    <a:pt x="427" y="409"/>
                  </a:lnTo>
                  <a:lnTo>
                    <a:pt x="402" y="436"/>
                  </a:lnTo>
                  <a:lnTo>
                    <a:pt x="385" y="448"/>
                  </a:lnTo>
                  <a:lnTo>
                    <a:pt x="369" y="457"/>
                  </a:lnTo>
                  <a:lnTo>
                    <a:pt x="350" y="462"/>
                  </a:lnTo>
                  <a:lnTo>
                    <a:pt x="331" y="466"/>
                  </a:lnTo>
                  <a:lnTo>
                    <a:pt x="311" y="467"/>
                  </a:lnTo>
                  <a:lnTo>
                    <a:pt x="291" y="465"/>
                  </a:lnTo>
                  <a:lnTo>
                    <a:pt x="271" y="461"/>
                  </a:lnTo>
                  <a:lnTo>
                    <a:pt x="252" y="456"/>
                  </a:lnTo>
                  <a:lnTo>
                    <a:pt x="229" y="446"/>
                  </a:lnTo>
                  <a:lnTo>
                    <a:pt x="205" y="432"/>
                  </a:lnTo>
                  <a:lnTo>
                    <a:pt x="184" y="418"/>
                  </a:lnTo>
                  <a:lnTo>
                    <a:pt x="164" y="401"/>
                  </a:lnTo>
                  <a:lnTo>
                    <a:pt x="145" y="385"/>
                  </a:lnTo>
                  <a:lnTo>
                    <a:pt x="126" y="366"/>
                  </a:lnTo>
                  <a:lnTo>
                    <a:pt x="107" y="347"/>
                  </a:lnTo>
                  <a:lnTo>
                    <a:pt x="90" y="327"/>
                  </a:lnTo>
                  <a:lnTo>
                    <a:pt x="81" y="327"/>
                  </a:lnTo>
                  <a:lnTo>
                    <a:pt x="72" y="326"/>
                  </a:lnTo>
                  <a:lnTo>
                    <a:pt x="63" y="324"/>
                  </a:lnTo>
                  <a:lnTo>
                    <a:pt x="54" y="321"/>
                  </a:lnTo>
                  <a:lnTo>
                    <a:pt x="46" y="317"/>
                  </a:lnTo>
                  <a:lnTo>
                    <a:pt x="39" y="312"/>
                  </a:lnTo>
                  <a:lnTo>
                    <a:pt x="32" y="306"/>
                  </a:lnTo>
                  <a:lnTo>
                    <a:pt x="25" y="299"/>
                  </a:lnTo>
                  <a:lnTo>
                    <a:pt x="20" y="288"/>
                  </a:lnTo>
                  <a:lnTo>
                    <a:pt x="13" y="277"/>
                  </a:lnTo>
                  <a:lnTo>
                    <a:pt x="7" y="266"/>
                  </a:lnTo>
                  <a:lnTo>
                    <a:pt x="3" y="255"/>
                  </a:lnTo>
                  <a:lnTo>
                    <a:pt x="0" y="242"/>
                  </a:lnTo>
                  <a:lnTo>
                    <a:pt x="0" y="231"/>
                  </a:lnTo>
                  <a:lnTo>
                    <a:pt x="1" y="218"/>
                  </a:lnTo>
                  <a:lnTo>
                    <a:pt x="6" y="206"/>
                  </a:lnTo>
                  <a:lnTo>
                    <a:pt x="10" y="201"/>
                  </a:lnTo>
                  <a:lnTo>
                    <a:pt x="12" y="197"/>
                  </a:lnTo>
                  <a:lnTo>
                    <a:pt x="15" y="194"/>
                  </a:lnTo>
                  <a:lnTo>
                    <a:pt x="20" y="190"/>
                  </a:lnTo>
                  <a:lnTo>
                    <a:pt x="26" y="190"/>
                  </a:lnTo>
                  <a:lnTo>
                    <a:pt x="33" y="194"/>
                  </a:lnTo>
                  <a:lnTo>
                    <a:pt x="37" y="198"/>
                  </a:lnTo>
                  <a:lnTo>
                    <a:pt x="43" y="203"/>
                  </a:lnTo>
                  <a:lnTo>
                    <a:pt x="47" y="207"/>
                  </a:lnTo>
                  <a:lnTo>
                    <a:pt x="53" y="209"/>
                  </a:lnTo>
                  <a:lnTo>
                    <a:pt x="57" y="208"/>
                  </a:lnTo>
                  <a:lnTo>
                    <a:pt x="64" y="204"/>
                  </a:lnTo>
                  <a:lnTo>
                    <a:pt x="61" y="177"/>
                  </a:lnTo>
                  <a:lnTo>
                    <a:pt x="61" y="150"/>
                  </a:lnTo>
                  <a:lnTo>
                    <a:pt x="62" y="123"/>
                  </a:lnTo>
                  <a:lnTo>
                    <a:pt x="63" y="95"/>
                  </a:lnTo>
                  <a:lnTo>
                    <a:pt x="75" y="91"/>
                  </a:lnTo>
                  <a:lnTo>
                    <a:pt x="87" y="88"/>
                  </a:lnTo>
                  <a:lnTo>
                    <a:pt x="100" y="85"/>
                  </a:lnTo>
                  <a:lnTo>
                    <a:pt x="112" y="80"/>
                  </a:lnTo>
                  <a:lnTo>
                    <a:pt x="124" y="76"/>
                  </a:lnTo>
                  <a:lnTo>
                    <a:pt x="136" y="71"/>
                  </a:lnTo>
                  <a:lnTo>
                    <a:pt x="147" y="66"/>
                  </a:lnTo>
                  <a:lnTo>
                    <a:pt x="160" y="60"/>
                  </a:lnTo>
                  <a:lnTo>
                    <a:pt x="171" y="54"/>
                  </a:lnTo>
                  <a:lnTo>
                    <a:pt x="183" y="47"/>
                  </a:lnTo>
                  <a:lnTo>
                    <a:pt x="194" y="40"/>
                  </a:lnTo>
                  <a:lnTo>
                    <a:pt x="205" y="34"/>
                  </a:lnTo>
                  <a:lnTo>
                    <a:pt x="215" y="26"/>
                  </a:lnTo>
                  <a:lnTo>
                    <a:pt x="226" y="19"/>
                  </a:lnTo>
                  <a:lnTo>
                    <a:pt x="236" y="10"/>
                  </a:lnTo>
                  <a:lnTo>
                    <a:pt x="246" y="3"/>
                  </a:lnTo>
                  <a:lnTo>
                    <a:pt x="243" y="10"/>
                  </a:lnTo>
                  <a:lnTo>
                    <a:pt x="239" y="18"/>
                  </a:lnTo>
                  <a:lnTo>
                    <a:pt x="234" y="26"/>
                  </a:lnTo>
                  <a:lnTo>
                    <a:pt x="232" y="35"/>
                  </a:lnTo>
                  <a:lnTo>
                    <a:pt x="239" y="41"/>
                  </a:lnTo>
                  <a:lnTo>
                    <a:pt x="246" y="47"/>
                  </a:lnTo>
                  <a:lnTo>
                    <a:pt x="255" y="50"/>
                  </a:lnTo>
                  <a:lnTo>
                    <a:pt x="264" y="53"/>
                  </a:lnTo>
                  <a:lnTo>
                    <a:pt x="274" y="55"/>
                  </a:lnTo>
                  <a:lnTo>
                    <a:pt x="283" y="55"/>
                  </a:lnTo>
                  <a:lnTo>
                    <a:pt x="293" y="55"/>
                  </a:lnTo>
                  <a:lnTo>
                    <a:pt x="302" y="54"/>
                  </a:lnTo>
                  <a:lnTo>
                    <a:pt x="313" y="50"/>
                  </a:lnTo>
                  <a:lnTo>
                    <a:pt x="325" y="46"/>
                  </a:lnTo>
                  <a:lnTo>
                    <a:pt x="337" y="40"/>
                  </a:lnTo>
                  <a:lnTo>
                    <a:pt x="348" y="35"/>
                  </a:lnTo>
                  <a:lnTo>
                    <a:pt x="359" y="28"/>
                  </a:lnTo>
                  <a:lnTo>
                    <a:pt x="369" y="20"/>
                  </a:lnTo>
                  <a:lnTo>
                    <a:pt x="379" y="13"/>
                  </a:lnTo>
                  <a:lnTo>
                    <a:pt x="388" y="4"/>
                  </a:lnTo>
                  <a:lnTo>
                    <a:pt x="391" y="8"/>
                  </a:lnTo>
                  <a:lnTo>
                    <a:pt x="395" y="11"/>
                  </a:lnTo>
                  <a:lnTo>
                    <a:pt x="402" y="14"/>
                  </a:lnTo>
                  <a:lnTo>
                    <a:pt x="409" y="15"/>
                  </a:lnTo>
                  <a:lnTo>
                    <a:pt x="415" y="16"/>
                  </a:lnTo>
                  <a:lnTo>
                    <a:pt x="423" y="15"/>
                  </a:lnTo>
                  <a:lnTo>
                    <a:pt x="430" y="15"/>
                  </a:lnTo>
                  <a:lnTo>
                    <a:pt x="435" y="15"/>
                  </a:lnTo>
                  <a:lnTo>
                    <a:pt x="482" y="0"/>
                  </a:lnTo>
                  <a:lnTo>
                    <a:pt x="490" y="10"/>
                  </a:lnTo>
                  <a:lnTo>
                    <a:pt x="496" y="21"/>
                  </a:lnTo>
                  <a:lnTo>
                    <a:pt x="500" y="33"/>
                  </a:lnTo>
                  <a:lnTo>
                    <a:pt x="504" y="45"/>
                  </a:lnTo>
                  <a:lnTo>
                    <a:pt x="508" y="57"/>
                  </a:lnTo>
                  <a:lnTo>
                    <a:pt x="512" y="69"/>
                  </a:lnTo>
                  <a:lnTo>
                    <a:pt x="517" y="80"/>
                  </a:lnTo>
                  <a:lnTo>
                    <a:pt x="523" y="91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5138" y="502"/>
              <a:ext cx="15" cy="20"/>
            </a:xfrm>
            <a:custGeom>
              <a:avLst/>
              <a:gdLst>
                <a:gd name="T0" fmla="*/ 44 w 44"/>
                <a:gd name="T1" fmla="*/ 41 h 61"/>
                <a:gd name="T2" fmla="*/ 43 w 44"/>
                <a:gd name="T3" fmla="*/ 48 h 61"/>
                <a:gd name="T4" fmla="*/ 44 w 44"/>
                <a:gd name="T5" fmla="*/ 54 h 61"/>
                <a:gd name="T6" fmla="*/ 44 w 44"/>
                <a:gd name="T7" fmla="*/ 59 h 61"/>
                <a:gd name="T8" fmla="*/ 38 w 44"/>
                <a:gd name="T9" fmla="*/ 61 h 61"/>
                <a:gd name="T10" fmla="*/ 34 w 44"/>
                <a:gd name="T11" fmla="*/ 55 h 61"/>
                <a:gd name="T12" fmla="*/ 31 w 44"/>
                <a:gd name="T13" fmla="*/ 48 h 61"/>
                <a:gd name="T14" fmla="*/ 27 w 44"/>
                <a:gd name="T15" fmla="*/ 41 h 61"/>
                <a:gd name="T16" fmla="*/ 22 w 44"/>
                <a:gd name="T17" fmla="*/ 35 h 61"/>
                <a:gd name="T18" fmla="*/ 17 w 44"/>
                <a:gd name="T19" fmla="*/ 28 h 61"/>
                <a:gd name="T20" fmla="*/ 11 w 44"/>
                <a:gd name="T21" fmla="*/ 23 h 61"/>
                <a:gd name="T22" fmla="*/ 6 w 44"/>
                <a:gd name="T23" fmla="*/ 16 h 61"/>
                <a:gd name="T24" fmla="*/ 0 w 44"/>
                <a:gd name="T25" fmla="*/ 10 h 61"/>
                <a:gd name="T26" fmla="*/ 3 w 44"/>
                <a:gd name="T27" fmla="*/ 0 h 61"/>
                <a:gd name="T28" fmla="*/ 10 w 44"/>
                <a:gd name="T29" fmla="*/ 3 h 61"/>
                <a:gd name="T30" fmla="*/ 17 w 44"/>
                <a:gd name="T31" fmla="*/ 6 h 61"/>
                <a:gd name="T32" fmla="*/ 23 w 44"/>
                <a:gd name="T33" fmla="*/ 10 h 61"/>
                <a:gd name="T34" fmla="*/ 29 w 44"/>
                <a:gd name="T35" fmla="*/ 16 h 61"/>
                <a:gd name="T36" fmla="*/ 34 w 44"/>
                <a:gd name="T37" fmla="*/ 21 h 61"/>
                <a:gd name="T38" fmla="*/ 39 w 44"/>
                <a:gd name="T39" fmla="*/ 28 h 61"/>
                <a:gd name="T40" fmla="*/ 42 w 44"/>
                <a:gd name="T41" fmla="*/ 35 h 61"/>
                <a:gd name="T42" fmla="*/ 44 w 44"/>
                <a:gd name="T43" fmla="*/ 4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4" h="61">
                  <a:moveTo>
                    <a:pt x="44" y="41"/>
                  </a:moveTo>
                  <a:lnTo>
                    <a:pt x="43" y="48"/>
                  </a:lnTo>
                  <a:lnTo>
                    <a:pt x="44" y="54"/>
                  </a:lnTo>
                  <a:lnTo>
                    <a:pt x="44" y="59"/>
                  </a:lnTo>
                  <a:lnTo>
                    <a:pt x="38" y="61"/>
                  </a:lnTo>
                  <a:lnTo>
                    <a:pt x="34" y="55"/>
                  </a:lnTo>
                  <a:lnTo>
                    <a:pt x="31" y="48"/>
                  </a:lnTo>
                  <a:lnTo>
                    <a:pt x="27" y="41"/>
                  </a:lnTo>
                  <a:lnTo>
                    <a:pt x="22" y="35"/>
                  </a:lnTo>
                  <a:lnTo>
                    <a:pt x="17" y="28"/>
                  </a:lnTo>
                  <a:lnTo>
                    <a:pt x="11" y="23"/>
                  </a:lnTo>
                  <a:lnTo>
                    <a:pt x="6" y="16"/>
                  </a:lnTo>
                  <a:lnTo>
                    <a:pt x="0" y="10"/>
                  </a:lnTo>
                  <a:lnTo>
                    <a:pt x="3" y="0"/>
                  </a:lnTo>
                  <a:lnTo>
                    <a:pt x="10" y="3"/>
                  </a:lnTo>
                  <a:lnTo>
                    <a:pt x="17" y="6"/>
                  </a:lnTo>
                  <a:lnTo>
                    <a:pt x="23" y="10"/>
                  </a:lnTo>
                  <a:lnTo>
                    <a:pt x="29" y="16"/>
                  </a:lnTo>
                  <a:lnTo>
                    <a:pt x="34" y="21"/>
                  </a:lnTo>
                  <a:lnTo>
                    <a:pt x="39" y="28"/>
                  </a:lnTo>
                  <a:lnTo>
                    <a:pt x="42" y="35"/>
                  </a:lnTo>
                  <a:lnTo>
                    <a:pt x="44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5194" y="509"/>
              <a:ext cx="14" cy="16"/>
            </a:xfrm>
            <a:custGeom>
              <a:avLst/>
              <a:gdLst>
                <a:gd name="T0" fmla="*/ 43 w 43"/>
                <a:gd name="T1" fmla="*/ 24 h 46"/>
                <a:gd name="T2" fmla="*/ 41 w 43"/>
                <a:gd name="T3" fmla="*/ 33 h 46"/>
                <a:gd name="T4" fmla="*/ 37 w 43"/>
                <a:gd name="T5" fmla="*/ 40 h 46"/>
                <a:gd name="T6" fmla="*/ 30 w 43"/>
                <a:gd name="T7" fmla="*/ 45 h 46"/>
                <a:gd name="T8" fmla="*/ 22 w 43"/>
                <a:gd name="T9" fmla="*/ 46 h 46"/>
                <a:gd name="T10" fmla="*/ 14 w 43"/>
                <a:gd name="T11" fmla="*/ 44 h 46"/>
                <a:gd name="T12" fmla="*/ 8 w 43"/>
                <a:gd name="T13" fmla="*/ 40 h 46"/>
                <a:gd name="T14" fmla="*/ 3 w 43"/>
                <a:gd name="T15" fmla="*/ 34 h 46"/>
                <a:gd name="T16" fmla="*/ 0 w 43"/>
                <a:gd name="T17" fmla="*/ 27 h 46"/>
                <a:gd name="T18" fmla="*/ 0 w 43"/>
                <a:gd name="T19" fmla="*/ 18 h 46"/>
                <a:gd name="T20" fmla="*/ 3 w 43"/>
                <a:gd name="T21" fmla="*/ 10 h 46"/>
                <a:gd name="T22" fmla="*/ 10 w 43"/>
                <a:gd name="T23" fmla="*/ 4 h 46"/>
                <a:gd name="T24" fmla="*/ 18 w 43"/>
                <a:gd name="T25" fmla="*/ 0 h 46"/>
                <a:gd name="T26" fmla="*/ 27 w 43"/>
                <a:gd name="T27" fmla="*/ 2 h 46"/>
                <a:gd name="T28" fmla="*/ 34 w 43"/>
                <a:gd name="T29" fmla="*/ 7 h 46"/>
                <a:gd name="T30" fmla="*/ 40 w 43"/>
                <a:gd name="T31" fmla="*/ 15 h 46"/>
                <a:gd name="T32" fmla="*/ 43 w 43"/>
                <a:gd name="T33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46">
                  <a:moveTo>
                    <a:pt x="43" y="24"/>
                  </a:moveTo>
                  <a:lnTo>
                    <a:pt x="41" y="33"/>
                  </a:lnTo>
                  <a:lnTo>
                    <a:pt x="37" y="40"/>
                  </a:lnTo>
                  <a:lnTo>
                    <a:pt x="30" y="45"/>
                  </a:lnTo>
                  <a:lnTo>
                    <a:pt x="22" y="46"/>
                  </a:lnTo>
                  <a:lnTo>
                    <a:pt x="14" y="44"/>
                  </a:lnTo>
                  <a:lnTo>
                    <a:pt x="8" y="40"/>
                  </a:lnTo>
                  <a:lnTo>
                    <a:pt x="3" y="34"/>
                  </a:lnTo>
                  <a:lnTo>
                    <a:pt x="0" y="27"/>
                  </a:lnTo>
                  <a:lnTo>
                    <a:pt x="0" y="18"/>
                  </a:lnTo>
                  <a:lnTo>
                    <a:pt x="3" y="10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27" y="2"/>
                  </a:lnTo>
                  <a:lnTo>
                    <a:pt x="34" y="7"/>
                  </a:lnTo>
                  <a:lnTo>
                    <a:pt x="40" y="15"/>
                  </a:lnTo>
                  <a:lnTo>
                    <a:pt x="43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5200" y="514"/>
              <a:ext cx="2" cy="4"/>
            </a:xfrm>
            <a:custGeom>
              <a:avLst/>
              <a:gdLst>
                <a:gd name="T0" fmla="*/ 5 w 6"/>
                <a:gd name="T1" fmla="*/ 11 h 11"/>
                <a:gd name="T2" fmla="*/ 5 w 6"/>
                <a:gd name="T3" fmla="*/ 10 h 11"/>
                <a:gd name="T4" fmla="*/ 3 w 6"/>
                <a:gd name="T5" fmla="*/ 9 h 11"/>
                <a:gd name="T6" fmla="*/ 2 w 6"/>
                <a:gd name="T7" fmla="*/ 9 h 11"/>
                <a:gd name="T8" fmla="*/ 0 w 6"/>
                <a:gd name="T9" fmla="*/ 9 h 11"/>
                <a:gd name="T10" fmla="*/ 0 w 6"/>
                <a:gd name="T11" fmla="*/ 6 h 11"/>
                <a:gd name="T12" fmla="*/ 1 w 6"/>
                <a:gd name="T13" fmla="*/ 2 h 11"/>
                <a:gd name="T14" fmla="*/ 3 w 6"/>
                <a:gd name="T15" fmla="*/ 0 h 11"/>
                <a:gd name="T16" fmla="*/ 6 w 6"/>
                <a:gd name="T17" fmla="*/ 1 h 11"/>
                <a:gd name="T18" fmla="*/ 5 w 6"/>
                <a:gd name="T1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11">
                  <a:moveTo>
                    <a:pt x="5" y="11"/>
                  </a:moveTo>
                  <a:lnTo>
                    <a:pt x="5" y="10"/>
                  </a:lnTo>
                  <a:lnTo>
                    <a:pt x="3" y="9"/>
                  </a:lnTo>
                  <a:lnTo>
                    <a:pt x="2" y="9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2"/>
                  </a:lnTo>
                  <a:lnTo>
                    <a:pt x="3" y="0"/>
                  </a:lnTo>
                  <a:lnTo>
                    <a:pt x="6" y="1"/>
                  </a:lnTo>
                  <a:lnTo>
                    <a:pt x="5" y="11"/>
                  </a:lnTo>
                  <a:close/>
                </a:path>
              </a:pathLst>
            </a:custGeom>
            <a:solidFill>
              <a:srgbClr val="8EF7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5116" y="519"/>
              <a:ext cx="32" cy="25"/>
            </a:xfrm>
            <a:custGeom>
              <a:avLst/>
              <a:gdLst>
                <a:gd name="T0" fmla="*/ 96 w 96"/>
                <a:gd name="T1" fmla="*/ 36 h 75"/>
                <a:gd name="T2" fmla="*/ 96 w 96"/>
                <a:gd name="T3" fmla="*/ 42 h 75"/>
                <a:gd name="T4" fmla="*/ 95 w 96"/>
                <a:gd name="T5" fmla="*/ 47 h 75"/>
                <a:gd name="T6" fmla="*/ 91 w 96"/>
                <a:gd name="T7" fmla="*/ 53 h 75"/>
                <a:gd name="T8" fmla="*/ 88 w 96"/>
                <a:gd name="T9" fmla="*/ 57 h 75"/>
                <a:gd name="T10" fmla="*/ 83 w 96"/>
                <a:gd name="T11" fmla="*/ 62 h 75"/>
                <a:gd name="T12" fmla="*/ 77 w 96"/>
                <a:gd name="T13" fmla="*/ 65 h 75"/>
                <a:gd name="T14" fmla="*/ 71 w 96"/>
                <a:gd name="T15" fmla="*/ 68 h 75"/>
                <a:gd name="T16" fmla="*/ 66 w 96"/>
                <a:gd name="T17" fmla="*/ 70 h 75"/>
                <a:gd name="T18" fmla="*/ 58 w 96"/>
                <a:gd name="T19" fmla="*/ 74 h 75"/>
                <a:gd name="T20" fmla="*/ 49 w 96"/>
                <a:gd name="T21" fmla="*/ 75 h 75"/>
                <a:gd name="T22" fmla="*/ 41 w 96"/>
                <a:gd name="T23" fmla="*/ 74 h 75"/>
                <a:gd name="T24" fmla="*/ 33 w 96"/>
                <a:gd name="T25" fmla="*/ 72 h 75"/>
                <a:gd name="T26" fmla="*/ 25 w 96"/>
                <a:gd name="T27" fmla="*/ 69 h 75"/>
                <a:gd name="T28" fmla="*/ 16 w 96"/>
                <a:gd name="T29" fmla="*/ 66 h 75"/>
                <a:gd name="T30" fmla="*/ 8 w 96"/>
                <a:gd name="T31" fmla="*/ 64 h 75"/>
                <a:gd name="T32" fmla="*/ 0 w 96"/>
                <a:gd name="T33" fmla="*/ 60 h 75"/>
                <a:gd name="T34" fmla="*/ 3 w 96"/>
                <a:gd name="T35" fmla="*/ 52 h 75"/>
                <a:gd name="T36" fmla="*/ 6 w 96"/>
                <a:gd name="T37" fmla="*/ 43 h 75"/>
                <a:gd name="T38" fmla="*/ 9 w 96"/>
                <a:gd name="T39" fmla="*/ 34 h 75"/>
                <a:gd name="T40" fmla="*/ 14 w 96"/>
                <a:gd name="T41" fmla="*/ 25 h 75"/>
                <a:gd name="T42" fmla="*/ 19 w 96"/>
                <a:gd name="T43" fmla="*/ 17 h 75"/>
                <a:gd name="T44" fmla="*/ 26 w 96"/>
                <a:gd name="T45" fmla="*/ 10 h 75"/>
                <a:gd name="T46" fmla="*/ 34 w 96"/>
                <a:gd name="T47" fmla="*/ 5 h 75"/>
                <a:gd name="T48" fmla="*/ 43 w 96"/>
                <a:gd name="T49" fmla="*/ 0 h 75"/>
                <a:gd name="T50" fmla="*/ 51 w 96"/>
                <a:gd name="T51" fmla="*/ 2 h 75"/>
                <a:gd name="T52" fmla="*/ 60 w 96"/>
                <a:gd name="T53" fmla="*/ 4 h 75"/>
                <a:gd name="T54" fmla="*/ 68 w 96"/>
                <a:gd name="T55" fmla="*/ 6 h 75"/>
                <a:gd name="T56" fmla="*/ 76 w 96"/>
                <a:gd name="T57" fmla="*/ 10 h 75"/>
                <a:gd name="T58" fmla="*/ 83 w 96"/>
                <a:gd name="T59" fmla="*/ 15 h 75"/>
                <a:gd name="T60" fmla="*/ 88 w 96"/>
                <a:gd name="T61" fmla="*/ 20 h 75"/>
                <a:gd name="T62" fmla="*/ 93 w 96"/>
                <a:gd name="T63" fmla="*/ 28 h 75"/>
                <a:gd name="T64" fmla="*/ 96 w 96"/>
                <a:gd name="T65" fmla="*/ 36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6" h="75">
                  <a:moveTo>
                    <a:pt x="96" y="36"/>
                  </a:moveTo>
                  <a:lnTo>
                    <a:pt x="96" y="42"/>
                  </a:lnTo>
                  <a:lnTo>
                    <a:pt x="95" y="47"/>
                  </a:lnTo>
                  <a:lnTo>
                    <a:pt x="91" y="53"/>
                  </a:lnTo>
                  <a:lnTo>
                    <a:pt x="88" y="57"/>
                  </a:lnTo>
                  <a:lnTo>
                    <a:pt x="83" y="62"/>
                  </a:lnTo>
                  <a:lnTo>
                    <a:pt x="77" y="65"/>
                  </a:lnTo>
                  <a:lnTo>
                    <a:pt x="71" y="68"/>
                  </a:lnTo>
                  <a:lnTo>
                    <a:pt x="66" y="70"/>
                  </a:lnTo>
                  <a:lnTo>
                    <a:pt x="58" y="74"/>
                  </a:lnTo>
                  <a:lnTo>
                    <a:pt x="49" y="75"/>
                  </a:lnTo>
                  <a:lnTo>
                    <a:pt x="41" y="74"/>
                  </a:lnTo>
                  <a:lnTo>
                    <a:pt x="33" y="72"/>
                  </a:lnTo>
                  <a:lnTo>
                    <a:pt x="25" y="69"/>
                  </a:lnTo>
                  <a:lnTo>
                    <a:pt x="16" y="66"/>
                  </a:lnTo>
                  <a:lnTo>
                    <a:pt x="8" y="64"/>
                  </a:lnTo>
                  <a:lnTo>
                    <a:pt x="0" y="60"/>
                  </a:lnTo>
                  <a:lnTo>
                    <a:pt x="3" y="52"/>
                  </a:lnTo>
                  <a:lnTo>
                    <a:pt x="6" y="43"/>
                  </a:lnTo>
                  <a:lnTo>
                    <a:pt x="9" y="34"/>
                  </a:lnTo>
                  <a:lnTo>
                    <a:pt x="14" y="25"/>
                  </a:lnTo>
                  <a:lnTo>
                    <a:pt x="19" y="17"/>
                  </a:lnTo>
                  <a:lnTo>
                    <a:pt x="26" y="10"/>
                  </a:lnTo>
                  <a:lnTo>
                    <a:pt x="34" y="5"/>
                  </a:lnTo>
                  <a:lnTo>
                    <a:pt x="43" y="0"/>
                  </a:lnTo>
                  <a:lnTo>
                    <a:pt x="51" y="2"/>
                  </a:lnTo>
                  <a:lnTo>
                    <a:pt x="60" y="4"/>
                  </a:lnTo>
                  <a:lnTo>
                    <a:pt x="68" y="6"/>
                  </a:lnTo>
                  <a:lnTo>
                    <a:pt x="76" y="10"/>
                  </a:lnTo>
                  <a:lnTo>
                    <a:pt x="83" y="15"/>
                  </a:lnTo>
                  <a:lnTo>
                    <a:pt x="88" y="20"/>
                  </a:lnTo>
                  <a:lnTo>
                    <a:pt x="93" y="28"/>
                  </a:lnTo>
                  <a:lnTo>
                    <a:pt x="96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5135" y="527"/>
              <a:ext cx="4" cy="6"/>
            </a:xfrm>
            <a:custGeom>
              <a:avLst/>
              <a:gdLst>
                <a:gd name="T0" fmla="*/ 13 w 13"/>
                <a:gd name="T1" fmla="*/ 10 h 17"/>
                <a:gd name="T2" fmla="*/ 13 w 13"/>
                <a:gd name="T3" fmla="*/ 12 h 17"/>
                <a:gd name="T4" fmla="*/ 13 w 13"/>
                <a:gd name="T5" fmla="*/ 14 h 17"/>
                <a:gd name="T6" fmla="*/ 12 w 13"/>
                <a:gd name="T7" fmla="*/ 15 h 17"/>
                <a:gd name="T8" fmla="*/ 11 w 13"/>
                <a:gd name="T9" fmla="*/ 17 h 17"/>
                <a:gd name="T10" fmla="*/ 7 w 13"/>
                <a:gd name="T11" fmla="*/ 17 h 17"/>
                <a:gd name="T12" fmla="*/ 3 w 13"/>
                <a:gd name="T13" fmla="*/ 13 h 17"/>
                <a:gd name="T14" fmla="*/ 1 w 13"/>
                <a:gd name="T15" fmla="*/ 10 h 17"/>
                <a:gd name="T16" fmla="*/ 0 w 13"/>
                <a:gd name="T17" fmla="*/ 7 h 17"/>
                <a:gd name="T18" fmla="*/ 0 w 13"/>
                <a:gd name="T19" fmla="*/ 0 h 17"/>
                <a:gd name="T20" fmla="*/ 6 w 13"/>
                <a:gd name="T21" fmla="*/ 0 h 17"/>
                <a:gd name="T22" fmla="*/ 10 w 13"/>
                <a:gd name="T23" fmla="*/ 2 h 17"/>
                <a:gd name="T24" fmla="*/ 13 w 13"/>
                <a:gd name="T25" fmla="*/ 5 h 17"/>
                <a:gd name="T26" fmla="*/ 13 w 13"/>
                <a:gd name="T27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" h="17">
                  <a:moveTo>
                    <a:pt x="13" y="10"/>
                  </a:moveTo>
                  <a:lnTo>
                    <a:pt x="13" y="12"/>
                  </a:lnTo>
                  <a:lnTo>
                    <a:pt x="13" y="14"/>
                  </a:lnTo>
                  <a:lnTo>
                    <a:pt x="12" y="15"/>
                  </a:lnTo>
                  <a:lnTo>
                    <a:pt x="11" y="17"/>
                  </a:lnTo>
                  <a:lnTo>
                    <a:pt x="7" y="17"/>
                  </a:lnTo>
                  <a:lnTo>
                    <a:pt x="3" y="13"/>
                  </a:lnTo>
                  <a:lnTo>
                    <a:pt x="1" y="10"/>
                  </a:lnTo>
                  <a:lnTo>
                    <a:pt x="0" y="7"/>
                  </a:lnTo>
                  <a:lnTo>
                    <a:pt x="0" y="0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3" y="5"/>
                  </a:lnTo>
                  <a:lnTo>
                    <a:pt x="13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5124" y="528"/>
              <a:ext cx="7" cy="11"/>
            </a:xfrm>
            <a:custGeom>
              <a:avLst/>
              <a:gdLst>
                <a:gd name="T0" fmla="*/ 21 w 21"/>
                <a:gd name="T1" fmla="*/ 32 h 32"/>
                <a:gd name="T2" fmla="*/ 15 w 21"/>
                <a:gd name="T3" fmla="*/ 32 h 32"/>
                <a:gd name="T4" fmla="*/ 6 w 21"/>
                <a:gd name="T5" fmla="*/ 30 h 32"/>
                <a:gd name="T6" fmla="*/ 0 w 21"/>
                <a:gd name="T7" fmla="*/ 26 h 32"/>
                <a:gd name="T8" fmla="*/ 0 w 21"/>
                <a:gd name="T9" fmla="*/ 18 h 32"/>
                <a:gd name="T10" fmla="*/ 12 w 21"/>
                <a:gd name="T11" fmla="*/ 0 h 32"/>
                <a:gd name="T12" fmla="*/ 12 w 21"/>
                <a:gd name="T13" fmla="*/ 8 h 32"/>
                <a:gd name="T14" fmla="*/ 12 w 21"/>
                <a:gd name="T15" fmla="*/ 18 h 32"/>
                <a:gd name="T16" fmla="*/ 14 w 21"/>
                <a:gd name="T17" fmla="*/ 26 h 32"/>
                <a:gd name="T18" fmla="*/ 21 w 21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32">
                  <a:moveTo>
                    <a:pt x="21" y="32"/>
                  </a:moveTo>
                  <a:lnTo>
                    <a:pt x="15" y="32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12" y="0"/>
                  </a:lnTo>
                  <a:lnTo>
                    <a:pt x="12" y="8"/>
                  </a:lnTo>
                  <a:lnTo>
                    <a:pt x="12" y="18"/>
                  </a:lnTo>
                  <a:lnTo>
                    <a:pt x="14" y="26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5032" y="520"/>
              <a:ext cx="13" cy="24"/>
            </a:xfrm>
            <a:custGeom>
              <a:avLst/>
              <a:gdLst>
                <a:gd name="T0" fmla="*/ 24 w 41"/>
                <a:gd name="T1" fmla="*/ 35 h 70"/>
                <a:gd name="T2" fmla="*/ 20 w 41"/>
                <a:gd name="T3" fmla="*/ 45 h 70"/>
                <a:gd name="T4" fmla="*/ 17 w 41"/>
                <a:gd name="T5" fmla="*/ 58 h 70"/>
                <a:gd name="T6" fmla="*/ 11 w 41"/>
                <a:gd name="T7" fmla="*/ 67 h 70"/>
                <a:gd name="T8" fmla="*/ 0 w 41"/>
                <a:gd name="T9" fmla="*/ 70 h 70"/>
                <a:gd name="T10" fmla="*/ 1 w 41"/>
                <a:gd name="T11" fmla="*/ 59 h 70"/>
                <a:gd name="T12" fmla="*/ 2 w 41"/>
                <a:gd name="T13" fmla="*/ 49 h 70"/>
                <a:gd name="T14" fmla="*/ 5 w 41"/>
                <a:gd name="T15" fmla="*/ 38 h 70"/>
                <a:gd name="T16" fmla="*/ 10 w 41"/>
                <a:gd name="T17" fmla="*/ 28 h 70"/>
                <a:gd name="T18" fmla="*/ 15 w 41"/>
                <a:gd name="T19" fmla="*/ 19 h 70"/>
                <a:gd name="T20" fmla="*/ 23 w 41"/>
                <a:gd name="T21" fmla="*/ 11 h 70"/>
                <a:gd name="T22" fmla="*/ 31 w 41"/>
                <a:gd name="T23" fmla="*/ 4 h 70"/>
                <a:gd name="T24" fmla="*/ 41 w 41"/>
                <a:gd name="T25" fmla="*/ 0 h 70"/>
                <a:gd name="T26" fmla="*/ 41 w 41"/>
                <a:gd name="T27" fmla="*/ 9 h 70"/>
                <a:gd name="T28" fmla="*/ 37 w 41"/>
                <a:gd name="T29" fmla="*/ 18 h 70"/>
                <a:gd name="T30" fmla="*/ 30 w 41"/>
                <a:gd name="T31" fmla="*/ 27 h 70"/>
                <a:gd name="T32" fmla="*/ 24 w 41"/>
                <a:gd name="T33" fmla="*/ 3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70">
                  <a:moveTo>
                    <a:pt x="24" y="35"/>
                  </a:moveTo>
                  <a:lnTo>
                    <a:pt x="20" y="45"/>
                  </a:lnTo>
                  <a:lnTo>
                    <a:pt x="17" y="58"/>
                  </a:lnTo>
                  <a:lnTo>
                    <a:pt x="11" y="67"/>
                  </a:lnTo>
                  <a:lnTo>
                    <a:pt x="0" y="70"/>
                  </a:lnTo>
                  <a:lnTo>
                    <a:pt x="1" y="59"/>
                  </a:lnTo>
                  <a:lnTo>
                    <a:pt x="2" y="49"/>
                  </a:lnTo>
                  <a:lnTo>
                    <a:pt x="5" y="38"/>
                  </a:lnTo>
                  <a:lnTo>
                    <a:pt x="10" y="28"/>
                  </a:lnTo>
                  <a:lnTo>
                    <a:pt x="15" y="19"/>
                  </a:lnTo>
                  <a:lnTo>
                    <a:pt x="23" y="11"/>
                  </a:lnTo>
                  <a:lnTo>
                    <a:pt x="31" y="4"/>
                  </a:lnTo>
                  <a:lnTo>
                    <a:pt x="41" y="0"/>
                  </a:lnTo>
                  <a:lnTo>
                    <a:pt x="41" y="9"/>
                  </a:lnTo>
                  <a:lnTo>
                    <a:pt x="37" y="18"/>
                  </a:lnTo>
                  <a:lnTo>
                    <a:pt x="30" y="27"/>
                  </a:lnTo>
                  <a:lnTo>
                    <a:pt x="24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5041" y="531"/>
              <a:ext cx="35" cy="27"/>
            </a:xfrm>
            <a:custGeom>
              <a:avLst/>
              <a:gdLst>
                <a:gd name="T0" fmla="*/ 105 w 105"/>
                <a:gd name="T1" fmla="*/ 35 h 79"/>
                <a:gd name="T2" fmla="*/ 103 w 105"/>
                <a:gd name="T3" fmla="*/ 42 h 79"/>
                <a:gd name="T4" fmla="*/ 100 w 105"/>
                <a:gd name="T5" fmla="*/ 49 h 79"/>
                <a:gd name="T6" fmla="*/ 96 w 105"/>
                <a:gd name="T7" fmla="*/ 56 h 79"/>
                <a:gd name="T8" fmla="*/ 91 w 105"/>
                <a:gd name="T9" fmla="*/ 61 h 79"/>
                <a:gd name="T10" fmla="*/ 85 w 105"/>
                <a:gd name="T11" fmla="*/ 67 h 79"/>
                <a:gd name="T12" fmla="*/ 79 w 105"/>
                <a:gd name="T13" fmla="*/ 71 h 79"/>
                <a:gd name="T14" fmla="*/ 72 w 105"/>
                <a:gd name="T15" fmla="*/ 76 h 79"/>
                <a:gd name="T16" fmla="*/ 64 w 105"/>
                <a:gd name="T17" fmla="*/ 78 h 79"/>
                <a:gd name="T18" fmla="*/ 55 w 105"/>
                <a:gd name="T19" fmla="*/ 79 h 79"/>
                <a:gd name="T20" fmla="*/ 46 w 105"/>
                <a:gd name="T21" fmla="*/ 79 h 79"/>
                <a:gd name="T22" fmla="*/ 39 w 105"/>
                <a:gd name="T23" fmla="*/ 78 h 79"/>
                <a:gd name="T24" fmla="*/ 30 w 105"/>
                <a:gd name="T25" fmla="*/ 76 h 79"/>
                <a:gd name="T26" fmla="*/ 21 w 105"/>
                <a:gd name="T27" fmla="*/ 72 h 79"/>
                <a:gd name="T28" fmla="*/ 13 w 105"/>
                <a:gd name="T29" fmla="*/ 69 h 79"/>
                <a:gd name="T30" fmla="*/ 6 w 105"/>
                <a:gd name="T31" fmla="*/ 65 h 79"/>
                <a:gd name="T32" fmla="*/ 0 w 105"/>
                <a:gd name="T33" fmla="*/ 61 h 79"/>
                <a:gd name="T34" fmla="*/ 4 w 105"/>
                <a:gd name="T35" fmla="*/ 52 h 79"/>
                <a:gd name="T36" fmla="*/ 9 w 105"/>
                <a:gd name="T37" fmla="*/ 42 h 79"/>
                <a:gd name="T38" fmla="*/ 13 w 105"/>
                <a:gd name="T39" fmla="*/ 34 h 79"/>
                <a:gd name="T40" fmla="*/ 19 w 105"/>
                <a:gd name="T41" fmla="*/ 26 h 79"/>
                <a:gd name="T42" fmla="*/ 25 w 105"/>
                <a:gd name="T43" fmla="*/ 18 h 79"/>
                <a:gd name="T44" fmla="*/ 32 w 105"/>
                <a:gd name="T45" fmla="*/ 10 h 79"/>
                <a:gd name="T46" fmla="*/ 41 w 105"/>
                <a:gd name="T47" fmla="*/ 5 h 79"/>
                <a:gd name="T48" fmla="*/ 51 w 105"/>
                <a:gd name="T49" fmla="*/ 0 h 79"/>
                <a:gd name="T50" fmla="*/ 60 w 105"/>
                <a:gd name="T51" fmla="*/ 1 h 79"/>
                <a:gd name="T52" fmla="*/ 68 w 105"/>
                <a:gd name="T53" fmla="*/ 4 h 79"/>
                <a:gd name="T54" fmla="*/ 76 w 105"/>
                <a:gd name="T55" fmla="*/ 7 h 79"/>
                <a:gd name="T56" fmla="*/ 83 w 105"/>
                <a:gd name="T57" fmla="*/ 10 h 79"/>
                <a:gd name="T58" fmla="*/ 91 w 105"/>
                <a:gd name="T59" fmla="*/ 15 h 79"/>
                <a:gd name="T60" fmla="*/ 96 w 105"/>
                <a:gd name="T61" fmla="*/ 20 h 79"/>
                <a:gd name="T62" fmla="*/ 101 w 105"/>
                <a:gd name="T63" fmla="*/ 27 h 79"/>
                <a:gd name="T64" fmla="*/ 105 w 105"/>
                <a:gd name="T65" fmla="*/ 3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5" h="79">
                  <a:moveTo>
                    <a:pt x="105" y="35"/>
                  </a:moveTo>
                  <a:lnTo>
                    <a:pt x="103" y="42"/>
                  </a:lnTo>
                  <a:lnTo>
                    <a:pt x="100" y="49"/>
                  </a:lnTo>
                  <a:lnTo>
                    <a:pt x="96" y="56"/>
                  </a:lnTo>
                  <a:lnTo>
                    <a:pt x="91" y="61"/>
                  </a:lnTo>
                  <a:lnTo>
                    <a:pt x="85" y="67"/>
                  </a:lnTo>
                  <a:lnTo>
                    <a:pt x="79" y="71"/>
                  </a:lnTo>
                  <a:lnTo>
                    <a:pt x="72" y="76"/>
                  </a:lnTo>
                  <a:lnTo>
                    <a:pt x="64" y="78"/>
                  </a:lnTo>
                  <a:lnTo>
                    <a:pt x="55" y="79"/>
                  </a:lnTo>
                  <a:lnTo>
                    <a:pt x="46" y="79"/>
                  </a:lnTo>
                  <a:lnTo>
                    <a:pt x="39" y="78"/>
                  </a:lnTo>
                  <a:lnTo>
                    <a:pt x="30" y="76"/>
                  </a:lnTo>
                  <a:lnTo>
                    <a:pt x="21" y="72"/>
                  </a:lnTo>
                  <a:lnTo>
                    <a:pt x="13" y="69"/>
                  </a:lnTo>
                  <a:lnTo>
                    <a:pt x="6" y="65"/>
                  </a:lnTo>
                  <a:lnTo>
                    <a:pt x="0" y="61"/>
                  </a:lnTo>
                  <a:lnTo>
                    <a:pt x="4" y="52"/>
                  </a:lnTo>
                  <a:lnTo>
                    <a:pt x="9" y="42"/>
                  </a:lnTo>
                  <a:lnTo>
                    <a:pt x="13" y="34"/>
                  </a:lnTo>
                  <a:lnTo>
                    <a:pt x="19" y="26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1" y="5"/>
                  </a:lnTo>
                  <a:lnTo>
                    <a:pt x="51" y="0"/>
                  </a:lnTo>
                  <a:lnTo>
                    <a:pt x="60" y="1"/>
                  </a:lnTo>
                  <a:lnTo>
                    <a:pt x="68" y="4"/>
                  </a:lnTo>
                  <a:lnTo>
                    <a:pt x="76" y="7"/>
                  </a:lnTo>
                  <a:lnTo>
                    <a:pt x="83" y="10"/>
                  </a:lnTo>
                  <a:lnTo>
                    <a:pt x="91" y="15"/>
                  </a:lnTo>
                  <a:lnTo>
                    <a:pt x="96" y="20"/>
                  </a:lnTo>
                  <a:lnTo>
                    <a:pt x="101" y="27"/>
                  </a:lnTo>
                  <a:lnTo>
                    <a:pt x="105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5165" y="552"/>
              <a:ext cx="43" cy="66"/>
            </a:xfrm>
            <a:custGeom>
              <a:avLst/>
              <a:gdLst>
                <a:gd name="T0" fmla="*/ 129 w 129"/>
                <a:gd name="T1" fmla="*/ 66 h 198"/>
                <a:gd name="T2" fmla="*/ 120 w 129"/>
                <a:gd name="T3" fmla="*/ 143 h 198"/>
                <a:gd name="T4" fmla="*/ 117 w 129"/>
                <a:gd name="T5" fmla="*/ 186 h 198"/>
                <a:gd name="T6" fmla="*/ 108 w 129"/>
                <a:gd name="T7" fmla="*/ 195 h 198"/>
                <a:gd name="T8" fmla="*/ 98 w 129"/>
                <a:gd name="T9" fmla="*/ 197 h 198"/>
                <a:gd name="T10" fmla="*/ 90 w 129"/>
                <a:gd name="T11" fmla="*/ 195 h 198"/>
                <a:gd name="T12" fmla="*/ 89 w 129"/>
                <a:gd name="T13" fmla="*/ 166 h 198"/>
                <a:gd name="T14" fmla="*/ 95 w 129"/>
                <a:gd name="T15" fmla="*/ 109 h 198"/>
                <a:gd name="T16" fmla="*/ 78 w 129"/>
                <a:gd name="T17" fmla="*/ 86 h 198"/>
                <a:gd name="T18" fmla="*/ 69 w 129"/>
                <a:gd name="T19" fmla="*/ 86 h 198"/>
                <a:gd name="T20" fmla="*/ 60 w 129"/>
                <a:gd name="T21" fmla="*/ 90 h 198"/>
                <a:gd name="T22" fmla="*/ 53 w 129"/>
                <a:gd name="T23" fmla="*/ 95 h 198"/>
                <a:gd name="T24" fmla="*/ 38 w 129"/>
                <a:gd name="T25" fmla="*/ 105 h 198"/>
                <a:gd name="T26" fmla="*/ 28 w 129"/>
                <a:gd name="T27" fmla="*/ 125 h 198"/>
                <a:gd name="T28" fmla="*/ 24 w 129"/>
                <a:gd name="T29" fmla="*/ 148 h 198"/>
                <a:gd name="T30" fmla="*/ 18 w 129"/>
                <a:gd name="T31" fmla="*/ 171 h 198"/>
                <a:gd name="T32" fmla="*/ 9 w 129"/>
                <a:gd name="T33" fmla="*/ 178 h 198"/>
                <a:gd name="T34" fmla="*/ 3 w 129"/>
                <a:gd name="T35" fmla="*/ 170 h 198"/>
                <a:gd name="T36" fmla="*/ 6 w 129"/>
                <a:gd name="T37" fmla="*/ 154 h 198"/>
                <a:gd name="T38" fmla="*/ 18 w 129"/>
                <a:gd name="T39" fmla="*/ 127 h 198"/>
                <a:gd name="T40" fmla="*/ 28 w 129"/>
                <a:gd name="T41" fmla="*/ 100 h 198"/>
                <a:gd name="T42" fmla="*/ 36 w 129"/>
                <a:gd name="T43" fmla="*/ 71 h 198"/>
                <a:gd name="T44" fmla="*/ 46 w 129"/>
                <a:gd name="T45" fmla="*/ 54 h 198"/>
                <a:gd name="T46" fmla="*/ 59 w 129"/>
                <a:gd name="T47" fmla="*/ 57 h 198"/>
                <a:gd name="T48" fmla="*/ 73 w 129"/>
                <a:gd name="T49" fmla="*/ 64 h 198"/>
                <a:gd name="T50" fmla="*/ 88 w 129"/>
                <a:gd name="T51" fmla="*/ 68 h 198"/>
                <a:gd name="T52" fmla="*/ 106 w 129"/>
                <a:gd name="T53" fmla="*/ 60 h 198"/>
                <a:gd name="T54" fmla="*/ 116 w 129"/>
                <a:gd name="T55" fmla="*/ 43 h 198"/>
                <a:gd name="T56" fmla="*/ 115 w 129"/>
                <a:gd name="T57" fmla="*/ 28 h 198"/>
                <a:gd name="T58" fmla="*/ 108 w 129"/>
                <a:gd name="T59" fmla="*/ 20 h 198"/>
                <a:gd name="T60" fmla="*/ 96 w 129"/>
                <a:gd name="T61" fmla="*/ 20 h 198"/>
                <a:gd name="T62" fmla="*/ 83 w 129"/>
                <a:gd name="T63" fmla="*/ 26 h 198"/>
                <a:gd name="T64" fmla="*/ 84 w 129"/>
                <a:gd name="T65" fmla="*/ 37 h 198"/>
                <a:gd name="T66" fmla="*/ 95 w 129"/>
                <a:gd name="T67" fmla="*/ 39 h 198"/>
                <a:gd name="T68" fmla="*/ 91 w 129"/>
                <a:gd name="T69" fmla="*/ 47 h 198"/>
                <a:gd name="T70" fmla="*/ 83 w 129"/>
                <a:gd name="T71" fmla="*/ 49 h 198"/>
                <a:gd name="T72" fmla="*/ 73 w 129"/>
                <a:gd name="T73" fmla="*/ 47 h 198"/>
                <a:gd name="T74" fmla="*/ 64 w 129"/>
                <a:gd name="T75" fmla="*/ 43 h 198"/>
                <a:gd name="T76" fmla="*/ 59 w 129"/>
                <a:gd name="T77" fmla="*/ 35 h 198"/>
                <a:gd name="T78" fmla="*/ 68 w 129"/>
                <a:gd name="T79" fmla="*/ 22 h 198"/>
                <a:gd name="T80" fmla="*/ 77 w 129"/>
                <a:gd name="T81" fmla="*/ 12 h 198"/>
                <a:gd name="T82" fmla="*/ 85 w 129"/>
                <a:gd name="T83" fmla="*/ 6 h 198"/>
                <a:gd name="T84" fmla="*/ 94 w 129"/>
                <a:gd name="T85" fmla="*/ 4 h 198"/>
                <a:gd name="T86" fmla="*/ 104 w 129"/>
                <a:gd name="T87" fmla="*/ 2 h 198"/>
                <a:gd name="T88" fmla="*/ 115 w 129"/>
                <a:gd name="T89" fmla="*/ 5 h 198"/>
                <a:gd name="T90" fmla="*/ 126 w 129"/>
                <a:gd name="T91" fmla="*/ 19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9" h="198">
                  <a:moveTo>
                    <a:pt x="129" y="28"/>
                  </a:moveTo>
                  <a:lnTo>
                    <a:pt x="129" y="66"/>
                  </a:lnTo>
                  <a:lnTo>
                    <a:pt x="125" y="104"/>
                  </a:lnTo>
                  <a:lnTo>
                    <a:pt x="120" y="143"/>
                  </a:lnTo>
                  <a:lnTo>
                    <a:pt x="119" y="179"/>
                  </a:lnTo>
                  <a:lnTo>
                    <a:pt x="117" y="186"/>
                  </a:lnTo>
                  <a:lnTo>
                    <a:pt x="114" y="191"/>
                  </a:lnTo>
                  <a:lnTo>
                    <a:pt x="108" y="195"/>
                  </a:lnTo>
                  <a:lnTo>
                    <a:pt x="103" y="198"/>
                  </a:lnTo>
                  <a:lnTo>
                    <a:pt x="98" y="197"/>
                  </a:lnTo>
                  <a:lnTo>
                    <a:pt x="95" y="196"/>
                  </a:lnTo>
                  <a:lnTo>
                    <a:pt x="90" y="195"/>
                  </a:lnTo>
                  <a:lnTo>
                    <a:pt x="86" y="194"/>
                  </a:lnTo>
                  <a:lnTo>
                    <a:pt x="89" y="166"/>
                  </a:lnTo>
                  <a:lnTo>
                    <a:pt x="95" y="137"/>
                  </a:lnTo>
                  <a:lnTo>
                    <a:pt x="95" y="109"/>
                  </a:lnTo>
                  <a:lnTo>
                    <a:pt x="83" y="87"/>
                  </a:lnTo>
                  <a:lnTo>
                    <a:pt x="78" y="86"/>
                  </a:lnTo>
                  <a:lnTo>
                    <a:pt x="74" y="86"/>
                  </a:lnTo>
                  <a:lnTo>
                    <a:pt x="69" y="86"/>
                  </a:lnTo>
                  <a:lnTo>
                    <a:pt x="65" y="88"/>
                  </a:lnTo>
                  <a:lnTo>
                    <a:pt x="60" y="90"/>
                  </a:lnTo>
                  <a:lnTo>
                    <a:pt x="56" y="93"/>
                  </a:lnTo>
                  <a:lnTo>
                    <a:pt x="53" y="95"/>
                  </a:lnTo>
                  <a:lnTo>
                    <a:pt x="48" y="97"/>
                  </a:lnTo>
                  <a:lnTo>
                    <a:pt x="38" y="105"/>
                  </a:lnTo>
                  <a:lnTo>
                    <a:pt x="33" y="114"/>
                  </a:lnTo>
                  <a:lnTo>
                    <a:pt x="28" y="125"/>
                  </a:lnTo>
                  <a:lnTo>
                    <a:pt x="26" y="136"/>
                  </a:lnTo>
                  <a:lnTo>
                    <a:pt x="24" y="148"/>
                  </a:lnTo>
                  <a:lnTo>
                    <a:pt x="21" y="160"/>
                  </a:lnTo>
                  <a:lnTo>
                    <a:pt x="18" y="171"/>
                  </a:lnTo>
                  <a:lnTo>
                    <a:pt x="13" y="181"/>
                  </a:lnTo>
                  <a:lnTo>
                    <a:pt x="9" y="178"/>
                  </a:lnTo>
                  <a:lnTo>
                    <a:pt x="6" y="175"/>
                  </a:lnTo>
                  <a:lnTo>
                    <a:pt x="3" y="170"/>
                  </a:lnTo>
                  <a:lnTo>
                    <a:pt x="0" y="167"/>
                  </a:lnTo>
                  <a:lnTo>
                    <a:pt x="6" y="154"/>
                  </a:lnTo>
                  <a:lnTo>
                    <a:pt x="13" y="140"/>
                  </a:lnTo>
                  <a:lnTo>
                    <a:pt x="18" y="127"/>
                  </a:lnTo>
                  <a:lnTo>
                    <a:pt x="24" y="114"/>
                  </a:lnTo>
                  <a:lnTo>
                    <a:pt x="28" y="100"/>
                  </a:lnTo>
                  <a:lnTo>
                    <a:pt x="33" y="86"/>
                  </a:lnTo>
                  <a:lnTo>
                    <a:pt x="36" y="71"/>
                  </a:lnTo>
                  <a:lnTo>
                    <a:pt x="39" y="56"/>
                  </a:lnTo>
                  <a:lnTo>
                    <a:pt x="46" y="54"/>
                  </a:lnTo>
                  <a:lnTo>
                    <a:pt x="53" y="54"/>
                  </a:lnTo>
                  <a:lnTo>
                    <a:pt x="59" y="57"/>
                  </a:lnTo>
                  <a:lnTo>
                    <a:pt x="66" y="60"/>
                  </a:lnTo>
                  <a:lnTo>
                    <a:pt x="73" y="64"/>
                  </a:lnTo>
                  <a:lnTo>
                    <a:pt x="80" y="67"/>
                  </a:lnTo>
                  <a:lnTo>
                    <a:pt x="88" y="68"/>
                  </a:lnTo>
                  <a:lnTo>
                    <a:pt x="96" y="66"/>
                  </a:lnTo>
                  <a:lnTo>
                    <a:pt x="106" y="60"/>
                  </a:lnTo>
                  <a:lnTo>
                    <a:pt x="113" y="51"/>
                  </a:lnTo>
                  <a:lnTo>
                    <a:pt x="116" y="43"/>
                  </a:lnTo>
                  <a:lnTo>
                    <a:pt x="117" y="33"/>
                  </a:lnTo>
                  <a:lnTo>
                    <a:pt x="115" y="28"/>
                  </a:lnTo>
                  <a:lnTo>
                    <a:pt x="113" y="24"/>
                  </a:lnTo>
                  <a:lnTo>
                    <a:pt x="108" y="20"/>
                  </a:lnTo>
                  <a:lnTo>
                    <a:pt x="104" y="18"/>
                  </a:lnTo>
                  <a:lnTo>
                    <a:pt x="96" y="20"/>
                  </a:lnTo>
                  <a:lnTo>
                    <a:pt x="88" y="23"/>
                  </a:lnTo>
                  <a:lnTo>
                    <a:pt x="83" y="26"/>
                  </a:lnTo>
                  <a:lnTo>
                    <a:pt x="79" y="33"/>
                  </a:lnTo>
                  <a:lnTo>
                    <a:pt x="84" y="37"/>
                  </a:lnTo>
                  <a:lnTo>
                    <a:pt x="89" y="38"/>
                  </a:lnTo>
                  <a:lnTo>
                    <a:pt x="95" y="39"/>
                  </a:lnTo>
                  <a:lnTo>
                    <a:pt x="96" y="45"/>
                  </a:lnTo>
                  <a:lnTo>
                    <a:pt x="91" y="47"/>
                  </a:lnTo>
                  <a:lnTo>
                    <a:pt x="87" y="48"/>
                  </a:lnTo>
                  <a:lnTo>
                    <a:pt x="83" y="49"/>
                  </a:lnTo>
                  <a:lnTo>
                    <a:pt x="78" y="48"/>
                  </a:lnTo>
                  <a:lnTo>
                    <a:pt x="73" y="47"/>
                  </a:lnTo>
                  <a:lnTo>
                    <a:pt x="68" y="45"/>
                  </a:lnTo>
                  <a:lnTo>
                    <a:pt x="64" y="43"/>
                  </a:lnTo>
                  <a:lnTo>
                    <a:pt x="59" y="40"/>
                  </a:lnTo>
                  <a:lnTo>
                    <a:pt x="59" y="35"/>
                  </a:lnTo>
                  <a:lnTo>
                    <a:pt x="63" y="28"/>
                  </a:lnTo>
                  <a:lnTo>
                    <a:pt x="68" y="22"/>
                  </a:lnTo>
                  <a:lnTo>
                    <a:pt x="73" y="15"/>
                  </a:lnTo>
                  <a:lnTo>
                    <a:pt x="77" y="12"/>
                  </a:lnTo>
                  <a:lnTo>
                    <a:pt x="80" y="8"/>
                  </a:lnTo>
                  <a:lnTo>
                    <a:pt x="85" y="6"/>
                  </a:lnTo>
                  <a:lnTo>
                    <a:pt x="89" y="5"/>
                  </a:lnTo>
                  <a:lnTo>
                    <a:pt x="94" y="4"/>
                  </a:lnTo>
                  <a:lnTo>
                    <a:pt x="99" y="3"/>
                  </a:lnTo>
                  <a:lnTo>
                    <a:pt x="104" y="2"/>
                  </a:lnTo>
                  <a:lnTo>
                    <a:pt x="108" y="0"/>
                  </a:lnTo>
                  <a:lnTo>
                    <a:pt x="115" y="5"/>
                  </a:lnTo>
                  <a:lnTo>
                    <a:pt x="121" y="12"/>
                  </a:lnTo>
                  <a:lnTo>
                    <a:pt x="126" y="19"/>
                  </a:lnTo>
                  <a:lnTo>
                    <a:pt x="129" y="28"/>
                  </a:lnTo>
                  <a:close/>
                </a:path>
              </a:pathLst>
            </a:custGeom>
            <a:solidFill>
              <a:srgbClr val="00F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5061" y="540"/>
              <a:ext cx="5" cy="7"/>
            </a:xfrm>
            <a:custGeom>
              <a:avLst/>
              <a:gdLst>
                <a:gd name="T0" fmla="*/ 14 w 16"/>
                <a:gd name="T1" fmla="*/ 13 h 20"/>
                <a:gd name="T2" fmla="*/ 3 w 16"/>
                <a:gd name="T3" fmla="*/ 20 h 20"/>
                <a:gd name="T4" fmla="*/ 1 w 16"/>
                <a:gd name="T5" fmla="*/ 16 h 20"/>
                <a:gd name="T6" fmla="*/ 0 w 16"/>
                <a:gd name="T7" fmla="*/ 13 h 20"/>
                <a:gd name="T8" fmla="*/ 1 w 16"/>
                <a:gd name="T9" fmla="*/ 10 h 20"/>
                <a:gd name="T10" fmla="*/ 1 w 16"/>
                <a:gd name="T11" fmla="*/ 5 h 20"/>
                <a:gd name="T12" fmla="*/ 6 w 16"/>
                <a:gd name="T13" fmla="*/ 0 h 20"/>
                <a:gd name="T14" fmla="*/ 13 w 16"/>
                <a:gd name="T15" fmla="*/ 1 h 20"/>
                <a:gd name="T16" fmla="*/ 16 w 16"/>
                <a:gd name="T17" fmla="*/ 5 h 20"/>
                <a:gd name="T18" fmla="*/ 14 w 16"/>
                <a:gd name="T19" fmla="*/ 1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20">
                  <a:moveTo>
                    <a:pt x="14" y="13"/>
                  </a:moveTo>
                  <a:lnTo>
                    <a:pt x="3" y="20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1" y="5"/>
                  </a:lnTo>
                  <a:lnTo>
                    <a:pt x="6" y="0"/>
                  </a:lnTo>
                  <a:lnTo>
                    <a:pt x="13" y="1"/>
                  </a:lnTo>
                  <a:lnTo>
                    <a:pt x="16" y="5"/>
                  </a:lnTo>
                  <a:lnTo>
                    <a:pt x="14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5047" y="543"/>
              <a:ext cx="11" cy="11"/>
            </a:xfrm>
            <a:custGeom>
              <a:avLst/>
              <a:gdLst>
                <a:gd name="T0" fmla="*/ 33 w 33"/>
                <a:gd name="T1" fmla="*/ 31 h 32"/>
                <a:gd name="T2" fmla="*/ 32 w 33"/>
                <a:gd name="T3" fmla="*/ 32 h 32"/>
                <a:gd name="T4" fmla="*/ 30 w 33"/>
                <a:gd name="T5" fmla="*/ 32 h 32"/>
                <a:gd name="T6" fmla="*/ 25 w 33"/>
                <a:gd name="T7" fmla="*/ 31 h 32"/>
                <a:gd name="T8" fmla="*/ 20 w 33"/>
                <a:gd name="T9" fmla="*/ 30 h 32"/>
                <a:gd name="T10" fmla="*/ 14 w 33"/>
                <a:gd name="T11" fmla="*/ 29 h 32"/>
                <a:gd name="T12" fmla="*/ 8 w 33"/>
                <a:gd name="T13" fmla="*/ 27 h 32"/>
                <a:gd name="T14" fmla="*/ 4 w 33"/>
                <a:gd name="T15" fmla="*/ 25 h 32"/>
                <a:gd name="T16" fmla="*/ 0 w 33"/>
                <a:gd name="T17" fmla="*/ 23 h 32"/>
                <a:gd name="T18" fmla="*/ 20 w 33"/>
                <a:gd name="T19" fmla="*/ 0 h 32"/>
                <a:gd name="T20" fmla="*/ 18 w 33"/>
                <a:gd name="T21" fmla="*/ 9 h 32"/>
                <a:gd name="T22" fmla="*/ 21 w 33"/>
                <a:gd name="T23" fmla="*/ 16 h 32"/>
                <a:gd name="T24" fmla="*/ 25 w 33"/>
                <a:gd name="T25" fmla="*/ 24 h 32"/>
                <a:gd name="T26" fmla="*/ 33 w 33"/>
                <a:gd name="T27" fmla="*/ 3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" h="32">
                  <a:moveTo>
                    <a:pt x="33" y="31"/>
                  </a:moveTo>
                  <a:lnTo>
                    <a:pt x="32" y="32"/>
                  </a:lnTo>
                  <a:lnTo>
                    <a:pt x="30" y="32"/>
                  </a:lnTo>
                  <a:lnTo>
                    <a:pt x="25" y="31"/>
                  </a:lnTo>
                  <a:lnTo>
                    <a:pt x="20" y="30"/>
                  </a:lnTo>
                  <a:lnTo>
                    <a:pt x="14" y="29"/>
                  </a:lnTo>
                  <a:lnTo>
                    <a:pt x="8" y="27"/>
                  </a:lnTo>
                  <a:lnTo>
                    <a:pt x="4" y="25"/>
                  </a:lnTo>
                  <a:lnTo>
                    <a:pt x="0" y="23"/>
                  </a:lnTo>
                  <a:lnTo>
                    <a:pt x="20" y="0"/>
                  </a:lnTo>
                  <a:lnTo>
                    <a:pt x="18" y="9"/>
                  </a:lnTo>
                  <a:lnTo>
                    <a:pt x="21" y="16"/>
                  </a:lnTo>
                  <a:lnTo>
                    <a:pt x="25" y="24"/>
                  </a:lnTo>
                  <a:lnTo>
                    <a:pt x="33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5107" y="553"/>
              <a:ext cx="12" cy="21"/>
            </a:xfrm>
            <a:custGeom>
              <a:avLst/>
              <a:gdLst>
                <a:gd name="T0" fmla="*/ 36 w 36"/>
                <a:gd name="T1" fmla="*/ 56 h 64"/>
                <a:gd name="T2" fmla="*/ 34 w 36"/>
                <a:gd name="T3" fmla="*/ 58 h 64"/>
                <a:gd name="T4" fmla="*/ 33 w 36"/>
                <a:gd name="T5" fmla="*/ 62 h 64"/>
                <a:gd name="T6" fmla="*/ 31 w 36"/>
                <a:gd name="T7" fmla="*/ 64 h 64"/>
                <a:gd name="T8" fmla="*/ 27 w 36"/>
                <a:gd name="T9" fmla="*/ 63 h 64"/>
                <a:gd name="T10" fmla="*/ 16 w 36"/>
                <a:gd name="T11" fmla="*/ 53 h 64"/>
                <a:gd name="T12" fmla="*/ 8 w 36"/>
                <a:gd name="T13" fmla="*/ 41 h 64"/>
                <a:gd name="T14" fmla="*/ 3 w 36"/>
                <a:gd name="T15" fmla="*/ 27 h 64"/>
                <a:gd name="T16" fmla="*/ 0 w 36"/>
                <a:gd name="T17" fmla="*/ 13 h 64"/>
                <a:gd name="T18" fmla="*/ 1 w 36"/>
                <a:gd name="T19" fmla="*/ 10 h 64"/>
                <a:gd name="T20" fmla="*/ 1 w 36"/>
                <a:gd name="T21" fmla="*/ 5 h 64"/>
                <a:gd name="T22" fmla="*/ 2 w 36"/>
                <a:gd name="T23" fmla="*/ 2 h 64"/>
                <a:gd name="T24" fmla="*/ 5 w 36"/>
                <a:gd name="T25" fmla="*/ 0 h 64"/>
                <a:gd name="T26" fmla="*/ 13 w 36"/>
                <a:gd name="T27" fmla="*/ 13 h 64"/>
                <a:gd name="T28" fmla="*/ 20 w 36"/>
                <a:gd name="T29" fmla="*/ 27 h 64"/>
                <a:gd name="T30" fmla="*/ 26 w 36"/>
                <a:gd name="T31" fmla="*/ 43 h 64"/>
                <a:gd name="T32" fmla="*/ 36 w 36"/>
                <a:gd name="T33" fmla="*/ 5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64">
                  <a:moveTo>
                    <a:pt x="36" y="56"/>
                  </a:moveTo>
                  <a:lnTo>
                    <a:pt x="34" y="58"/>
                  </a:lnTo>
                  <a:lnTo>
                    <a:pt x="33" y="62"/>
                  </a:lnTo>
                  <a:lnTo>
                    <a:pt x="31" y="64"/>
                  </a:lnTo>
                  <a:lnTo>
                    <a:pt x="27" y="63"/>
                  </a:lnTo>
                  <a:lnTo>
                    <a:pt x="16" y="53"/>
                  </a:lnTo>
                  <a:lnTo>
                    <a:pt x="8" y="41"/>
                  </a:lnTo>
                  <a:lnTo>
                    <a:pt x="3" y="27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1" y="5"/>
                  </a:lnTo>
                  <a:lnTo>
                    <a:pt x="2" y="2"/>
                  </a:lnTo>
                  <a:lnTo>
                    <a:pt x="5" y="0"/>
                  </a:lnTo>
                  <a:lnTo>
                    <a:pt x="13" y="13"/>
                  </a:lnTo>
                  <a:lnTo>
                    <a:pt x="20" y="27"/>
                  </a:lnTo>
                  <a:lnTo>
                    <a:pt x="26" y="43"/>
                  </a:lnTo>
                  <a:lnTo>
                    <a:pt x="36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5109" y="582"/>
              <a:ext cx="13" cy="12"/>
            </a:xfrm>
            <a:custGeom>
              <a:avLst/>
              <a:gdLst>
                <a:gd name="T0" fmla="*/ 38 w 39"/>
                <a:gd name="T1" fmla="*/ 1 h 37"/>
                <a:gd name="T2" fmla="*/ 39 w 39"/>
                <a:gd name="T3" fmla="*/ 12 h 37"/>
                <a:gd name="T4" fmla="*/ 35 w 39"/>
                <a:gd name="T5" fmla="*/ 24 h 37"/>
                <a:gd name="T6" fmla="*/ 27 w 39"/>
                <a:gd name="T7" fmla="*/ 31 h 37"/>
                <a:gd name="T8" fmla="*/ 17 w 39"/>
                <a:gd name="T9" fmla="*/ 36 h 37"/>
                <a:gd name="T10" fmla="*/ 14 w 39"/>
                <a:gd name="T11" fmla="*/ 37 h 37"/>
                <a:gd name="T12" fmla="*/ 10 w 39"/>
                <a:gd name="T13" fmla="*/ 37 h 37"/>
                <a:gd name="T14" fmla="*/ 7 w 39"/>
                <a:gd name="T15" fmla="*/ 37 h 37"/>
                <a:gd name="T16" fmla="*/ 4 w 39"/>
                <a:gd name="T17" fmla="*/ 36 h 37"/>
                <a:gd name="T18" fmla="*/ 0 w 39"/>
                <a:gd name="T19" fmla="*/ 31 h 37"/>
                <a:gd name="T20" fmla="*/ 9 w 39"/>
                <a:gd name="T21" fmla="*/ 25 h 37"/>
                <a:gd name="T22" fmla="*/ 18 w 39"/>
                <a:gd name="T23" fmla="*/ 17 h 37"/>
                <a:gd name="T24" fmla="*/ 26 w 39"/>
                <a:gd name="T25" fmla="*/ 9 h 37"/>
                <a:gd name="T26" fmla="*/ 31 w 39"/>
                <a:gd name="T27" fmla="*/ 0 h 37"/>
                <a:gd name="T28" fmla="*/ 38 w 39"/>
                <a:gd name="T29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37">
                  <a:moveTo>
                    <a:pt x="38" y="1"/>
                  </a:moveTo>
                  <a:lnTo>
                    <a:pt x="39" y="12"/>
                  </a:lnTo>
                  <a:lnTo>
                    <a:pt x="35" y="24"/>
                  </a:lnTo>
                  <a:lnTo>
                    <a:pt x="27" y="31"/>
                  </a:lnTo>
                  <a:lnTo>
                    <a:pt x="17" y="36"/>
                  </a:lnTo>
                  <a:lnTo>
                    <a:pt x="14" y="37"/>
                  </a:lnTo>
                  <a:lnTo>
                    <a:pt x="10" y="37"/>
                  </a:lnTo>
                  <a:lnTo>
                    <a:pt x="7" y="37"/>
                  </a:lnTo>
                  <a:lnTo>
                    <a:pt x="4" y="36"/>
                  </a:lnTo>
                  <a:lnTo>
                    <a:pt x="0" y="31"/>
                  </a:lnTo>
                  <a:lnTo>
                    <a:pt x="9" y="25"/>
                  </a:lnTo>
                  <a:lnTo>
                    <a:pt x="18" y="17"/>
                  </a:lnTo>
                  <a:lnTo>
                    <a:pt x="26" y="9"/>
                  </a:lnTo>
                  <a:lnTo>
                    <a:pt x="31" y="0"/>
                  </a:lnTo>
                  <a:lnTo>
                    <a:pt x="3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5173" y="591"/>
              <a:ext cx="16" cy="45"/>
            </a:xfrm>
            <a:custGeom>
              <a:avLst/>
              <a:gdLst>
                <a:gd name="T0" fmla="*/ 25 w 46"/>
                <a:gd name="T1" fmla="*/ 134 h 134"/>
                <a:gd name="T2" fmla="*/ 0 w 46"/>
                <a:gd name="T3" fmla="*/ 129 h 134"/>
                <a:gd name="T4" fmla="*/ 5 w 46"/>
                <a:gd name="T5" fmla="*/ 100 h 134"/>
                <a:gd name="T6" fmla="*/ 14 w 46"/>
                <a:gd name="T7" fmla="*/ 72 h 134"/>
                <a:gd name="T8" fmla="*/ 24 w 46"/>
                <a:gd name="T9" fmla="*/ 46 h 134"/>
                <a:gd name="T10" fmla="*/ 32 w 46"/>
                <a:gd name="T11" fmla="*/ 18 h 134"/>
                <a:gd name="T12" fmla="*/ 46 w 46"/>
                <a:gd name="T13" fmla="*/ 0 h 134"/>
                <a:gd name="T14" fmla="*/ 45 w 46"/>
                <a:gd name="T15" fmla="*/ 30 h 134"/>
                <a:gd name="T16" fmla="*/ 40 w 46"/>
                <a:gd name="T17" fmla="*/ 71 h 134"/>
                <a:gd name="T18" fmla="*/ 32 w 46"/>
                <a:gd name="T19" fmla="*/ 111 h 134"/>
                <a:gd name="T20" fmla="*/ 25 w 46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" h="134">
                  <a:moveTo>
                    <a:pt x="25" y="134"/>
                  </a:moveTo>
                  <a:lnTo>
                    <a:pt x="0" y="129"/>
                  </a:lnTo>
                  <a:lnTo>
                    <a:pt x="5" y="100"/>
                  </a:lnTo>
                  <a:lnTo>
                    <a:pt x="14" y="72"/>
                  </a:lnTo>
                  <a:lnTo>
                    <a:pt x="24" y="46"/>
                  </a:lnTo>
                  <a:lnTo>
                    <a:pt x="32" y="18"/>
                  </a:lnTo>
                  <a:lnTo>
                    <a:pt x="46" y="0"/>
                  </a:lnTo>
                  <a:lnTo>
                    <a:pt x="45" y="30"/>
                  </a:lnTo>
                  <a:lnTo>
                    <a:pt x="40" y="71"/>
                  </a:lnTo>
                  <a:lnTo>
                    <a:pt x="32" y="111"/>
                  </a:lnTo>
                  <a:lnTo>
                    <a:pt x="25" y="134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5004" y="569"/>
              <a:ext cx="14" cy="23"/>
            </a:xfrm>
            <a:custGeom>
              <a:avLst/>
              <a:gdLst>
                <a:gd name="T0" fmla="*/ 42 w 42"/>
                <a:gd name="T1" fmla="*/ 57 h 71"/>
                <a:gd name="T2" fmla="*/ 39 w 42"/>
                <a:gd name="T3" fmla="*/ 61 h 71"/>
                <a:gd name="T4" fmla="*/ 39 w 42"/>
                <a:gd name="T5" fmla="*/ 66 h 71"/>
                <a:gd name="T6" fmla="*/ 37 w 42"/>
                <a:gd name="T7" fmla="*/ 69 h 71"/>
                <a:gd name="T8" fmla="*/ 34 w 42"/>
                <a:gd name="T9" fmla="*/ 71 h 71"/>
                <a:gd name="T10" fmla="*/ 26 w 42"/>
                <a:gd name="T11" fmla="*/ 70 h 71"/>
                <a:gd name="T12" fmla="*/ 22 w 42"/>
                <a:gd name="T13" fmla="*/ 65 h 71"/>
                <a:gd name="T14" fmla="*/ 19 w 42"/>
                <a:gd name="T15" fmla="*/ 58 h 71"/>
                <a:gd name="T16" fmla="*/ 17 w 42"/>
                <a:gd name="T17" fmla="*/ 53 h 71"/>
                <a:gd name="T18" fmla="*/ 15 w 42"/>
                <a:gd name="T19" fmla="*/ 39 h 71"/>
                <a:gd name="T20" fmla="*/ 11 w 42"/>
                <a:gd name="T21" fmla="*/ 26 h 71"/>
                <a:gd name="T22" fmla="*/ 4 w 42"/>
                <a:gd name="T23" fmla="*/ 13 h 71"/>
                <a:gd name="T24" fmla="*/ 0 w 42"/>
                <a:gd name="T25" fmla="*/ 0 h 71"/>
                <a:gd name="T26" fmla="*/ 8 w 42"/>
                <a:gd name="T27" fmla="*/ 5 h 71"/>
                <a:gd name="T28" fmla="*/ 16 w 42"/>
                <a:gd name="T29" fmla="*/ 9 h 71"/>
                <a:gd name="T30" fmla="*/ 23 w 42"/>
                <a:gd name="T31" fmla="*/ 16 h 71"/>
                <a:gd name="T32" fmla="*/ 29 w 42"/>
                <a:gd name="T33" fmla="*/ 24 h 71"/>
                <a:gd name="T34" fmla="*/ 34 w 42"/>
                <a:gd name="T35" fmla="*/ 31 h 71"/>
                <a:gd name="T36" fmla="*/ 38 w 42"/>
                <a:gd name="T37" fmla="*/ 39 h 71"/>
                <a:gd name="T38" fmla="*/ 41 w 42"/>
                <a:gd name="T39" fmla="*/ 48 h 71"/>
                <a:gd name="T40" fmla="*/ 42 w 42"/>
                <a:gd name="T41" fmla="*/ 57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2" h="71">
                  <a:moveTo>
                    <a:pt x="42" y="57"/>
                  </a:moveTo>
                  <a:lnTo>
                    <a:pt x="39" y="61"/>
                  </a:lnTo>
                  <a:lnTo>
                    <a:pt x="39" y="66"/>
                  </a:lnTo>
                  <a:lnTo>
                    <a:pt x="37" y="69"/>
                  </a:lnTo>
                  <a:lnTo>
                    <a:pt x="34" y="71"/>
                  </a:lnTo>
                  <a:lnTo>
                    <a:pt x="26" y="70"/>
                  </a:lnTo>
                  <a:lnTo>
                    <a:pt x="22" y="65"/>
                  </a:lnTo>
                  <a:lnTo>
                    <a:pt x="19" y="58"/>
                  </a:lnTo>
                  <a:lnTo>
                    <a:pt x="17" y="53"/>
                  </a:lnTo>
                  <a:lnTo>
                    <a:pt x="15" y="39"/>
                  </a:lnTo>
                  <a:lnTo>
                    <a:pt x="11" y="26"/>
                  </a:lnTo>
                  <a:lnTo>
                    <a:pt x="4" y="13"/>
                  </a:lnTo>
                  <a:lnTo>
                    <a:pt x="0" y="0"/>
                  </a:lnTo>
                  <a:lnTo>
                    <a:pt x="8" y="5"/>
                  </a:lnTo>
                  <a:lnTo>
                    <a:pt x="16" y="9"/>
                  </a:lnTo>
                  <a:lnTo>
                    <a:pt x="23" y="16"/>
                  </a:lnTo>
                  <a:lnTo>
                    <a:pt x="29" y="24"/>
                  </a:lnTo>
                  <a:lnTo>
                    <a:pt x="34" y="31"/>
                  </a:lnTo>
                  <a:lnTo>
                    <a:pt x="38" y="39"/>
                  </a:lnTo>
                  <a:lnTo>
                    <a:pt x="41" y="48"/>
                  </a:lnTo>
                  <a:lnTo>
                    <a:pt x="42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5087" y="589"/>
              <a:ext cx="14" cy="6"/>
            </a:xfrm>
            <a:custGeom>
              <a:avLst/>
              <a:gdLst>
                <a:gd name="T0" fmla="*/ 41 w 41"/>
                <a:gd name="T1" fmla="*/ 14 h 17"/>
                <a:gd name="T2" fmla="*/ 35 w 41"/>
                <a:gd name="T3" fmla="*/ 16 h 17"/>
                <a:gd name="T4" fmla="*/ 31 w 41"/>
                <a:gd name="T5" fmla="*/ 17 h 17"/>
                <a:gd name="T6" fmla="*/ 25 w 41"/>
                <a:gd name="T7" fmla="*/ 17 h 17"/>
                <a:gd name="T8" fmla="*/ 21 w 41"/>
                <a:gd name="T9" fmla="*/ 17 h 17"/>
                <a:gd name="T10" fmla="*/ 15 w 41"/>
                <a:gd name="T11" fmla="*/ 16 h 17"/>
                <a:gd name="T12" fmla="*/ 10 w 41"/>
                <a:gd name="T13" fmla="*/ 15 h 17"/>
                <a:gd name="T14" fmla="*/ 5 w 41"/>
                <a:gd name="T15" fmla="*/ 15 h 17"/>
                <a:gd name="T16" fmla="*/ 0 w 41"/>
                <a:gd name="T17" fmla="*/ 14 h 17"/>
                <a:gd name="T18" fmla="*/ 0 w 41"/>
                <a:gd name="T19" fmla="*/ 8 h 17"/>
                <a:gd name="T20" fmla="*/ 2 w 41"/>
                <a:gd name="T21" fmla="*/ 5 h 17"/>
                <a:gd name="T22" fmla="*/ 6 w 41"/>
                <a:gd name="T23" fmla="*/ 3 h 17"/>
                <a:gd name="T24" fmla="*/ 11 w 41"/>
                <a:gd name="T25" fmla="*/ 0 h 17"/>
                <a:gd name="T26" fmla="*/ 20 w 41"/>
                <a:gd name="T27" fmla="*/ 2 h 17"/>
                <a:gd name="T28" fmla="*/ 28 w 41"/>
                <a:gd name="T29" fmla="*/ 4 h 17"/>
                <a:gd name="T30" fmla="*/ 36 w 41"/>
                <a:gd name="T31" fmla="*/ 7 h 17"/>
                <a:gd name="T32" fmla="*/ 41 w 41"/>
                <a:gd name="T33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17">
                  <a:moveTo>
                    <a:pt x="41" y="14"/>
                  </a:moveTo>
                  <a:lnTo>
                    <a:pt x="35" y="16"/>
                  </a:lnTo>
                  <a:lnTo>
                    <a:pt x="31" y="17"/>
                  </a:lnTo>
                  <a:lnTo>
                    <a:pt x="25" y="17"/>
                  </a:lnTo>
                  <a:lnTo>
                    <a:pt x="21" y="17"/>
                  </a:lnTo>
                  <a:lnTo>
                    <a:pt x="15" y="16"/>
                  </a:lnTo>
                  <a:lnTo>
                    <a:pt x="10" y="15"/>
                  </a:lnTo>
                  <a:lnTo>
                    <a:pt x="5" y="15"/>
                  </a:lnTo>
                  <a:lnTo>
                    <a:pt x="0" y="14"/>
                  </a:lnTo>
                  <a:lnTo>
                    <a:pt x="0" y="8"/>
                  </a:lnTo>
                  <a:lnTo>
                    <a:pt x="2" y="5"/>
                  </a:lnTo>
                  <a:lnTo>
                    <a:pt x="6" y="3"/>
                  </a:lnTo>
                  <a:lnTo>
                    <a:pt x="11" y="0"/>
                  </a:lnTo>
                  <a:lnTo>
                    <a:pt x="20" y="2"/>
                  </a:lnTo>
                  <a:lnTo>
                    <a:pt x="28" y="4"/>
                  </a:lnTo>
                  <a:lnTo>
                    <a:pt x="36" y="7"/>
                  </a:lnTo>
                  <a:lnTo>
                    <a:pt x="4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5076" y="604"/>
              <a:ext cx="53" cy="23"/>
            </a:xfrm>
            <a:custGeom>
              <a:avLst/>
              <a:gdLst>
                <a:gd name="T0" fmla="*/ 161 w 161"/>
                <a:gd name="T1" fmla="*/ 7 h 68"/>
                <a:gd name="T2" fmla="*/ 157 w 161"/>
                <a:gd name="T3" fmla="*/ 17 h 68"/>
                <a:gd name="T4" fmla="*/ 151 w 161"/>
                <a:gd name="T5" fmla="*/ 27 h 68"/>
                <a:gd name="T6" fmla="*/ 145 w 161"/>
                <a:gd name="T7" fmla="*/ 36 h 68"/>
                <a:gd name="T8" fmla="*/ 138 w 161"/>
                <a:gd name="T9" fmla="*/ 44 h 68"/>
                <a:gd name="T10" fmla="*/ 129 w 161"/>
                <a:gd name="T11" fmla="*/ 51 h 68"/>
                <a:gd name="T12" fmla="*/ 120 w 161"/>
                <a:gd name="T13" fmla="*/ 58 h 68"/>
                <a:gd name="T14" fmla="*/ 109 w 161"/>
                <a:gd name="T15" fmla="*/ 62 h 68"/>
                <a:gd name="T16" fmla="*/ 98 w 161"/>
                <a:gd name="T17" fmla="*/ 67 h 68"/>
                <a:gd name="T18" fmla="*/ 85 w 161"/>
                <a:gd name="T19" fmla="*/ 68 h 68"/>
                <a:gd name="T20" fmla="*/ 71 w 161"/>
                <a:gd name="T21" fmla="*/ 67 h 68"/>
                <a:gd name="T22" fmla="*/ 60 w 161"/>
                <a:gd name="T23" fmla="*/ 63 h 68"/>
                <a:gd name="T24" fmla="*/ 49 w 161"/>
                <a:gd name="T25" fmla="*/ 59 h 68"/>
                <a:gd name="T26" fmla="*/ 38 w 161"/>
                <a:gd name="T27" fmla="*/ 52 h 68"/>
                <a:gd name="T28" fmla="*/ 28 w 161"/>
                <a:gd name="T29" fmla="*/ 44 h 68"/>
                <a:gd name="T30" fmla="*/ 19 w 161"/>
                <a:gd name="T31" fmla="*/ 37 h 68"/>
                <a:gd name="T32" fmla="*/ 9 w 161"/>
                <a:gd name="T33" fmla="*/ 28 h 68"/>
                <a:gd name="T34" fmla="*/ 5 w 161"/>
                <a:gd name="T35" fmla="*/ 21 h 68"/>
                <a:gd name="T36" fmla="*/ 1 w 161"/>
                <a:gd name="T37" fmla="*/ 14 h 68"/>
                <a:gd name="T38" fmla="*/ 0 w 161"/>
                <a:gd name="T39" fmla="*/ 9 h 68"/>
                <a:gd name="T40" fmla="*/ 1 w 161"/>
                <a:gd name="T41" fmla="*/ 2 h 68"/>
                <a:gd name="T42" fmla="*/ 18 w 161"/>
                <a:gd name="T43" fmla="*/ 11 h 68"/>
                <a:gd name="T44" fmla="*/ 37 w 161"/>
                <a:gd name="T45" fmla="*/ 18 h 68"/>
                <a:gd name="T46" fmla="*/ 57 w 161"/>
                <a:gd name="T47" fmla="*/ 21 h 68"/>
                <a:gd name="T48" fmla="*/ 77 w 161"/>
                <a:gd name="T49" fmla="*/ 22 h 68"/>
                <a:gd name="T50" fmla="*/ 98 w 161"/>
                <a:gd name="T51" fmla="*/ 21 h 68"/>
                <a:gd name="T52" fmla="*/ 117 w 161"/>
                <a:gd name="T53" fmla="*/ 17 h 68"/>
                <a:gd name="T54" fmla="*/ 136 w 161"/>
                <a:gd name="T55" fmla="*/ 10 h 68"/>
                <a:gd name="T56" fmla="*/ 153 w 161"/>
                <a:gd name="T57" fmla="*/ 0 h 68"/>
                <a:gd name="T58" fmla="*/ 156 w 161"/>
                <a:gd name="T59" fmla="*/ 0 h 68"/>
                <a:gd name="T60" fmla="*/ 159 w 161"/>
                <a:gd name="T61" fmla="*/ 1 h 68"/>
                <a:gd name="T62" fmla="*/ 160 w 161"/>
                <a:gd name="T63" fmla="*/ 3 h 68"/>
                <a:gd name="T64" fmla="*/ 161 w 161"/>
                <a:gd name="T65" fmla="*/ 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1" h="68">
                  <a:moveTo>
                    <a:pt x="161" y="7"/>
                  </a:moveTo>
                  <a:lnTo>
                    <a:pt x="157" y="17"/>
                  </a:lnTo>
                  <a:lnTo>
                    <a:pt x="151" y="27"/>
                  </a:lnTo>
                  <a:lnTo>
                    <a:pt x="145" y="36"/>
                  </a:lnTo>
                  <a:lnTo>
                    <a:pt x="138" y="44"/>
                  </a:lnTo>
                  <a:lnTo>
                    <a:pt x="129" y="51"/>
                  </a:lnTo>
                  <a:lnTo>
                    <a:pt x="120" y="58"/>
                  </a:lnTo>
                  <a:lnTo>
                    <a:pt x="109" y="62"/>
                  </a:lnTo>
                  <a:lnTo>
                    <a:pt x="98" y="67"/>
                  </a:lnTo>
                  <a:lnTo>
                    <a:pt x="85" y="68"/>
                  </a:lnTo>
                  <a:lnTo>
                    <a:pt x="71" y="67"/>
                  </a:lnTo>
                  <a:lnTo>
                    <a:pt x="60" y="63"/>
                  </a:lnTo>
                  <a:lnTo>
                    <a:pt x="49" y="59"/>
                  </a:lnTo>
                  <a:lnTo>
                    <a:pt x="38" y="52"/>
                  </a:lnTo>
                  <a:lnTo>
                    <a:pt x="28" y="44"/>
                  </a:lnTo>
                  <a:lnTo>
                    <a:pt x="19" y="37"/>
                  </a:lnTo>
                  <a:lnTo>
                    <a:pt x="9" y="28"/>
                  </a:lnTo>
                  <a:lnTo>
                    <a:pt x="5" y="21"/>
                  </a:lnTo>
                  <a:lnTo>
                    <a:pt x="1" y="14"/>
                  </a:lnTo>
                  <a:lnTo>
                    <a:pt x="0" y="9"/>
                  </a:lnTo>
                  <a:lnTo>
                    <a:pt x="1" y="2"/>
                  </a:lnTo>
                  <a:lnTo>
                    <a:pt x="18" y="11"/>
                  </a:lnTo>
                  <a:lnTo>
                    <a:pt x="37" y="18"/>
                  </a:lnTo>
                  <a:lnTo>
                    <a:pt x="57" y="21"/>
                  </a:lnTo>
                  <a:lnTo>
                    <a:pt x="77" y="22"/>
                  </a:lnTo>
                  <a:lnTo>
                    <a:pt x="98" y="21"/>
                  </a:lnTo>
                  <a:lnTo>
                    <a:pt x="117" y="17"/>
                  </a:lnTo>
                  <a:lnTo>
                    <a:pt x="136" y="10"/>
                  </a:lnTo>
                  <a:lnTo>
                    <a:pt x="153" y="0"/>
                  </a:lnTo>
                  <a:lnTo>
                    <a:pt x="156" y="0"/>
                  </a:lnTo>
                  <a:lnTo>
                    <a:pt x="159" y="1"/>
                  </a:lnTo>
                  <a:lnTo>
                    <a:pt x="160" y="3"/>
                  </a:lnTo>
                  <a:lnTo>
                    <a:pt x="16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5146" y="615"/>
              <a:ext cx="20" cy="23"/>
            </a:xfrm>
            <a:custGeom>
              <a:avLst/>
              <a:gdLst>
                <a:gd name="T0" fmla="*/ 61 w 61"/>
                <a:gd name="T1" fmla="*/ 20 h 69"/>
                <a:gd name="T2" fmla="*/ 58 w 61"/>
                <a:gd name="T3" fmla="*/ 28 h 69"/>
                <a:gd name="T4" fmla="*/ 57 w 61"/>
                <a:gd name="T5" fmla="*/ 37 h 69"/>
                <a:gd name="T6" fmla="*/ 56 w 61"/>
                <a:gd name="T7" fmla="*/ 46 h 69"/>
                <a:gd name="T8" fmla="*/ 54 w 61"/>
                <a:gd name="T9" fmla="*/ 55 h 69"/>
                <a:gd name="T10" fmla="*/ 46 w 61"/>
                <a:gd name="T11" fmla="*/ 54 h 69"/>
                <a:gd name="T12" fmla="*/ 38 w 61"/>
                <a:gd name="T13" fmla="*/ 55 h 69"/>
                <a:gd name="T14" fmla="*/ 32 w 61"/>
                <a:gd name="T15" fmla="*/ 58 h 69"/>
                <a:gd name="T16" fmla="*/ 25 w 61"/>
                <a:gd name="T17" fmla="*/ 62 h 69"/>
                <a:gd name="T18" fmla="*/ 19 w 61"/>
                <a:gd name="T19" fmla="*/ 66 h 69"/>
                <a:gd name="T20" fmla="*/ 13 w 61"/>
                <a:gd name="T21" fmla="*/ 69 h 69"/>
                <a:gd name="T22" fmla="*/ 7 w 61"/>
                <a:gd name="T23" fmla="*/ 69 h 69"/>
                <a:gd name="T24" fmla="*/ 0 w 61"/>
                <a:gd name="T25" fmla="*/ 67 h 69"/>
                <a:gd name="T26" fmla="*/ 46 w 61"/>
                <a:gd name="T27" fmla="*/ 0 h 69"/>
                <a:gd name="T28" fmla="*/ 61 w 61"/>
                <a:gd name="T29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" h="69">
                  <a:moveTo>
                    <a:pt x="61" y="20"/>
                  </a:moveTo>
                  <a:lnTo>
                    <a:pt x="58" y="28"/>
                  </a:lnTo>
                  <a:lnTo>
                    <a:pt x="57" y="37"/>
                  </a:lnTo>
                  <a:lnTo>
                    <a:pt x="56" y="46"/>
                  </a:lnTo>
                  <a:lnTo>
                    <a:pt x="54" y="55"/>
                  </a:lnTo>
                  <a:lnTo>
                    <a:pt x="46" y="54"/>
                  </a:lnTo>
                  <a:lnTo>
                    <a:pt x="38" y="55"/>
                  </a:lnTo>
                  <a:lnTo>
                    <a:pt x="32" y="58"/>
                  </a:lnTo>
                  <a:lnTo>
                    <a:pt x="25" y="62"/>
                  </a:lnTo>
                  <a:lnTo>
                    <a:pt x="19" y="66"/>
                  </a:lnTo>
                  <a:lnTo>
                    <a:pt x="13" y="69"/>
                  </a:lnTo>
                  <a:lnTo>
                    <a:pt x="7" y="69"/>
                  </a:lnTo>
                  <a:lnTo>
                    <a:pt x="0" y="67"/>
                  </a:lnTo>
                  <a:lnTo>
                    <a:pt x="46" y="0"/>
                  </a:lnTo>
                  <a:lnTo>
                    <a:pt x="61" y="20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4968" y="594"/>
              <a:ext cx="37" cy="66"/>
            </a:xfrm>
            <a:custGeom>
              <a:avLst/>
              <a:gdLst>
                <a:gd name="T0" fmla="*/ 101 w 111"/>
                <a:gd name="T1" fmla="*/ 35 h 198"/>
                <a:gd name="T2" fmla="*/ 91 w 111"/>
                <a:gd name="T3" fmla="*/ 45 h 198"/>
                <a:gd name="T4" fmla="*/ 81 w 111"/>
                <a:gd name="T5" fmla="*/ 54 h 198"/>
                <a:gd name="T6" fmla="*/ 69 w 111"/>
                <a:gd name="T7" fmla="*/ 59 h 198"/>
                <a:gd name="T8" fmla="*/ 59 w 111"/>
                <a:gd name="T9" fmla="*/ 53 h 198"/>
                <a:gd name="T10" fmla="*/ 61 w 111"/>
                <a:gd name="T11" fmla="*/ 42 h 198"/>
                <a:gd name="T12" fmla="*/ 64 w 111"/>
                <a:gd name="T13" fmla="*/ 39 h 198"/>
                <a:gd name="T14" fmla="*/ 66 w 111"/>
                <a:gd name="T15" fmla="*/ 42 h 198"/>
                <a:gd name="T16" fmla="*/ 71 w 111"/>
                <a:gd name="T17" fmla="*/ 44 h 198"/>
                <a:gd name="T18" fmla="*/ 75 w 111"/>
                <a:gd name="T19" fmla="*/ 42 h 198"/>
                <a:gd name="T20" fmla="*/ 78 w 111"/>
                <a:gd name="T21" fmla="*/ 33 h 198"/>
                <a:gd name="T22" fmla="*/ 70 w 111"/>
                <a:gd name="T23" fmla="*/ 23 h 198"/>
                <a:gd name="T24" fmla="*/ 58 w 111"/>
                <a:gd name="T25" fmla="*/ 21 h 198"/>
                <a:gd name="T26" fmla="*/ 44 w 111"/>
                <a:gd name="T27" fmla="*/ 31 h 198"/>
                <a:gd name="T28" fmla="*/ 38 w 111"/>
                <a:gd name="T29" fmla="*/ 43 h 198"/>
                <a:gd name="T30" fmla="*/ 35 w 111"/>
                <a:gd name="T31" fmla="*/ 55 h 198"/>
                <a:gd name="T32" fmla="*/ 38 w 111"/>
                <a:gd name="T33" fmla="*/ 67 h 198"/>
                <a:gd name="T34" fmla="*/ 45 w 111"/>
                <a:gd name="T35" fmla="*/ 75 h 198"/>
                <a:gd name="T36" fmla="*/ 55 w 111"/>
                <a:gd name="T37" fmla="*/ 83 h 198"/>
                <a:gd name="T38" fmla="*/ 68 w 111"/>
                <a:gd name="T39" fmla="*/ 85 h 198"/>
                <a:gd name="T40" fmla="*/ 111 w 111"/>
                <a:gd name="T41" fmla="*/ 63 h 198"/>
                <a:gd name="T42" fmla="*/ 101 w 111"/>
                <a:gd name="T43" fmla="*/ 90 h 198"/>
                <a:gd name="T44" fmla="*/ 92 w 111"/>
                <a:gd name="T45" fmla="*/ 118 h 198"/>
                <a:gd name="T46" fmla="*/ 89 w 111"/>
                <a:gd name="T47" fmla="*/ 147 h 198"/>
                <a:gd name="T48" fmla="*/ 96 w 111"/>
                <a:gd name="T49" fmla="*/ 174 h 198"/>
                <a:gd name="T50" fmla="*/ 82 w 111"/>
                <a:gd name="T51" fmla="*/ 182 h 198"/>
                <a:gd name="T52" fmla="*/ 68 w 111"/>
                <a:gd name="T53" fmla="*/ 190 h 198"/>
                <a:gd name="T54" fmla="*/ 53 w 111"/>
                <a:gd name="T55" fmla="*/ 197 h 198"/>
                <a:gd name="T56" fmla="*/ 39 w 111"/>
                <a:gd name="T57" fmla="*/ 198 h 198"/>
                <a:gd name="T58" fmla="*/ 38 w 111"/>
                <a:gd name="T59" fmla="*/ 160 h 198"/>
                <a:gd name="T60" fmla="*/ 28 w 111"/>
                <a:gd name="T61" fmla="*/ 124 h 198"/>
                <a:gd name="T62" fmla="*/ 12 w 111"/>
                <a:gd name="T63" fmla="*/ 91 h 198"/>
                <a:gd name="T64" fmla="*/ 0 w 111"/>
                <a:gd name="T65" fmla="*/ 55 h 198"/>
                <a:gd name="T66" fmla="*/ 6 w 111"/>
                <a:gd name="T67" fmla="*/ 37 h 198"/>
                <a:gd name="T68" fmla="*/ 19 w 111"/>
                <a:gd name="T69" fmla="*/ 20 h 198"/>
                <a:gd name="T70" fmla="*/ 34 w 111"/>
                <a:gd name="T71" fmla="*/ 8 h 198"/>
                <a:gd name="T72" fmla="*/ 53 w 111"/>
                <a:gd name="T73" fmla="*/ 1 h 198"/>
                <a:gd name="T74" fmla="*/ 68 w 111"/>
                <a:gd name="T75" fmla="*/ 1 h 198"/>
                <a:gd name="T76" fmla="*/ 82 w 111"/>
                <a:gd name="T77" fmla="*/ 3 h 198"/>
                <a:gd name="T78" fmla="*/ 93 w 111"/>
                <a:gd name="T79" fmla="*/ 19 h 198"/>
                <a:gd name="T80" fmla="*/ 105 w 111"/>
                <a:gd name="T81" fmla="*/ 3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1" h="198">
                  <a:moveTo>
                    <a:pt x="105" y="31"/>
                  </a:moveTo>
                  <a:lnTo>
                    <a:pt x="101" y="35"/>
                  </a:lnTo>
                  <a:lnTo>
                    <a:pt x="96" y="40"/>
                  </a:lnTo>
                  <a:lnTo>
                    <a:pt x="91" y="45"/>
                  </a:lnTo>
                  <a:lnTo>
                    <a:pt x="86" y="50"/>
                  </a:lnTo>
                  <a:lnTo>
                    <a:pt x="81" y="54"/>
                  </a:lnTo>
                  <a:lnTo>
                    <a:pt x="74" y="57"/>
                  </a:lnTo>
                  <a:lnTo>
                    <a:pt x="69" y="59"/>
                  </a:lnTo>
                  <a:lnTo>
                    <a:pt x="62" y="59"/>
                  </a:lnTo>
                  <a:lnTo>
                    <a:pt x="59" y="53"/>
                  </a:lnTo>
                  <a:lnTo>
                    <a:pt x="59" y="48"/>
                  </a:lnTo>
                  <a:lnTo>
                    <a:pt x="61" y="42"/>
                  </a:lnTo>
                  <a:lnTo>
                    <a:pt x="63" y="37"/>
                  </a:lnTo>
                  <a:lnTo>
                    <a:pt x="64" y="39"/>
                  </a:lnTo>
                  <a:lnTo>
                    <a:pt x="65" y="41"/>
                  </a:lnTo>
                  <a:lnTo>
                    <a:pt x="66" y="42"/>
                  </a:lnTo>
                  <a:lnTo>
                    <a:pt x="69" y="44"/>
                  </a:lnTo>
                  <a:lnTo>
                    <a:pt x="71" y="44"/>
                  </a:lnTo>
                  <a:lnTo>
                    <a:pt x="73" y="43"/>
                  </a:lnTo>
                  <a:lnTo>
                    <a:pt x="75" y="42"/>
                  </a:lnTo>
                  <a:lnTo>
                    <a:pt x="78" y="40"/>
                  </a:lnTo>
                  <a:lnTo>
                    <a:pt x="78" y="33"/>
                  </a:lnTo>
                  <a:lnTo>
                    <a:pt x="74" y="28"/>
                  </a:lnTo>
                  <a:lnTo>
                    <a:pt x="70" y="23"/>
                  </a:lnTo>
                  <a:lnTo>
                    <a:pt x="65" y="20"/>
                  </a:lnTo>
                  <a:lnTo>
                    <a:pt x="58" y="21"/>
                  </a:lnTo>
                  <a:lnTo>
                    <a:pt x="51" y="25"/>
                  </a:lnTo>
                  <a:lnTo>
                    <a:pt x="44" y="31"/>
                  </a:lnTo>
                  <a:lnTo>
                    <a:pt x="40" y="38"/>
                  </a:lnTo>
                  <a:lnTo>
                    <a:pt x="38" y="43"/>
                  </a:lnTo>
                  <a:lnTo>
                    <a:pt x="36" y="50"/>
                  </a:lnTo>
                  <a:lnTo>
                    <a:pt x="35" y="55"/>
                  </a:lnTo>
                  <a:lnTo>
                    <a:pt x="34" y="62"/>
                  </a:lnTo>
                  <a:lnTo>
                    <a:pt x="38" y="67"/>
                  </a:lnTo>
                  <a:lnTo>
                    <a:pt x="42" y="71"/>
                  </a:lnTo>
                  <a:lnTo>
                    <a:pt x="45" y="75"/>
                  </a:lnTo>
                  <a:lnTo>
                    <a:pt x="51" y="80"/>
                  </a:lnTo>
                  <a:lnTo>
                    <a:pt x="55" y="83"/>
                  </a:lnTo>
                  <a:lnTo>
                    <a:pt x="61" y="85"/>
                  </a:lnTo>
                  <a:lnTo>
                    <a:pt x="68" y="85"/>
                  </a:lnTo>
                  <a:lnTo>
                    <a:pt x="74" y="84"/>
                  </a:lnTo>
                  <a:lnTo>
                    <a:pt x="111" y="63"/>
                  </a:lnTo>
                  <a:lnTo>
                    <a:pt x="106" y="77"/>
                  </a:lnTo>
                  <a:lnTo>
                    <a:pt x="101" y="90"/>
                  </a:lnTo>
                  <a:lnTo>
                    <a:pt x="95" y="103"/>
                  </a:lnTo>
                  <a:lnTo>
                    <a:pt x="92" y="118"/>
                  </a:lnTo>
                  <a:lnTo>
                    <a:pt x="89" y="132"/>
                  </a:lnTo>
                  <a:lnTo>
                    <a:pt x="89" y="147"/>
                  </a:lnTo>
                  <a:lnTo>
                    <a:pt x="91" y="161"/>
                  </a:lnTo>
                  <a:lnTo>
                    <a:pt x="96" y="174"/>
                  </a:lnTo>
                  <a:lnTo>
                    <a:pt x="90" y="178"/>
                  </a:lnTo>
                  <a:lnTo>
                    <a:pt x="82" y="182"/>
                  </a:lnTo>
                  <a:lnTo>
                    <a:pt x="75" y="185"/>
                  </a:lnTo>
                  <a:lnTo>
                    <a:pt x="68" y="190"/>
                  </a:lnTo>
                  <a:lnTo>
                    <a:pt x="61" y="193"/>
                  </a:lnTo>
                  <a:lnTo>
                    <a:pt x="53" y="197"/>
                  </a:lnTo>
                  <a:lnTo>
                    <a:pt x="46" y="198"/>
                  </a:lnTo>
                  <a:lnTo>
                    <a:pt x="39" y="198"/>
                  </a:lnTo>
                  <a:lnTo>
                    <a:pt x="40" y="179"/>
                  </a:lnTo>
                  <a:lnTo>
                    <a:pt x="38" y="160"/>
                  </a:lnTo>
                  <a:lnTo>
                    <a:pt x="33" y="142"/>
                  </a:lnTo>
                  <a:lnTo>
                    <a:pt x="28" y="124"/>
                  </a:lnTo>
                  <a:lnTo>
                    <a:pt x="20" y="108"/>
                  </a:lnTo>
                  <a:lnTo>
                    <a:pt x="12" y="91"/>
                  </a:lnTo>
                  <a:lnTo>
                    <a:pt x="5" y="73"/>
                  </a:lnTo>
                  <a:lnTo>
                    <a:pt x="0" y="55"/>
                  </a:lnTo>
                  <a:lnTo>
                    <a:pt x="2" y="45"/>
                  </a:lnTo>
                  <a:lnTo>
                    <a:pt x="6" y="37"/>
                  </a:lnTo>
                  <a:lnTo>
                    <a:pt x="12" y="28"/>
                  </a:lnTo>
                  <a:lnTo>
                    <a:pt x="19" y="20"/>
                  </a:lnTo>
                  <a:lnTo>
                    <a:pt x="25" y="13"/>
                  </a:lnTo>
                  <a:lnTo>
                    <a:pt x="34" y="8"/>
                  </a:lnTo>
                  <a:lnTo>
                    <a:pt x="43" y="4"/>
                  </a:lnTo>
                  <a:lnTo>
                    <a:pt x="53" y="1"/>
                  </a:lnTo>
                  <a:lnTo>
                    <a:pt x="60" y="0"/>
                  </a:lnTo>
                  <a:lnTo>
                    <a:pt x="68" y="1"/>
                  </a:lnTo>
                  <a:lnTo>
                    <a:pt x="75" y="2"/>
                  </a:lnTo>
                  <a:lnTo>
                    <a:pt x="82" y="3"/>
                  </a:lnTo>
                  <a:lnTo>
                    <a:pt x="89" y="11"/>
                  </a:lnTo>
                  <a:lnTo>
                    <a:pt x="93" y="19"/>
                  </a:lnTo>
                  <a:lnTo>
                    <a:pt x="98" y="27"/>
                  </a:lnTo>
                  <a:lnTo>
                    <a:pt x="105" y="31"/>
                  </a:lnTo>
                  <a:close/>
                </a:path>
              </a:pathLst>
            </a:custGeom>
            <a:solidFill>
              <a:srgbClr val="00F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5021" y="612"/>
              <a:ext cx="15" cy="26"/>
            </a:xfrm>
            <a:custGeom>
              <a:avLst/>
              <a:gdLst>
                <a:gd name="T0" fmla="*/ 46 w 46"/>
                <a:gd name="T1" fmla="*/ 49 h 77"/>
                <a:gd name="T2" fmla="*/ 26 w 46"/>
                <a:gd name="T3" fmla="*/ 77 h 77"/>
                <a:gd name="T4" fmla="*/ 22 w 46"/>
                <a:gd name="T5" fmla="*/ 67 h 77"/>
                <a:gd name="T6" fmla="*/ 16 w 46"/>
                <a:gd name="T7" fmla="*/ 58 h 77"/>
                <a:gd name="T8" fmla="*/ 11 w 46"/>
                <a:gd name="T9" fmla="*/ 49 h 77"/>
                <a:gd name="T10" fmla="*/ 6 w 46"/>
                <a:gd name="T11" fmla="*/ 40 h 77"/>
                <a:gd name="T12" fmla="*/ 2 w 46"/>
                <a:gd name="T13" fmla="*/ 30 h 77"/>
                <a:gd name="T14" fmla="*/ 0 w 46"/>
                <a:gd name="T15" fmla="*/ 21 h 77"/>
                <a:gd name="T16" fmla="*/ 0 w 46"/>
                <a:gd name="T17" fmla="*/ 11 h 77"/>
                <a:gd name="T18" fmla="*/ 3 w 46"/>
                <a:gd name="T19" fmla="*/ 0 h 77"/>
                <a:gd name="T20" fmla="*/ 7 w 46"/>
                <a:gd name="T21" fmla="*/ 7 h 77"/>
                <a:gd name="T22" fmla="*/ 12 w 46"/>
                <a:gd name="T23" fmla="*/ 15 h 77"/>
                <a:gd name="T24" fmla="*/ 16 w 46"/>
                <a:gd name="T25" fmla="*/ 21 h 77"/>
                <a:gd name="T26" fmla="*/ 22 w 46"/>
                <a:gd name="T27" fmla="*/ 28 h 77"/>
                <a:gd name="T28" fmla="*/ 27 w 46"/>
                <a:gd name="T29" fmla="*/ 34 h 77"/>
                <a:gd name="T30" fmla="*/ 34 w 46"/>
                <a:gd name="T31" fmla="*/ 39 h 77"/>
                <a:gd name="T32" fmla="*/ 40 w 46"/>
                <a:gd name="T33" fmla="*/ 45 h 77"/>
                <a:gd name="T34" fmla="*/ 46 w 46"/>
                <a:gd name="T35" fmla="*/ 4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" h="77">
                  <a:moveTo>
                    <a:pt x="46" y="49"/>
                  </a:moveTo>
                  <a:lnTo>
                    <a:pt x="26" y="77"/>
                  </a:lnTo>
                  <a:lnTo>
                    <a:pt x="22" y="67"/>
                  </a:lnTo>
                  <a:lnTo>
                    <a:pt x="16" y="58"/>
                  </a:lnTo>
                  <a:lnTo>
                    <a:pt x="11" y="49"/>
                  </a:lnTo>
                  <a:lnTo>
                    <a:pt x="6" y="40"/>
                  </a:lnTo>
                  <a:lnTo>
                    <a:pt x="2" y="30"/>
                  </a:lnTo>
                  <a:lnTo>
                    <a:pt x="0" y="21"/>
                  </a:lnTo>
                  <a:lnTo>
                    <a:pt x="0" y="11"/>
                  </a:lnTo>
                  <a:lnTo>
                    <a:pt x="3" y="0"/>
                  </a:lnTo>
                  <a:lnTo>
                    <a:pt x="7" y="7"/>
                  </a:lnTo>
                  <a:lnTo>
                    <a:pt x="12" y="15"/>
                  </a:lnTo>
                  <a:lnTo>
                    <a:pt x="16" y="21"/>
                  </a:lnTo>
                  <a:lnTo>
                    <a:pt x="22" y="28"/>
                  </a:lnTo>
                  <a:lnTo>
                    <a:pt x="27" y="34"/>
                  </a:lnTo>
                  <a:lnTo>
                    <a:pt x="34" y="39"/>
                  </a:lnTo>
                  <a:lnTo>
                    <a:pt x="40" y="45"/>
                  </a:lnTo>
                  <a:lnTo>
                    <a:pt x="46" y="49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5093" y="630"/>
              <a:ext cx="15" cy="6"/>
            </a:xfrm>
            <a:custGeom>
              <a:avLst/>
              <a:gdLst>
                <a:gd name="T0" fmla="*/ 46 w 46"/>
                <a:gd name="T1" fmla="*/ 10 h 20"/>
                <a:gd name="T2" fmla="*/ 46 w 46"/>
                <a:gd name="T3" fmla="*/ 14 h 20"/>
                <a:gd name="T4" fmla="*/ 43 w 46"/>
                <a:gd name="T5" fmla="*/ 17 h 20"/>
                <a:gd name="T6" fmla="*/ 38 w 46"/>
                <a:gd name="T7" fmla="*/ 18 h 20"/>
                <a:gd name="T8" fmla="*/ 34 w 46"/>
                <a:gd name="T9" fmla="*/ 20 h 20"/>
                <a:gd name="T10" fmla="*/ 29 w 46"/>
                <a:gd name="T11" fmla="*/ 20 h 20"/>
                <a:gd name="T12" fmla="*/ 25 w 46"/>
                <a:gd name="T13" fmla="*/ 18 h 20"/>
                <a:gd name="T14" fmla="*/ 20 w 46"/>
                <a:gd name="T15" fmla="*/ 17 h 20"/>
                <a:gd name="T16" fmla="*/ 16 w 46"/>
                <a:gd name="T17" fmla="*/ 16 h 20"/>
                <a:gd name="T18" fmla="*/ 12 w 46"/>
                <a:gd name="T19" fmla="*/ 15 h 20"/>
                <a:gd name="T20" fmla="*/ 7 w 46"/>
                <a:gd name="T21" fmla="*/ 13 h 20"/>
                <a:gd name="T22" fmla="*/ 4 w 46"/>
                <a:gd name="T23" fmla="*/ 11 h 20"/>
                <a:gd name="T24" fmla="*/ 0 w 46"/>
                <a:gd name="T25" fmla="*/ 7 h 20"/>
                <a:gd name="T26" fmla="*/ 4 w 46"/>
                <a:gd name="T27" fmla="*/ 0 h 20"/>
                <a:gd name="T28" fmla="*/ 8 w 46"/>
                <a:gd name="T29" fmla="*/ 3 h 20"/>
                <a:gd name="T30" fmla="*/ 14 w 46"/>
                <a:gd name="T31" fmla="*/ 5 h 20"/>
                <a:gd name="T32" fmla="*/ 18 w 46"/>
                <a:gd name="T33" fmla="*/ 6 h 20"/>
                <a:gd name="T34" fmla="*/ 24 w 46"/>
                <a:gd name="T35" fmla="*/ 7 h 20"/>
                <a:gd name="T36" fmla="*/ 29 w 46"/>
                <a:gd name="T37" fmla="*/ 7 h 20"/>
                <a:gd name="T38" fmla="*/ 35 w 46"/>
                <a:gd name="T39" fmla="*/ 8 h 20"/>
                <a:gd name="T40" fmla="*/ 41 w 46"/>
                <a:gd name="T41" fmla="*/ 8 h 20"/>
                <a:gd name="T42" fmla="*/ 46 w 46"/>
                <a:gd name="T43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6" h="20">
                  <a:moveTo>
                    <a:pt x="46" y="10"/>
                  </a:moveTo>
                  <a:lnTo>
                    <a:pt x="46" y="14"/>
                  </a:lnTo>
                  <a:lnTo>
                    <a:pt x="43" y="17"/>
                  </a:lnTo>
                  <a:lnTo>
                    <a:pt x="38" y="18"/>
                  </a:lnTo>
                  <a:lnTo>
                    <a:pt x="34" y="20"/>
                  </a:lnTo>
                  <a:lnTo>
                    <a:pt x="29" y="20"/>
                  </a:lnTo>
                  <a:lnTo>
                    <a:pt x="25" y="18"/>
                  </a:lnTo>
                  <a:lnTo>
                    <a:pt x="20" y="17"/>
                  </a:lnTo>
                  <a:lnTo>
                    <a:pt x="16" y="16"/>
                  </a:lnTo>
                  <a:lnTo>
                    <a:pt x="12" y="15"/>
                  </a:lnTo>
                  <a:lnTo>
                    <a:pt x="7" y="13"/>
                  </a:lnTo>
                  <a:lnTo>
                    <a:pt x="4" y="11"/>
                  </a:lnTo>
                  <a:lnTo>
                    <a:pt x="0" y="7"/>
                  </a:lnTo>
                  <a:lnTo>
                    <a:pt x="4" y="0"/>
                  </a:lnTo>
                  <a:lnTo>
                    <a:pt x="8" y="3"/>
                  </a:lnTo>
                  <a:lnTo>
                    <a:pt x="14" y="5"/>
                  </a:lnTo>
                  <a:lnTo>
                    <a:pt x="18" y="6"/>
                  </a:lnTo>
                  <a:lnTo>
                    <a:pt x="24" y="7"/>
                  </a:lnTo>
                  <a:lnTo>
                    <a:pt x="29" y="7"/>
                  </a:lnTo>
                  <a:lnTo>
                    <a:pt x="35" y="8"/>
                  </a:lnTo>
                  <a:lnTo>
                    <a:pt x="41" y="8"/>
                  </a:lnTo>
                  <a:lnTo>
                    <a:pt x="4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5009" y="621"/>
              <a:ext cx="18" cy="41"/>
            </a:xfrm>
            <a:custGeom>
              <a:avLst/>
              <a:gdLst>
                <a:gd name="T0" fmla="*/ 54 w 54"/>
                <a:gd name="T1" fmla="*/ 122 h 122"/>
                <a:gd name="T2" fmla="*/ 47 w 54"/>
                <a:gd name="T3" fmla="*/ 120 h 122"/>
                <a:gd name="T4" fmla="*/ 39 w 54"/>
                <a:gd name="T5" fmla="*/ 117 h 122"/>
                <a:gd name="T6" fmla="*/ 32 w 54"/>
                <a:gd name="T7" fmla="*/ 112 h 122"/>
                <a:gd name="T8" fmla="*/ 25 w 54"/>
                <a:gd name="T9" fmla="*/ 107 h 122"/>
                <a:gd name="T10" fmla="*/ 18 w 54"/>
                <a:gd name="T11" fmla="*/ 100 h 122"/>
                <a:gd name="T12" fmla="*/ 11 w 54"/>
                <a:gd name="T13" fmla="*/ 92 h 122"/>
                <a:gd name="T14" fmla="*/ 6 w 54"/>
                <a:gd name="T15" fmla="*/ 86 h 122"/>
                <a:gd name="T16" fmla="*/ 0 w 54"/>
                <a:gd name="T17" fmla="*/ 78 h 122"/>
                <a:gd name="T18" fmla="*/ 1 w 54"/>
                <a:gd name="T19" fmla="*/ 58 h 122"/>
                <a:gd name="T20" fmla="*/ 4 w 54"/>
                <a:gd name="T21" fmla="*/ 37 h 122"/>
                <a:gd name="T22" fmla="*/ 9 w 54"/>
                <a:gd name="T23" fmla="*/ 18 h 122"/>
                <a:gd name="T24" fmla="*/ 17 w 54"/>
                <a:gd name="T25" fmla="*/ 0 h 122"/>
                <a:gd name="T26" fmla="*/ 20 w 54"/>
                <a:gd name="T27" fmla="*/ 16 h 122"/>
                <a:gd name="T28" fmla="*/ 26 w 54"/>
                <a:gd name="T29" fmla="*/ 31 h 122"/>
                <a:gd name="T30" fmla="*/ 31 w 54"/>
                <a:gd name="T31" fmla="*/ 46 h 122"/>
                <a:gd name="T32" fmla="*/ 38 w 54"/>
                <a:gd name="T33" fmla="*/ 60 h 122"/>
                <a:gd name="T34" fmla="*/ 45 w 54"/>
                <a:gd name="T35" fmla="*/ 76 h 122"/>
                <a:gd name="T36" fmla="*/ 49 w 54"/>
                <a:gd name="T37" fmla="*/ 90 h 122"/>
                <a:gd name="T38" fmla="*/ 52 w 54"/>
                <a:gd name="T39" fmla="*/ 106 h 122"/>
                <a:gd name="T40" fmla="*/ 54 w 54"/>
                <a:gd name="T41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4" h="122">
                  <a:moveTo>
                    <a:pt x="54" y="122"/>
                  </a:moveTo>
                  <a:lnTo>
                    <a:pt x="47" y="120"/>
                  </a:lnTo>
                  <a:lnTo>
                    <a:pt x="39" y="117"/>
                  </a:lnTo>
                  <a:lnTo>
                    <a:pt x="32" y="112"/>
                  </a:lnTo>
                  <a:lnTo>
                    <a:pt x="25" y="107"/>
                  </a:lnTo>
                  <a:lnTo>
                    <a:pt x="18" y="100"/>
                  </a:lnTo>
                  <a:lnTo>
                    <a:pt x="11" y="92"/>
                  </a:lnTo>
                  <a:lnTo>
                    <a:pt x="6" y="86"/>
                  </a:lnTo>
                  <a:lnTo>
                    <a:pt x="0" y="78"/>
                  </a:lnTo>
                  <a:lnTo>
                    <a:pt x="1" y="58"/>
                  </a:lnTo>
                  <a:lnTo>
                    <a:pt x="4" y="37"/>
                  </a:lnTo>
                  <a:lnTo>
                    <a:pt x="9" y="18"/>
                  </a:lnTo>
                  <a:lnTo>
                    <a:pt x="17" y="0"/>
                  </a:lnTo>
                  <a:lnTo>
                    <a:pt x="20" y="16"/>
                  </a:lnTo>
                  <a:lnTo>
                    <a:pt x="26" y="31"/>
                  </a:lnTo>
                  <a:lnTo>
                    <a:pt x="31" y="46"/>
                  </a:lnTo>
                  <a:lnTo>
                    <a:pt x="38" y="60"/>
                  </a:lnTo>
                  <a:lnTo>
                    <a:pt x="45" y="76"/>
                  </a:lnTo>
                  <a:lnTo>
                    <a:pt x="49" y="90"/>
                  </a:lnTo>
                  <a:lnTo>
                    <a:pt x="52" y="106"/>
                  </a:lnTo>
                  <a:lnTo>
                    <a:pt x="54" y="122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5138" y="640"/>
              <a:ext cx="61" cy="119"/>
            </a:xfrm>
            <a:custGeom>
              <a:avLst/>
              <a:gdLst>
                <a:gd name="T0" fmla="*/ 174 w 184"/>
                <a:gd name="T1" fmla="*/ 81 h 355"/>
                <a:gd name="T2" fmla="*/ 158 w 184"/>
                <a:gd name="T3" fmla="*/ 110 h 355"/>
                <a:gd name="T4" fmla="*/ 151 w 184"/>
                <a:gd name="T5" fmla="*/ 143 h 355"/>
                <a:gd name="T6" fmla="*/ 139 w 184"/>
                <a:gd name="T7" fmla="*/ 186 h 355"/>
                <a:gd name="T8" fmla="*/ 128 w 184"/>
                <a:gd name="T9" fmla="*/ 245 h 355"/>
                <a:gd name="T10" fmla="*/ 109 w 184"/>
                <a:gd name="T11" fmla="*/ 307 h 355"/>
                <a:gd name="T12" fmla="*/ 64 w 184"/>
                <a:gd name="T13" fmla="*/ 355 h 355"/>
                <a:gd name="T14" fmla="*/ 45 w 184"/>
                <a:gd name="T15" fmla="*/ 315 h 355"/>
                <a:gd name="T16" fmla="*/ 22 w 184"/>
                <a:gd name="T17" fmla="*/ 277 h 355"/>
                <a:gd name="T18" fmla="*/ 35 w 184"/>
                <a:gd name="T19" fmla="*/ 234 h 355"/>
                <a:gd name="T20" fmla="*/ 51 w 184"/>
                <a:gd name="T21" fmla="*/ 196 h 355"/>
                <a:gd name="T22" fmla="*/ 77 w 184"/>
                <a:gd name="T23" fmla="*/ 172 h 355"/>
                <a:gd name="T24" fmla="*/ 97 w 184"/>
                <a:gd name="T25" fmla="*/ 163 h 355"/>
                <a:gd name="T26" fmla="*/ 89 w 184"/>
                <a:gd name="T27" fmla="*/ 150 h 355"/>
                <a:gd name="T28" fmla="*/ 70 w 184"/>
                <a:gd name="T29" fmla="*/ 146 h 355"/>
                <a:gd name="T30" fmla="*/ 51 w 184"/>
                <a:gd name="T31" fmla="*/ 143 h 355"/>
                <a:gd name="T32" fmla="*/ 39 w 184"/>
                <a:gd name="T33" fmla="*/ 140 h 355"/>
                <a:gd name="T34" fmla="*/ 24 w 184"/>
                <a:gd name="T35" fmla="*/ 153 h 355"/>
                <a:gd name="T36" fmla="*/ 25 w 184"/>
                <a:gd name="T37" fmla="*/ 162 h 355"/>
                <a:gd name="T38" fmla="*/ 20 w 184"/>
                <a:gd name="T39" fmla="*/ 185 h 355"/>
                <a:gd name="T40" fmla="*/ 7 w 184"/>
                <a:gd name="T41" fmla="*/ 180 h 355"/>
                <a:gd name="T42" fmla="*/ 0 w 184"/>
                <a:gd name="T43" fmla="*/ 153 h 355"/>
                <a:gd name="T44" fmla="*/ 13 w 184"/>
                <a:gd name="T45" fmla="*/ 130 h 355"/>
                <a:gd name="T46" fmla="*/ 37 w 184"/>
                <a:gd name="T47" fmla="*/ 112 h 355"/>
                <a:gd name="T48" fmla="*/ 63 w 184"/>
                <a:gd name="T49" fmla="*/ 108 h 355"/>
                <a:gd name="T50" fmla="*/ 91 w 184"/>
                <a:gd name="T51" fmla="*/ 114 h 355"/>
                <a:gd name="T52" fmla="*/ 116 w 184"/>
                <a:gd name="T53" fmla="*/ 113 h 355"/>
                <a:gd name="T54" fmla="*/ 104 w 184"/>
                <a:gd name="T55" fmla="*/ 95 h 355"/>
                <a:gd name="T56" fmla="*/ 86 w 184"/>
                <a:gd name="T57" fmla="*/ 83 h 355"/>
                <a:gd name="T58" fmla="*/ 66 w 184"/>
                <a:gd name="T59" fmla="*/ 78 h 355"/>
                <a:gd name="T60" fmla="*/ 51 w 184"/>
                <a:gd name="T61" fmla="*/ 78 h 355"/>
                <a:gd name="T62" fmla="*/ 39 w 184"/>
                <a:gd name="T63" fmla="*/ 82 h 355"/>
                <a:gd name="T64" fmla="*/ 40 w 184"/>
                <a:gd name="T65" fmla="*/ 72 h 355"/>
                <a:gd name="T66" fmla="*/ 54 w 184"/>
                <a:gd name="T67" fmla="*/ 60 h 355"/>
                <a:gd name="T68" fmla="*/ 72 w 184"/>
                <a:gd name="T69" fmla="*/ 51 h 355"/>
                <a:gd name="T70" fmla="*/ 102 w 184"/>
                <a:gd name="T71" fmla="*/ 55 h 355"/>
                <a:gd name="T72" fmla="*/ 131 w 184"/>
                <a:gd name="T73" fmla="*/ 58 h 355"/>
                <a:gd name="T74" fmla="*/ 149 w 184"/>
                <a:gd name="T75" fmla="*/ 48 h 355"/>
                <a:gd name="T76" fmla="*/ 137 w 184"/>
                <a:gd name="T77" fmla="*/ 40 h 355"/>
                <a:gd name="T78" fmla="*/ 117 w 184"/>
                <a:gd name="T79" fmla="*/ 38 h 355"/>
                <a:gd name="T80" fmla="*/ 101 w 184"/>
                <a:gd name="T81" fmla="*/ 32 h 355"/>
                <a:gd name="T82" fmla="*/ 83 w 184"/>
                <a:gd name="T83" fmla="*/ 30 h 355"/>
                <a:gd name="T84" fmla="*/ 73 w 184"/>
                <a:gd name="T85" fmla="*/ 19 h 355"/>
                <a:gd name="T86" fmla="*/ 60 w 184"/>
                <a:gd name="T87" fmla="*/ 29 h 355"/>
                <a:gd name="T88" fmla="*/ 49 w 184"/>
                <a:gd name="T89" fmla="*/ 41 h 355"/>
                <a:gd name="T90" fmla="*/ 42 w 184"/>
                <a:gd name="T91" fmla="*/ 34 h 355"/>
                <a:gd name="T92" fmla="*/ 64 w 184"/>
                <a:gd name="T93" fmla="*/ 0 h 355"/>
                <a:gd name="T94" fmla="*/ 119 w 184"/>
                <a:gd name="T95" fmla="*/ 10 h 355"/>
                <a:gd name="T96" fmla="*/ 167 w 184"/>
                <a:gd name="T97" fmla="*/ 31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4" h="355">
                  <a:moveTo>
                    <a:pt x="184" y="61"/>
                  </a:moveTo>
                  <a:lnTo>
                    <a:pt x="180" y="71"/>
                  </a:lnTo>
                  <a:lnTo>
                    <a:pt x="174" y="81"/>
                  </a:lnTo>
                  <a:lnTo>
                    <a:pt x="169" y="90"/>
                  </a:lnTo>
                  <a:lnTo>
                    <a:pt x="163" y="100"/>
                  </a:lnTo>
                  <a:lnTo>
                    <a:pt x="158" y="110"/>
                  </a:lnTo>
                  <a:lnTo>
                    <a:pt x="154" y="120"/>
                  </a:lnTo>
                  <a:lnTo>
                    <a:pt x="152" y="131"/>
                  </a:lnTo>
                  <a:lnTo>
                    <a:pt x="151" y="143"/>
                  </a:lnTo>
                  <a:lnTo>
                    <a:pt x="140" y="154"/>
                  </a:lnTo>
                  <a:lnTo>
                    <a:pt x="138" y="170"/>
                  </a:lnTo>
                  <a:lnTo>
                    <a:pt x="139" y="186"/>
                  </a:lnTo>
                  <a:lnTo>
                    <a:pt x="138" y="202"/>
                  </a:lnTo>
                  <a:lnTo>
                    <a:pt x="132" y="223"/>
                  </a:lnTo>
                  <a:lnTo>
                    <a:pt x="128" y="245"/>
                  </a:lnTo>
                  <a:lnTo>
                    <a:pt x="123" y="266"/>
                  </a:lnTo>
                  <a:lnTo>
                    <a:pt x="117" y="287"/>
                  </a:lnTo>
                  <a:lnTo>
                    <a:pt x="109" y="307"/>
                  </a:lnTo>
                  <a:lnTo>
                    <a:pt x="99" y="326"/>
                  </a:lnTo>
                  <a:lnTo>
                    <a:pt x="83" y="342"/>
                  </a:lnTo>
                  <a:lnTo>
                    <a:pt x="64" y="355"/>
                  </a:lnTo>
                  <a:lnTo>
                    <a:pt x="62" y="340"/>
                  </a:lnTo>
                  <a:lnTo>
                    <a:pt x="55" y="327"/>
                  </a:lnTo>
                  <a:lnTo>
                    <a:pt x="45" y="315"/>
                  </a:lnTo>
                  <a:lnTo>
                    <a:pt x="35" y="303"/>
                  </a:lnTo>
                  <a:lnTo>
                    <a:pt x="27" y="291"/>
                  </a:lnTo>
                  <a:lnTo>
                    <a:pt x="22" y="277"/>
                  </a:lnTo>
                  <a:lnTo>
                    <a:pt x="22" y="263"/>
                  </a:lnTo>
                  <a:lnTo>
                    <a:pt x="30" y="245"/>
                  </a:lnTo>
                  <a:lnTo>
                    <a:pt x="35" y="234"/>
                  </a:lnTo>
                  <a:lnTo>
                    <a:pt x="41" y="222"/>
                  </a:lnTo>
                  <a:lnTo>
                    <a:pt x="45" y="209"/>
                  </a:lnTo>
                  <a:lnTo>
                    <a:pt x="51" y="196"/>
                  </a:lnTo>
                  <a:lnTo>
                    <a:pt x="58" y="185"/>
                  </a:lnTo>
                  <a:lnTo>
                    <a:pt x="66" y="176"/>
                  </a:lnTo>
                  <a:lnTo>
                    <a:pt x="77" y="172"/>
                  </a:lnTo>
                  <a:lnTo>
                    <a:pt x="91" y="171"/>
                  </a:lnTo>
                  <a:lnTo>
                    <a:pt x="94" y="168"/>
                  </a:lnTo>
                  <a:lnTo>
                    <a:pt x="97" y="163"/>
                  </a:lnTo>
                  <a:lnTo>
                    <a:pt x="97" y="159"/>
                  </a:lnTo>
                  <a:lnTo>
                    <a:pt x="96" y="154"/>
                  </a:lnTo>
                  <a:lnTo>
                    <a:pt x="89" y="150"/>
                  </a:lnTo>
                  <a:lnTo>
                    <a:pt x="82" y="148"/>
                  </a:lnTo>
                  <a:lnTo>
                    <a:pt x="76" y="146"/>
                  </a:lnTo>
                  <a:lnTo>
                    <a:pt x="70" y="146"/>
                  </a:lnTo>
                  <a:lnTo>
                    <a:pt x="63" y="146"/>
                  </a:lnTo>
                  <a:lnTo>
                    <a:pt x="58" y="145"/>
                  </a:lnTo>
                  <a:lnTo>
                    <a:pt x="51" y="143"/>
                  </a:lnTo>
                  <a:lnTo>
                    <a:pt x="44" y="138"/>
                  </a:lnTo>
                  <a:lnTo>
                    <a:pt x="42" y="135"/>
                  </a:lnTo>
                  <a:lnTo>
                    <a:pt x="39" y="140"/>
                  </a:lnTo>
                  <a:lnTo>
                    <a:pt x="32" y="144"/>
                  </a:lnTo>
                  <a:lnTo>
                    <a:pt x="22" y="141"/>
                  </a:lnTo>
                  <a:lnTo>
                    <a:pt x="24" y="153"/>
                  </a:lnTo>
                  <a:lnTo>
                    <a:pt x="24" y="158"/>
                  </a:lnTo>
                  <a:lnTo>
                    <a:pt x="24" y="158"/>
                  </a:lnTo>
                  <a:lnTo>
                    <a:pt x="25" y="162"/>
                  </a:lnTo>
                  <a:lnTo>
                    <a:pt x="27" y="171"/>
                  </a:lnTo>
                  <a:lnTo>
                    <a:pt x="24" y="179"/>
                  </a:lnTo>
                  <a:lnTo>
                    <a:pt x="20" y="185"/>
                  </a:lnTo>
                  <a:lnTo>
                    <a:pt x="15" y="191"/>
                  </a:lnTo>
                  <a:lnTo>
                    <a:pt x="11" y="188"/>
                  </a:lnTo>
                  <a:lnTo>
                    <a:pt x="7" y="180"/>
                  </a:lnTo>
                  <a:lnTo>
                    <a:pt x="3" y="172"/>
                  </a:lnTo>
                  <a:lnTo>
                    <a:pt x="0" y="163"/>
                  </a:lnTo>
                  <a:lnTo>
                    <a:pt x="0" y="153"/>
                  </a:lnTo>
                  <a:lnTo>
                    <a:pt x="2" y="144"/>
                  </a:lnTo>
                  <a:lnTo>
                    <a:pt x="7" y="136"/>
                  </a:lnTo>
                  <a:lnTo>
                    <a:pt x="13" y="130"/>
                  </a:lnTo>
                  <a:lnTo>
                    <a:pt x="20" y="123"/>
                  </a:lnTo>
                  <a:lnTo>
                    <a:pt x="29" y="118"/>
                  </a:lnTo>
                  <a:lnTo>
                    <a:pt x="37" y="112"/>
                  </a:lnTo>
                  <a:lnTo>
                    <a:pt x="44" y="106"/>
                  </a:lnTo>
                  <a:lnTo>
                    <a:pt x="54" y="106"/>
                  </a:lnTo>
                  <a:lnTo>
                    <a:pt x="63" y="108"/>
                  </a:lnTo>
                  <a:lnTo>
                    <a:pt x="73" y="110"/>
                  </a:lnTo>
                  <a:lnTo>
                    <a:pt x="82" y="112"/>
                  </a:lnTo>
                  <a:lnTo>
                    <a:pt x="91" y="114"/>
                  </a:lnTo>
                  <a:lnTo>
                    <a:pt x="100" y="115"/>
                  </a:lnTo>
                  <a:lnTo>
                    <a:pt x="108" y="115"/>
                  </a:lnTo>
                  <a:lnTo>
                    <a:pt x="116" y="113"/>
                  </a:lnTo>
                  <a:lnTo>
                    <a:pt x="113" y="106"/>
                  </a:lnTo>
                  <a:lnTo>
                    <a:pt x="109" y="100"/>
                  </a:lnTo>
                  <a:lnTo>
                    <a:pt x="104" y="95"/>
                  </a:lnTo>
                  <a:lnTo>
                    <a:pt x="99" y="90"/>
                  </a:lnTo>
                  <a:lnTo>
                    <a:pt x="92" y="86"/>
                  </a:lnTo>
                  <a:lnTo>
                    <a:pt x="86" y="83"/>
                  </a:lnTo>
                  <a:lnTo>
                    <a:pt x="78" y="80"/>
                  </a:lnTo>
                  <a:lnTo>
                    <a:pt x="71" y="79"/>
                  </a:lnTo>
                  <a:lnTo>
                    <a:pt x="66" y="78"/>
                  </a:lnTo>
                  <a:lnTo>
                    <a:pt x="61" y="78"/>
                  </a:lnTo>
                  <a:lnTo>
                    <a:pt x="55" y="78"/>
                  </a:lnTo>
                  <a:lnTo>
                    <a:pt x="51" y="78"/>
                  </a:lnTo>
                  <a:lnTo>
                    <a:pt x="47" y="80"/>
                  </a:lnTo>
                  <a:lnTo>
                    <a:pt x="43" y="81"/>
                  </a:lnTo>
                  <a:lnTo>
                    <a:pt x="39" y="82"/>
                  </a:lnTo>
                  <a:lnTo>
                    <a:pt x="34" y="84"/>
                  </a:lnTo>
                  <a:lnTo>
                    <a:pt x="37" y="78"/>
                  </a:lnTo>
                  <a:lnTo>
                    <a:pt x="40" y="72"/>
                  </a:lnTo>
                  <a:lnTo>
                    <a:pt x="44" y="68"/>
                  </a:lnTo>
                  <a:lnTo>
                    <a:pt x="49" y="63"/>
                  </a:lnTo>
                  <a:lnTo>
                    <a:pt x="54" y="60"/>
                  </a:lnTo>
                  <a:lnTo>
                    <a:pt x="60" y="56"/>
                  </a:lnTo>
                  <a:lnTo>
                    <a:pt x="66" y="53"/>
                  </a:lnTo>
                  <a:lnTo>
                    <a:pt x="72" y="51"/>
                  </a:lnTo>
                  <a:lnTo>
                    <a:pt x="82" y="52"/>
                  </a:lnTo>
                  <a:lnTo>
                    <a:pt x="92" y="53"/>
                  </a:lnTo>
                  <a:lnTo>
                    <a:pt x="102" y="55"/>
                  </a:lnTo>
                  <a:lnTo>
                    <a:pt x="112" y="56"/>
                  </a:lnTo>
                  <a:lnTo>
                    <a:pt x="121" y="58"/>
                  </a:lnTo>
                  <a:lnTo>
                    <a:pt x="131" y="58"/>
                  </a:lnTo>
                  <a:lnTo>
                    <a:pt x="140" y="56"/>
                  </a:lnTo>
                  <a:lnTo>
                    <a:pt x="149" y="54"/>
                  </a:lnTo>
                  <a:lnTo>
                    <a:pt x="149" y="48"/>
                  </a:lnTo>
                  <a:lnTo>
                    <a:pt x="147" y="43"/>
                  </a:lnTo>
                  <a:lnTo>
                    <a:pt x="142" y="41"/>
                  </a:lnTo>
                  <a:lnTo>
                    <a:pt x="137" y="40"/>
                  </a:lnTo>
                  <a:lnTo>
                    <a:pt x="130" y="40"/>
                  </a:lnTo>
                  <a:lnTo>
                    <a:pt x="123" y="39"/>
                  </a:lnTo>
                  <a:lnTo>
                    <a:pt x="117" y="38"/>
                  </a:lnTo>
                  <a:lnTo>
                    <a:pt x="112" y="35"/>
                  </a:lnTo>
                  <a:lnTo>
                    <a:pt x="107" y="33"/>
                  </a:lnTo>
                  <a:lnTo>
                    <a:pt x="101" y="32"/>
                  </a:lnTo>
                  <a:lnTo>
                    <a:pt x="96" y="31"/>
                  </a:lnTo>
                  <a:lnTo>
                    <a:pt x="89" y="31"/>
                  </a:lnTo>
                  <a:lnTo>
                    <a:pt x="83" y="30"/>
                  </a:lnTo>
                  <a:lnTo>
                    <a:pt x="79" y="28"/>
                  </a:lnTo>
                  <a:lnTo>
                    <a:pt x="76" y="24"/>
                  </a:lnTo>
                  <a:lnTo>
                    <a:pt x="73" y="19"/>
                  </a:lnTo>
                  <a:lnTo>
                    <a:pt x="68" y="21"/>
                  </a:lnTo>
                  <a:lnTo>
                    <a:pt x="64" y="24"/>
                  </a:lnTo>
                  <a:lnTo>
                    <a:pt x="60" y="29"/>
                  </a:lnTo>
                  <a:lnTo>
                    <a:pt x="57" y="33"/>
                  </a:lnTo>
                  <a:lnTo>
                    <a:pt x="52" y="36"/>
                  </a:lnTo>
                  <a:lnTo>
                    <a:pt x="49" y="41"/>
                  </a:lnTo>
                  <a:lnTo>
                    <a:pt x="44" y="44"/>
                  </a:lnTo>
                  <a:lnTo>
                    <a:pt x="40" y="48"/>
                  </a:lnTo>
                  <a:lnTo>
                    <a:pt x="42" y="34"/>
                  </a:lnTo>
                  <a:lnTo>
                    <a:pt x="48" y="21"/>
                  </a:lnTo>
                  <a:lnTo>
                    <a:pt x="54" y="10"/>
                  </a:lnTo>
                  <a:lnTo>
                    <a:pt x="64" y="0"/>
                  </a:lnTo>
                  <a:lnTo>
                    <a:pt x="82" y="3"/>
                  </a:lnTo>
                  <a:lnTo>
                    <a:pt x="101" y="5"/>
                  </a:lnTo>
                  <a:lnTo>
                    <a:pt x="119" y="10"/>
                  </a:lnTo>
                  <a:lnTo>
                    <a:pt x="137" y="14"/>
                  </a:lnTo>
                  <a:lnTo>
                    <a:pt x="152" y="21"/>
                  </a:lnTo>
                  <a:lnTo>
                    <a:pt x="167" y="31"/>
                  </a:lnTo>
                  <a:lnTo>
                    <a:pt x="177" y="43"/>
                  </a:lnTo>
                  <a:lnTo>
                    <a:pt x="184" y="61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5033" y="635"/>
              <a:ext cx="17" cy="27"/>
            </a:xfrm>
            <a:custGeom>
              <a:avLst/>
              <a:gdLst>
                <a:gd name="T0" fmla="*/ 46 w 49"/>
                <a:gd name="T1" fmla="*/ 31 h 81"/>
                <a:gd name="T2" fmla="*/ 40 w 49"/>
                <a:gd name="T3" fmla="*/ 38 h 81"/>
                <a:gd name="T4" fmla="*/ 36 w 49"/>
                <a:gd name="T5" fmla="*/ 44 h 81"/>
                <a:gd name="T6" fmla="*/ 33 w 49"/>
                <a:gd name="T7" fmla="*/ 50 h 81"/>
                <a:gd name="T8" fmla="*/ 28 w 49"/>
                <a:gd name="T9" fmla="*/ 58 h 81"/>
                <a:gd name="T10" fmla="*/ 24 w 49"/>
                <a:gd name="T11" fmla="*/ 65 h 81"/>
                <a:gd name="T12" fmla="*/ 19 w 49"/>
                <a:gd name="T13" fmla="*/ 70 h 81"/>
                <a:gd name="T14" fmla="*/ 14 w 49"/>
                <a:gd name="T15" fmla="*/ 76 h 81"/>
                <a:gd name="T16" fmla="*/ 6 w 49"/>
                <a:gd name="T17" fmla="*/ 81 h 81"/>
                <a:gd name="T18" fmla="*/ 0 w 49"/>
                <a:gd name="T19" fmla="*/ 65 h 81"/>
                <a:gd name="T20" fmla="*/ 0 w 49"/>
                <a:gd name="T21" fmla="*/ 47 h 81"/>
                <a:gd name="T22" fmla="*/ 6 w 49"/>
                <a:gd name="T23" fmla="*/ 29 h 81"/>
                <a:gd name="T24" fmla="*/ 15 w 49"/>
                <a:gd name="T25" fmla="*/ 12 h 81"/>
                <a:gd name="T26" fmla="*/ 20 w 49"/>
                <a:gd name="T27" fmla="*/ 4 h 81"/>
                <a:gd name="T28" fmla="*/ 27 w 49"/>
                <a:gd name="T29" fmla="*/ 0 h 81"/>
                <a:gd name="T30" fmla="*/ 34 w 49"/>
                <a:gd name="T31" fmla="*/ 0 h 81"/>
                <a:gd name="T32" fmla="*/ 40 w 49"/>
                <a:gd name="T33" fmla="*/ 5 h 81"/>
                <a:gd name="T34" fmla="*/ 46 w 49"/>
                <a:gd name="T35" fmla="*/ 10 h 81"/>
                <a:gd name="T36" fmla="*/ 49 w 49"/>
                <a:gd name="T37" fmla="*/ 17 h 81"/>
                <a:gd name="T38" fmla="*/ 49 w 49"/>
                <a:gd name="T39" fmla="*/ 25 h 81"/>
                <a:gd name="T40" fmla="*/ 46 w 49"/>
                <a:gd name="T41" fmla="*/ 3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" h="81">
                  <a:moveTo>
                    <a:pt x="46" y="31"/>
                  </a:moveTo>
                  <a:lnTo>
                    <a:pt x="40" y="38"/>
                  </a:lnTo>
                  <a:lnTo>
                    <a:pt x="36" y="44"/>
                  </a:lnTo>
                  <a:lnTo>
                    <a:pt x="33" y="50"/>
                  </a:lnTo>
                  <a:lnTo>
                    <a:pt x="28" y="58"/>
                  </a:lnTo>
                  <a:lnTo>
                    <a:pt x="24" y="65"/>
                  </a:lnTo>
                  <a:lnTo>
                    <a:pt x="19" y="70"/>
                  </a:lnTo>
                  <a:lnTo>
                    <a:pt x="14" y="76"/>
                  </a:lnTo>
                  <a:lnTo>
                    <a:pt x="6" y="81"/>
                  </a:lnTo>
                  <a:lnTo>
                    <a:pt x="0" y="65"/>
                  </a:lnTo>
                  <a:lnTo>
                    <a:pt x="0" y="47"/>
                  </a:lnTo>
                  <a:lnTo>
                    <a:pt x="6" y="29"/>
                  </a:lnTo>
                  <a:lnTo>
                    <a:pt x="15" y="12"/>
                  </a:lnTo>
                  <a:lnTo>
                    <a:pt x="20" y="4"/>
                  </a:lnTo>
                  <a:lnTo>
                    <a:pt x="27" y="0"/>
                  </a:lnTo>
                  <a:lnTo>
                    <a:pt x="34" y="0"/>
                  </a:lnTo>
                  <a:lnTo>
                    <a:pt x="40" y="5"/>
                  </a:lnTo>
                  <a:lnTo>
                    <a:pt x="46" y="10"/>
                  </a:lnTo>
                  <a:lnTo>
                    <a:pt x="49" y="17"/>
                  </a:lnTo>
                  <a:lnTo>
                    <a:pt x="49" y="25"/>
                  </a:lnTo>
                  <a:lnTo>
                    <a:pt x="46" y="31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5134" y="648"/>
              <a:ext cx="12" cy="32"/>
            </a:xfrm>
            <a:custGeom>
              <a:avLst/>
              <a:gdLst>
                <a:gd name="T0" fmla="*/ 35 w 35"/>
                <a:gd name="T1" fmla="*/ 10 h 96"/>
                <a:gd name="T2" fmla="*/ 31 w 35"/>
                <a:gd name="T3" fmla="*/ 32 h 96"/>
                <a:gd name="T4" fmla="*/ 24 w 35"/>
                <a:gd name="T5" fmla="*/ 52 h 96"/>
                <a:gd name="T6" fmla="*/ 15 w 35"/>
                <a:gd name="T7" fmla="*/ 72 h 96"/>
                <a:gd name="T8" fmla="*/ 4 w 35"/>
                <a:gd name="T9" fmla="*/ 91 h 96"/>
                <a:gd name="T10" fmla="*/ 0 w 35"/>
                <a:gd name="T11" fmla="*/ 96 h 96"/>
                <a:gd name="T12" fmla="*/ 3 w 35"/>
                <a:gd name="T13" fmla="*/ 71 h 96"/>
                <a:gd name="T14" fmla="*/ 5 w 35"/>
                <a:gd name="T15" fmla="*/ 47 h 96"/>
                <a:gd name="T16" fmla="*/ 6 w 35"/>
                <a:gd name="T17" fmla="*/ 23 h 96"/>
                <a:gd name="T18" fmla="*/ 10 w 35"/>
                <a:gd name="T19" fmla="*/ 0 h 96"/>
                <a:gd name="T20" fmla="*/ 35 w 35"/>
                <a:gd name="T21" fmla="*/ 1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96">
                  <a:moveTo>
                    <a:pt x="35" y="10"/>
                  </a:moveTo>
                  <a:lnTo>
                    <a:pt x="31" y="32"/>
                  </a:lnTo>
                  <a:lnTo>
                    <a:pt x="24" y="52"/>
                  </a:lnTo>
                  <a:lnTo>
                    <a:pt x="15" y="72"/>
                  </a:lnTo>
                  <a:lnTo>
                    <a:pt x="4" y="91"/>
                  </a:lnTo>
                  <a:lnTo>
                    <a:pt x="0" y="96"/>
                  </a:lnTo>
                  <a:lnTo>
                    <a:pt x="3" y="71"/>
                  </a:lnTo>
                  <a:lnTo>
                    <a:pt x="5" y="47"/>
                  </a:lnTo>
                  <a:lnTo>
                    <a:pt x="6" y="23"/>
                  </a:lnTo>
                  <a:lnTo>
                    <a:pt x="10" y="0"/>
                  </a:lnTo>
                  <a:lnTo>
                    <a:pt x="35" y="10"/>
                  </a:lnTo>
                  <a:close/>
                </a:path>
              </a:pathLst>
            </a:custGeom>
            <a:solidFill>
              <a:srgbClr val="A5FF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5056" y="645"/>
              <a:ext cx="66" cy="67"/>
            </a:xfrm>
            <a:custGeom>
              <a:avLst/>
              <a:gdLst>
                <a:gd name="T0" fmla="*/ 199 w 199"/>
                <a:gd name="T1" fmla="*/ 36 h 203"/>
                <a:gd name="T2" fmla="*/ 178 w 199"/>
                <a:gd name="T3" fmla="*/ 192 h 203"/>
                <a:gd name="T4" fmla="*/ 174 w 199"/>
                <a:gd name="T5" fmla="*/ 199 h 203"/>
                <a:gd name="T6" fmla="*/ 168 w 199"/>
                <a:gd name="T7" fmla="*/ 202 h 203"/>
                <a:gd name="T8" fmla="*/ 160 w 199"/>
                <a:gd name="T9" fmla="*/ 203 h 203"/>
                <a:gd name="T10" fmla="*/ 153 w 199"/>
                <a:gd name="T11" fmla="*/ 202 h 203"/>
                <a:gd name="T12" fmla="*/ 144 w 199"/>
                <a:gd name="T13" fmla="*/ 201 h 203"/>
                <a:gd name="T14" fmla="*/ 135 w 199"/>
                <a:gd name="T15" fmla="*/ 199 h 203"/>
                <a:gd name="T16" fmla="*/ 127 w 199"/>
                <a:gd name="T17" fmla="*/ 196 h 203"/>
                <a:gd name="T18" fmla="*/ 120 w 199"/>
                <a:gd name="T19" fmla="*/ 193 h 203"/>
                <a:gd name="T20" fmla="*/ 101 w 199"/>
                <a:gd name="T21" fmla="*/ 187 h 203"/>
                <a:gd name="T22" fmla="*/ 84 w 199"/>
                <a:gd name="T23" fmla="*/ 176 h 203"/>
                <a:gd name="T24" fmla="*/ 67 w 199"/>
                <a:gd name="T25" fmla="*/ 162 h 203"/>
                <a:gd name="T26" fmla="*/ 52 w 199"/>
                <a:gd name="T27" fmla="*/ 147 h 203"/>
                <a:gd name="T28" fmla="*/ 39 w 199"/>
                <a:gd name="T29" fmla="*/ 130 h 203"/>
                <a:gd name="T30" fmla="*/ 27 w 199"/>
                <a:gd name="T31" fmla="*/ 112 h 203"/>
                <a:gd name="T32" fmla="*/ 15 w 199"/>
                <a:gd name="T33" fmla="*/ 95 h 203"/>
                <a:gd name="T34" fmla="*/ 4 w 199"/>
                <a:gd name="T35" fmla="*/ 77 h 203"/>
                <a:gd name="T36" fmla="*/ 1 w 199"/>
                <a:gd name="T37" fmla="*/ 57 h 203"/>
                <a:gd name="T38" fmla="*/ 0 w 199"/>
                <a:gd name="T39" fmla="*/ 31 h 203"/>
                <a:gd name="T40" fmla="*/ 0 w 199"/>
                <a:gd name="T41" fmla="*/ 9 h 203"/>
                <a:gd name="T42" fmla="*/ 0 w 199"/>
                <a:gd name="T43" fmla="*/ 0 h 203"/>
                <a:gd name="T44" fmla="*/ 10 w 199"/>
                <a:gd name="T45" fmla="*/ 7 h 203"/>
                <a:gd name="T46" fmla="*/ 21 w 199"/>
                <a:gd name="T47" fmla="*/ 13 h 203"/>
                <a:gd name="T48" fmla="*/ 32 w 199"/>
                <a:gd name="T49" fmla="*/ 19 h 203"/>
                <a:gd name="T50" fmla="*/ 45 w 199"/>
                <a:gd name="T51" fmla="*/ 25 h 203"/>
                <a:gd name="T52" fmla="*/ 57 w 199"/>
                <a:gd name="T53" fmla="*/ 29 h 203"/>
                <a:gd name="T54" fmla="*/ 70 w 199"/>
                <a:gd name="T55" fmla="*/ 33 h 203"/>
                <a:gd name="T56" fmla="*/ 82 w 199"/>
                <a:gd name="T57" fmla="*/ 37 h 203"/>
                <a:gd name="T58" fmla="*/ 96 w 199"/>
                <a:gd name="T59" fmla="*/ 40 h 203"/>
                <a:gd name="T60" fmla="*/ 109 w 199"/>
                <a:gd name="T61" fmla="*/ 42 h 203"/>
                <a:gd name="T62" fmla="*/ 122 w 199"/>
                <a:gd name="T63" fmla="*/ 43 h 203"/>
                <a:gd name="T64" fmla="*/ 136 w 199"/>
                <a:gd name="T65" fmla="*/ 45 h 203"/>
                <a:gd name="T66" fmla="*/ 149 w 199"/>
                <a:gd name="T67" fmla="*/ 45 h 203"/>
                <a:gd name="T68" fmla="*/ 163 w 199"/>
                <a:gd name="T69" fmla="*/ 43 h 203"/>
                <a:gd name="T70" fmla="*/ 175 w 199"/>
                <a:gd name="T71" fmla="*/ 41 h 203"/>
                <a:gd name="T72" fmla="*/ 187 w 199"/>
                <a:gd name="T73" fmla="*/ 39 h 203"/>
                <a:gd name="T74" fmla="*/ 199 w 199"/>
                <a:gd name="T75" fmla="*/ 3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9" h="203">
                  <a:moveTo>
                    <a:pt x="199" y="36"/>
                  </a:moveTo>
                  <a:lnTo>
                    <a:pt x="178" y="192"/>
                  </a:lnTo>
                  <a:lnTo>
                    <a:pt x="174" y="199"/>
                  </a:lnTo>
                  <a:lnTo>
                    <a:pt x="168" y="202"/>
                  </a:lnTo>
                  <a:lnTo>
                    <a:pt x="160" y="203"/>
                  </a:lnTo>
                  <a:lnTo>
                    <a:pt x="153" y="202"/>
                  </a:lnTo>
                  <a:lnTo>
                    <a:pt x="144" y="201"/>
                  </a:lnTo>
                  <a:lnTo>
                    <a:pt x="135" y="199"/>
                  </a:lnTo>
                  <a:lnTo>
                    <a:pt x="127" y="196"/>
                  </a:lnTo>
                  <a:lnTo>
                    <a:pt x="120" y="193"/>
                  </a:lnTo>
                  <a:lnTo>
                    <a:pt x="101" y="187"/>
                  </a:lnTo>
                  <a:lnTo>
                    <a:pt x="84" y="176"/>
                  </a:lnTo>
                  <a:lnTo>
                    <a:pt x="67" y="162"/>
                  </a:lnTo>
                  <a:lnTo>
                    <a:pt x="52" y="147"/>
                  </a:lnTo>
                  <a:lnTo>
                    <a:pt x="39" y="130"/>
                  </a:lnTo>
                  <a:lnTo>
                    <a:pt x="27" y="112"/>
                  </a:lnTo>
                  <a:lnTo>
                    <a:pt x="15" y="95"/>
                  </a:lnTo>
                  <a:lnTo>
                    <a:pt x="4" y="77"/>
                  </a:lnTo>
                  <a:lnTo>
                    <a:pt x="1" y="57"/>
                  </a:lnTo>
                  <a:lnTo>
                    <a:pt x="0" y="3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0" y="7"/>
                  </a:lnTo>
                  <a:lnTo>
                    <a:pt x="21" y="13"/>
                  </a:lnTo>
                  <a:lnTo>
                    <a:pt x="32" y="19"/>
                  </a:lnTo>
                  <a:lnTo>
                    <a:pt x="45" y="25"/>
                  </a:lnTo>
                  <a:lnTo>
                    <a:pt x="57" y="29"/>
                  </a:lnTo>
                  <a:lnTo>
                    <a:pt x="70" y="33"/>
                  </a:lnTo>
                  <a:lnTo>
                    <a:pt x="82" y="37"/>
                  </a:lnTo>
                  <a:lnTo>
                    <a:pt x="96" y="40"/>
                  </a:lnTo>
                  <a:lnTo>
                    <a:pt x="109" y="42"/>
                  </a:lnTo>
                  <a:lnTo>
                    <a:pt x="122" y="43"/>
                  </a:lnTo>
                  <a:lnTo>
                    <a:pt x="136" y="45"/>
                  </a:lnTo>
                  <a:lnTo>
                    <a:pt x="149" y="45"/>
                  </a:lnTo>
                  <a:lnTo>
                    <a:pt x="163" y="43"/>
                  </a:lnTo>
                  <a:lnTo>
                    <a:pt x="175" y="41"/>
                  </a:lnTo>
                  <a:lnTo>
                    <a:pt x="187" y="39"/>
                  </a:lnTo>
                  <a:lnTo>
                    <a:pt x="199" y="36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5186" y="683"/>
              <a:ext cx="49" cy="108"/>
            </a:xfrm>
            <a:custGeom>
              <a:avLst/>
              <a:gdLst>
                <a:gd name="T0" fmla="*/ 141 w 146"/>
                <a:gd name="T1" fmla="*/ 252 h 322"/>
                <a:gd name="T2" fmla="*/ 137 w 146"/>
                <a:gd name="T3" fmla="*/ 270 h 322"/>
                <a:gd name="T4" fmla="*/ 133 w 146"/>
                <a:gd name="T5" fmla="*/ 287 h 322"/>
                <a:gd name="T6" fmla="*/ 127 w 146"/>
                <a:gd name="T7" fmla="*/ 304 h 322"/>
                <a:gd name="T8" fmla="*/ 122 w 146"/>
                <a:gd name="T9" fmla="*/ 322 h 322"/>
                <a:gd name="T10" fmla="*/ 103 w 146"/>
                <a:gd name="T11" fmla="*/ 305 h 322"/>
                <a:gd name="T12" fmla="*/ 84 w 146"/>
                <a:gd name="T13" fmla="*/ 286 h 322"/>
                <a:gd name="T14" fmla="*/ 67 w 146"/>
                <a:gd name="T15" fmla="*/ 265 h 322"/>
                <a:gd name="T16" fmla="*/ 51 w 146"/>
                <a:gd name="T17" fmla="*/ 243 h 322"/>
                <a:gd name="T18" fmla="*/ 36 w 146"/>
                <a:gd name="T19" fmla="*/ 221 h 322"/>
                <a:gd name="T20" fmla="*/ 24 w 146"/>
                <a:gd name="T21" fmla="*/ 196 h 322"/>
                <a:gd name="T22" fmla="*/ 13 w 146"/>
                <a:gd name="T23" fmla="*/ 172 h 322"/>
                <a:gd name="T24" fmla="*/ 5 w 146"/>
                <a:gd name="T25" fmla="*/ 147 h 322"/>
                <a:gd name="T26" fmla="*/ 0 w 146"/>
                <a:gd name="T27" fmla="*/ 136 h 322"/>
                <a:gd name="T28" fmla="*/ 1 w 146"/>
                <a:gd name="T29" fmla="*/ 124 h 322"/>
                <a:gd name="T30" fmla="*/ 4 w 146"/>
                <a:gd name="T31" fmla="*/ 112 h 322"/>
                <a:gd name="T32" fmla="*/ 8 w 146"/>
                <a:gd name="T33" fmla="*/ 100 h 322"/>
                <a:gd name="T34" fmla="*/ 15 w 146"/>
                <a:gd name="T35" fmla="*/ 74 h 322"/>
                <a:gd name="T36" fmla="*/ 22 w 146"/>
                <a:gd name="T37" fmla="*/ 47 h 322"/>
                <a:gd name="T38" fmla="*/ 28 w 146"/>
                <a:gd name="T39" fmla="*/ 23 h 322"/>
                <a:gd name="T40" fmla="*/ 41 w 146"/>
                <a:gd name="T41" fmla="*/ 0 h 322"/>
                <a:gd name="T42" fmla="*/ 70 w 146"/>
                <a:gd name="T43" fmla="*/ 22 h 322"/>
                <a:gd name="T44" fmla="*/ 94 w 146"/>
                <a:gd name="T45" fmla="*/ 47 h 322"/>
                <a:gd name="T46" fmla="*/ 114 w 146"/>
                <a:gd name="T47" fmla="*/ 76 h 322"/>
                <a:gd name="T48" fmla="*/ 130 w 146"/>
                <a:gd name="T49" fmla="*/ 108 h 322"/>
                <a:gd name="T50" fmla="*/ 140 w 146"/>
                <a:gd name="T51" fmla="*/ 143 h 322"/>
                <a:gd name="T52" fmla="*/ 145 w 146"/>
                <a:gd name="T53" fmla="*/ 178 h 322"/>
                <a:gd name="T54" fmla="*/ 146 w 146"/>
                <a:gd name="T55" fmla="*/ 215 h 322"/>
                <a:gd name="T56" fmla="*/ 141 w 146"/>
                <a:gd name="T57" fmla="*/ 25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6" h="322">
                  <a:moveTo>
                    <a:pt x="141" y="252"/>
                  </a:moveTo>
                  <a:lnTo>
                    <a:pt x="137" y="270"/>
                  </a:lnTo>
                  <a:lnTo>
                    <a:pt x="133" y="287"/>
                  </a:lnTo>
                  <a:lnTo>
                    <a:pt x="127" y="304"/>
                  </a:lnTo>
                  <a:lnTo>
                    <a:pt x="122" y="322"/>
                  </a:lnTo>
                  <a:lnTo>
                    <a:pt x="103" y="305"/>
                  </a:lnTo>
                  <a:lnTo>
                    <a:pt x="84" y="286"/>
                  </a:lnTo>
                  <a:lnTo>
                    <a:pt x="67" y="265"/>
                  </a:lnTo>
                  <a:lnTo>
                    <a:pt x="51" y="243"/>
                  </a:lnTo>
                  <a:lnTo>
                    <a:pt x="36" y="221"/>
                  </a:lnTo>
                  <a:lnTo>
                    <a:pt x="24" y="196"/>
                  </a:lnTo>
                  <a:lnTo>
                    <a:pt x="13" y="172"/>
                  </a:lnTo>
                  <a:lnTo>
                    <a:pt x="5" y="147"/>
                  </a:lnTo>
                  <a:lnTo>
                    <a:pt x="0" y="136"/>
                  </a:lnTo>
                  <a:lnTo>
                    <a:pt x="1" y="124"/>
                  </a:lnTo>
                  <a:lnTo>
                    <a:pt x="4" y="112"/>
                  </a:lnTo>
                  <a:lnTo>
                    <a:pt x="8" y="100"/>
                  </a:lnTo>
                  <a:lnTo>
                    <a:pt x="15" y="74"/>
                  </a:lnTo>
                  <a:lnTo>
                    <a:pt x="22" y="47"/>
                  </a:lnTo>
                  <a:lnTo>
                    <a:pt x="28" y="23"/>
                  </a:lnTo>
                  <a:lnTo>
                    <a:pt x="41" y="0"/>
                  </a:lnTo>
                  <a:lnTo>
                    <a:pt x="70" y="22"/>
                  </a:lnTo>
                  <a:lnTo>
                    <a:pt x="94" y="47"/>
                  </a:lnTo>
                  <a:lnTo>
                    <a:pt x="114" y="76"/>
                  </a:lnTo>
                  <a:lnTo>
                    <a:pt x="130" y="108"/>
                  </a:lnTo>
                  <a:lnTo>
                    <a:pt x="140" y="143"/>
                  </a:lnTo>
                  <a:lnTo>
                    <a:pt x="145" y="178"/>
                  </a:lnTo>
                  <a:lnTo>
                    <a:pt x="146" y="215"/>
                  </a:lnTo>
                  <a:lnTo>
                    <a:pt x="141" y="252"/>
                  </a:lnTo>
                  <a:close/>
                </a:path>
              </a:pathLst>
            </a:custGeom>
            <a:solidFill>
              <a:srgbClr val="A5FF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5036" y="664"/>
              <a:ext cx="11" cy="26"/>
            </a:xfrm>
            <a:custGeom>
              <a:avLst/>
              <a:gdLst>
                <a:gd name="T0" fmla="*/ 25 w 35"/>
                <a:gd name="T1" fmla="*/ 76 h 76"/>
                <a:gd name="T2" fmla="*/ 19 w 35"/>
                <a:gd name="T3" fmla="*/ 61 h 76"/>
                <a:gd name="T4" fmla="*/ 12 w 35"/>
                <a:gd name="T5" fmla="*/ 47 h 76"/>
                <a:gd name="T6" fmla="*/ 5 w 35"/>
                <a:gd name="T7" fmla="*/ 32 h 76"/>
                <a:gd name="T8" fmla="*/ 0 w 35"/>
                <a:gd name="T9" fmla="*/ 18 h 76"/>
                <a:gd name="T10" fmla="*/ 28 w 35"/>
                <a:gd name="T11" fmla="*/ 0 h 76"/>
                <a:gd name="T12" fmla="*/ 32 w 35"/>
                <a:gd name="T13" fmla="*/ 19 h 76"/>
                <a:gd name="T14" fmla="*/ 35 w 35"/>
                <a:gd name="T15" fmla="*/ 39 h 76"/>
                <a:gd name="T16" fmla="*/ 33 w 35"/>
                <a:gd name="T17" fmla="*/ 58 h 76"/>
                <a:gd name="T18" fmla="*/ 25 w 35"/>
                <a:gd name="T19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76">
                  <a:moveTo>
                    <a:pt x="25" y="76"/>
                  </a:moveTo>
                  <a:lnTo>
                    <a:pt x="19" y="61"/>
                  </a:lnTo>
                  <a:lnTo>
                    <a:pt x="12" y="47"/>
                  </a:lnTo>
                  <a:lnTo>
                    <a:pt x="5" y="32"/>
                  </a:lnTo>
                  <a:lnTo>
                    <a:pt x="0" y="18"/>
                  </a:lnTo>
                  <a:lnTo>
                    <a:pt x="28" y="0"/>
                  </a:lnTo>
                  <a:lnTo>
                    <a:pt x="32" y="19"/>
                  </a:lnTo>
                  <a:lnTo>
                    <a:pt x="35" y="39"/>
                  </a:lnTo>
                  <a:lnTo>
                    <a:pt x="33" y="58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4895" y="664"/>
              <a:ext cx="266" cy="219"/>
            </a:xfrm>
            <a:custGeom>
              <a:avLst/>
              <a:gdLst>
                <a:gd name="T0" fmla="*/ 334 w 798"/>
                <a:gd name="T1" fmla="*/ 97 h 655"/>
                <a:gd name="T2" fmla="*/ 346 w 798"/>
                <a:gd name="T3" fmla="*/ 129 h 655"/>
                <a:gd name="T4" fmla="*/ 356 w 798"/>
                <a:gd name="T5" fmla="*/ 154 h 655"/>
                <a:gd name="T6" fmla="*/ 356 w 798"/>
                <a:gd name="T7" fmla="*/ 194 h 655"/>
                <a:gd name="T8" fmla="*/ 386 w 798"/>
                <a:gd name="T9" fmla="*/ 229 h 655"/>
                <a:gd name="T10" fmla="*/ 381 w 798"/>
                <a:gd name="T11" fmla="*/ 251 h 655"/>
                <a:gd name="T12" fmla="*/ 339 w 798"/>
                <a:gd name="T13" fmla="*/ 295 h 655"/>
                <a:gd name="T14" fmla="*/ 315 w 798"/>
                <a:gd name="T15" fmla="*/ 367 h 655"/>
                <a:gd name="T16" fmla="*/ 292 w 798"/>
                <a:gd name="T17" fmla="*/ 375 h 655"/>
                <a:gd name="T18" fmla="*/ 279 w 798"/>
                <a:gd name="T19" fmla="*/ 361 h 655"/>
                <a:gd name="T20" fmla="*/ 281 w 798"/>
                <a:gd name="T21" fmla="*/ 392 h 655"/>
                <a:gd name="T22" fmla="*/ 313 w 798"/>
                <a:gd name="T23" fmla="*/ 418 h 655"/>
                <a:gd name="T24" fmla="*/ 354 w 798"/>
                <a:gd name="T25" fmla="*/ 429 h 655"/>
                <a:gd name="T26" fmla="*/ 396 w 798"/>
                <a:gd name="T27" fmla="*/ 419 h 655"/>
                <a:gd name="T28" fmla="*/ 400 w 798"/>
                <a:gd name="T29" fmla="*/ 429 h 655"/>
                <a:gd name="T30" fmla="*/ 423 w 798"/>
                <a:gd name="T31" fmla="*/ 440 h 655"/>
                <a:gd name="T32" fmla="*/ 464 w 798"/>
                <a:gd name="T33" fmla="*/ 424 h 655"/>
                <a:gd name="T34" fmla="*/ 499 w 798"/>
                <a:gd name="T35" fmla="*/ 404 h 655"/>
                <a:gd name="T36" fmla="*/ 521 w 798"/>
                <a:gd name="T37" fmla="*/ 351 h 655"/>
                <a:gd name="T38" fmla="*/ 510 w 798"/>
                <a:gd name="T39" fmla="*/ 297 h 655"/>
                <a:gd name="T40" fmla="*/ 482 w 798"/>
                <a:gd name="T41" fmla="*/ 253 h 655"/>
                <a:gd name="T42" fmla="*/ 508 w 798"/>
                <a:gd name="T43" fmla="*/ 192 h 655"/>
                <a:gd name="T44" fmla="*/ 506 w 798"/>
                <a:gd name="T45" fmla="*/ 129 h 655"/>
                <a:gd name="T46" fmla="*/ 539 w 798"/>
                <a:gd name="T47" fmla="*/ 139 h 655"/>
                <a:gd name="T48" fmla="*/ 627 w 798"/>
                <a:gd name="T49" fmla="*/ 170 h 655"/>
                <a:gd name="T50" fmla="*/ 686 w 798"/>
                <a:gd name="T51" fmla="*/ 152 h 655"/>
                <a:gd name="T52" fmla="*/ 706 w 798"/>
                <a:gd name="T53" fmla="*/ 123 h 655"/>
                <a:gd name="T54" fmla="*/ 724 w 798"/>
                <a:gd name="T55" fmla="*/ 139 h 655"/>
                <a:gd name="T56" fmla="*/ 720 w 798"/>
                <a:gd name="T57" fmla="*/ 212 h 655"/>
                <a:gd name="T58" fmla="*/ 758 w 798"/>
                <a:gd name="T59" fmla="*/ 282 h 655"/>
                <a:gd name="T60" fmla="*/ 745 w 798"/>
                <a:gd name="T61" fmla="*/ 361 h 655"/>
                <a:gd name="T62" fmla="*/ 780 w 798"/>
                <a:gd name="T63" fmla="*/ 458 h 655"/>
                <a:gd name="T64" fmla="*/ 779 w 798"/>
                <a:gd name="T65" fmla="*/ 528 h 655"/>
                <a:gd name="T66" fmla="*/ 707 w 798"/>
                <a:gd name="T67" fmla="*/ 499 h 655"/>
                <a:gd name="T68" fmla="*/ 634 w 798"/>
                <a:gd name="T69" fmla="*/ 500 h 655"/>
                <a:gd name="T70" fmla="*/ 569 w 798"/>
                <a:gd name="T71" fmla="*/ 503 h 655"/>
                <a:gd name="T72" fmla="*/ 518 w 798"/>
                <a:gd name="T73" fmla="*/ 495 h 655"/>
                <a:gd name="T74" fmla="*/ 486 w 798"/>
                <a:gd name="T75" fmla="*/ 488 h 655"/>
                <a:gd name="T76" fmla="*/ 310 w 798"/>
                <a:gd name="T77" fmla="*/ 457 h 655"/>
                <a:gd name="T78" fmla="*/ 235 w 798"/>
                <a:gd name="T79" fmla="*/ 462 h 655"/>
                <a:gd name="T80" fmla="*/ 165 w 798"/>
                <a:gd name="T81" fmla="*/ 491 h 655"/>
                <a:gd name="T82" fmla="*/ 105 w 798"/>
                <a:gd name="T83" fmla="*/ 538 h 655"/>
                <a:gd name="T84" fmla="*/ 60 w 798"/>
                <a:gd name="T85" fmla="*/ 595 h 655"/>
                <a:gd name="T86" fmla="*/ 76 w 798"/>
                <a:gd name="T87" fmla="*/ 601 h 655"/>
                <a:gd name="T88" fmla="*/ 140 w 798"/>
                <a:gd name="T89" fmla="*/ 544 h 655"/>
                <a:gd name="T90" fmla="*/ 213 w 798"/>
                <a:gd name="T91" fmla="*/ 503 h 655"/>
                <a:gd name="T92" fmla="*/ 294 w 798"/>
                <a:gd name="T93" fmla="*/ 487 h 655"/>
                <a:gd name="T94" fmla="*/ 381 w 798"/>
                <a:gd name="T95" fmla="*/ 503 h 655"/>
                <a:gd name="T96" fmla="*/ 431 w 798"/>
                <a:gd name="T97" fmla="*/ 515 h 655"/>
                <a:gd name="T98" fmla="*/ 483 w 798"/>
                <a:gd name="T99" fmla="*/ 518 h 655"/>
                <a:gd name="T100" fmla="*/ 457 w 798"/>
                <a:gd name="T101" fmla="*/ 582 h 655"/>
                <a:gd name="T102" fmla="*/ 456 w 798"/>
                <a:gd name="T103" fmla="*/ 655 h 655"/>
                <a:gd name="T104" fmla="*/ 1 w 798"/>
                <a:gd name="T105" fmla="*/ 585 h 655"/>
                <a:gd name="T106" fmla="*/ 24 w 798"/>
                <a:gd name="T107" fmla="*/ 491 h 655"/>
                <a:gd name="T108" fmla="*/ 92 w 798"/>
                <a:gd name="T109" fmla="*/ 221 h 655"/>
                <a:gd name="T110" fmla="*/ 145 w 798"/>
                <a:gd name="T111" fmla="*/ 146 h 655"/>
                <a:gd name="T112" fmla="*/ 215 w 798"/>
                <a:gd name="T113" fmla="*/ 82 h 655"/>
                <a:gd name="T114" fmla="*/ 292 w 798"/>
                <a:gd name="T115" fmla="*/ 27 h 655"/>
                <a:gd name="T116" fmla="*/ 333 w 798"/>
                <a:gd name="T117" fmla="*/ 34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98" h="655">
                  <a:moveTo>
                    <a:pt x="347" y="66"/>
                  </a:moveTo>
                  <a:lnTo>
                    <a:pt x="340" y="74"/>
                  </a:lnTo>
                  <a:lnTo>
                    <a:pt x="337" y="86"/>
                  </a:lnTo>
                  <a:lnTo>
                    <a:pt x="334" y="97"/>
                  </a:lnTo>
                  <a:lnTo>
                    <a:pt x="336" y="109"/>
                  </a:lnTo>
                  <a:lnTo>
                    <a:pt x="337" y="116"/>
                  </a:lnTo>
                  <a:lnTo>
                    <a:pt x="340" y="122"/>
                  </a:lnTo>
                  <a:lnTo>
                    <a:pt x="346" y="129"/>
                  </a:lnTo>
                  <a:lnTo>
                    <a:pt x="350" y="134"/>
                  </a:lnTo>
                  <a:lnTo>
                    <a:pt x="354" y="141"/>
                  </a:lnTo>
                  <a:lnTo>
                    <a:pt x="357" y="148"/>
                  </a:lnTo>
                  <a:lnTo>
                    <a:pt x="356" y="154"/>
                  </a:lnTo>
                  <a:lnTo>
                    <a:pt x="350" y="162"/>
                  </a:lnTo>
                  <a:lnTo>
                    <a:pt x="350" y="173"/>
                  </a:lnTo>
                  <a:lnTo>
                    <a:pt x="351" y="184"/>
                  </a:lnTo>
                  <a:lnTo>
                    <a:pt x="356" y="194"/>
                  </a:lnTo>
                  <a:lnTo>
                    <a:pt x="361" y="204"/>
                  </a:lnTo>
                  <a:lnTo>
                    <a:pt x="369" y="213"/>
                  </a:lnTo>
                  <a:lnTo>
                    <a:pt x="377" y="221"/>
                  </a:lnTo>
                  <a:lnTo>
                    <a:pt x="386" y="229"/>
                  </a:lnTo>
                  <a:lnTo>
                    <a:pt x="394" y="234"/>
                  </a:lnTo>
                  <a:lnTo>
                    <a:pt x="392" y="243"/>
                  </a:lnTo>
                  <a:lnTo>
                    <a:pt x="388" y="248"/>
                  </a:lnTo>
                  <a:lnTo>
                    <a:pt x="381" y="251"/>
                  </a:lnTo>
                  <a:lnTo>
                    <a:pt x="374" y="253"/>
                  </a:lnTo>
                  <a:lnTo>
                    <a:pt x="359" y="264"/>
                  </a:lnTo>
                  <a:lnTo>
                    <a:pt x="348" y="279"/>
                  </a:lnTo>
                  <a:lnTo>
                    <a:pt x="339" y="295"/>
                  </a:lnTo>
                  <a:lnTo>
                    <a:pt x="333" y="313"/>
                  </a:lnTo>
                  <a:lnTo>
                    <a:pt x="328" y="331"/>
                  </a:lnTo>
                  <a:lnTo>
                    <a:pt x="322" y="349"/>
                  </a:lnTo>
                  <a:lnTo>
                    <a:pt x="315" y="367"/>
                  </a:lnTo>
                  <a:lnTo>
                    <a:pt x="308" y="383"/>
                  </a:lnTo>
                  <a:lnTo>
                    <a:pt x="300" y="383"/>
                  </a:lnTo>
                  <a:lnTo>
                    <a:pt x="295" y="380"/>
                  </a:lnTo>
                  <a:lnTo>
                    <a:pt x="292" y="375"/>
                  </a:lnTo>
                  <a:lnTo>
                    <a:pt x="290" y="370"/>
                  </a:lnTo>
                  <a:lnTo>
                    <a:pt x="287" y="364"/>
                  </a:lnTo>
                  <a:lnTo>
                    <a:pt x="283" y="361"/>
                  </a:lnTo>
                  <a:lnTo>
                    <a:pt x="279" y="361"/>
                  </a:lnTo>
                  <a:lnTo>
                    <a:pt x="272" y="364"/>
                  </a:lnTo>
                  <a:lnTo>
                    <a:pt x="272" y="375"/>
                  </a:lnTo>
                  <a:lnTo>
                    <a:pt x="275" y="384"/>
                  </a:lnTo>
                  <a:lnTo>
                    <a:pt x="281" y="392"/>
                  </a:lnTo>
                  <a:lnTo>
                    <a:pt x="288" y="400"/>
                  </a:lnTo>
                  <a:lnTo>
                    <a:pt x="295" y="407"/>
                  </a:lnTo>
                  <a:lnTo>
                    <a:pt x="304" y="412"/>
                  </a:lnTo>
                  <a:lnTo>
                    <a:pt x="313" y="418"/>
                  </a:lnTo>
                  <a:lnTo>
                    <a:pt x="321" y="422"/>
                  </a:lnTo>
                  <a:lnTo>
                    <a:pt x="332" y="425"/>
                  </a:lnTo>
                  <a:lnTo>
                    <a:pt x="343" y="428"/>
                  </a:lnTo>
                  <a:lnTo>
                    <a:pt x="354" y="429"/>
                  </a:lnTo>
                  <a:lnTo>
                    <a:pt x="366" y="428"/>
                  </a:lnTo>
                  <a:lnTo>
                    <a:pt x="377" y="425"/>
                  </a:lnTo>
                  <a:lnTo>
                    <a:pt x="387" y="423"/>
                  </a:lnTo>
                  <a:lnTo>
                    <a:pt x="396" y="419"/>
                  </a:lnTo>
                  <a:lnTo>
                    <a:pt x="404" y="413"/>
                  </a:lnTo>
                  <a:lnTo>
                    <a:pt x="403" y="419"/>
                  </a:lnTo>
                  <a:lnTo>
                    <a:pt x="401" y="423"/>
                  </a:lnTo>
                  <a:lnTo>
                    <a:pt x="400" y="429"/>
                  </a:lnTo>
                  <a:lnTo>
                    <a:pt x="400" y="434"/>
                  </a:lnTo>
                  <a:lnTo>
                    <a:pt x="408" y="439"/>
                  </a:lnTo>
                  <a:lnTo>
                    <a:pt x="416" y="441"/>
                  </a:lnTo>
                  <a:lnTo>
                    <a:pt x="423" y="440"/>
                  </a:lnTo>
                  <a:lnTo>
                    <a:pt x="432" y="438"/>
                  </a:lnTo>
                  <a:lnTo>
                    <a:pt x="456" y="418"/>
                  </a:lnTo>
                  <a:lnTo>
                    <a:pt x="459" y="424"/>
                  </a:lnTo>
                  <a:lnTo>
                    <a:pt x="464" y="424"/>
                  </a:lnTo>
                  <a:lnTo>
                    <a:pt x="471" y="422"/>
                  </a:lnTo>
                  <a:lnTo>
                    <a:pt x="476" y="422"/>
                  </a:lnTo>
                  <a:lnTo>
                    <a:pt x="488" y="414"/>
                  </a:lnTo>
                  <a:lnTo>
                    <a:pt x="499" y="404"/>
                  </a:lnTo>
                  <a:lnTo>
                    <a:pt x="508" y="392"/>
                  </a:lnTo>
                  <a:lnTo>
                    <a:pt x="515" y="380"/>
                  </a:lnTo>
                  <a:lnTo>
                    <a:pt x="519" y="365"/>
                  </a:lnTo>
                  <a:lnTo>
                    <a:pt x="521" y="351"/>
                  </a:lnTo>
                  <a:lnTo>
                    <a:pt x="521" y="337"/>
                  </a:lnTo>
                  <a:lnTo>
                    <a:pt x="520" y="321"/>
                  </a:lnTo>
                  <a:lnTo>
                    <a:pt x="517" y="308"/>
                  </a:lnTo>
                  <a:lnTo>
                    <a:pt x="510" y="297"/>
                  </a:lnTo>
                  <a:lnTo>
                    <a:pt x="501" y="285"/>
                  </a:lnTo>
                  <a:lnTo>
                    <a:pt x="492" y="274"/>
                  </a:lnTo>
                  <a:lnTo>
                    <a:pt x="486" y="264"/>
                  </a:lnTo>
                  <a:lnTo>
                    <a:pt x="482" y="253"/>
                  </a:lnTo>
                  <a:lnTo>
                    <a:pt x="486" y="242"/>
                  </a:lnTo>
                  <a:lnTo>
                    <a:pt x="496" y="230"/>
                  </a:lnTo>
                  <a:lnTo>
                    <a:pt x="503" y="212"/>
                  </a:lnTo>
                  <a:lnTo>
                    <a:pt x="508" y="192"/>
                  </a:lnTo>
                  <a:lnTo>
                    <a:pt x="507" y="172"/>
                  </a:lnTo>
                  <a:lnTo>
                    <a:pt x="499" y="153"/>
                  </a:lnTo>
                  <a:lnTo>
                    <a:pt x="502" y="141"/>
                  </a:lnTo>
                  <a:lnTo>
                    <a:pt x="506" y="129"/>
                  </a:lnTo>
                  <a:lnTo>
                    <a:pt x="508" y="117"/>
                  </a:lnTo>
                  <a:lnTo>
                    <a:pt x="508" y="104"/>
                  </a:lnTo>
                  <a:lnTo>
                    <a:pt x="522" y="123"/>
                  </a:lnTo>
                  <a:lnTo>
                    <a:pt x="539" y="139"/>
                  </a:lnTo>
                  <a:lnTo>
                    <a:pt x="559" y="152"/>
                  </a:lnTo>
                  <a:lnTo>
                    <a:pt x="581" y="161"/>
                  </a:lnTo>
                  <a:lnTo>
                    <a:pt x="603" y="168"/>
                  </a:lnTo>
                  <a:lnTo>
                    <a:pt x="627" y="170"/>
                  </a:lnTo>
                  <a:lnTo>
                    <a:pt x="650" y="168"/>
                  </a:lnTo>
                  <a:lnTo>
                    <a:pt x="671" y="162"/>
                  </a:lnTo>
                  <a:lnTo>
                    <a:pt x="679" y="158"/>
                  </a:lnTo>
                  <a:lnTo>
                    <a:pt x="686" y="152"/>
                  </a:lnTo>
                  <a:lnTo>
                    <a:pt x="692" y="146"/>
                  </a:lnTo>
                  <a:lnTo>
                    <a:pt x="698" y="139"/>
                  </a:lnTo>
                  <a:lnTo>
                    <a:pt x="701" y="131"/>
                  </a:lnTo>
                  <a:lnTo>
                    <a:pt x="706" y="123"/>
                  </a:lnTo>
                  <a:lnTo>
                    <a:pt x="708" y="114"/>
                  </a:lnTo>
                  <a:lnTo>
                    <a:pt x="710" y="106"/>
                  </a:lnTo>
                  <a:lnTo>
                    <a:pt x="717" y="122"/>
                  </a:lnTo>
                  <a:lnTo>
                    <a:pt x="724" y="139"/>
                  </a:lnTo>
                  <a:lnTo>
                    <a:pt x="727" y="155"/>
                  </a:lnTo>
                  <a:lnTo>
                    <a:pt x="722" y="173"/>
                  </a:lnTo>
                  <a:lnTo>
                    <a:pt x="717" y="193"/>
                  </a:lnTo>
                  <a:lnTo>
                    <a:pt x="720" y="212"/>
                  </a:lnTo>
                  <a:lnTo>
                    <a:pt x="729" y="231"/>
                  </a:lnTo>
                  <a:lnTo>
                    <a:pt x="741" y="248"/>
                  </a:lnTo>
                  <a:lnTo>
                    <a:pt x="752" y="265"/>
                  </a:lnTo>
                  <a:lnTo>
                    <a:pt x="758" y="282"/>
                  </a:lnTo>
                  <a:lnTo>
                    <a:pt x="755" y="300"/>
                  </a:lnTo>
                  <a:lnTo>
                    <a:pt x="740" y="318"/>
                  </a:lnTo>
                  <a:lnTo>
                    <a:pt x="732" y="338"/>
                  </a:lnTo>
                  <a:lnTo>
                    <a:pt x="745" y="361"/>
                  </a:lnTo>
                  <a:lnTo>
                    <a:pt x="756" y="384"/>
                  </a:lnTo>
                  <a:lnTo>
                    <a:pt x="765" y="409"/>
                  </a:lnTo>
                  <a:lnTo>
                    <a:pt x="772" y="433"/>
                  </a:lnTo>
                  <a:lnTo>
                    <a:pt x="780" y="458"/>
                  </a:lnTo>
                  <a:lnTo>
                    <a:pt x="786" y="482"/>
                  </a:lnTo>
                  <a:lnTo>
                    <a:pt x="793" y="508"/>
                  </a:lnTo>
                  <a:lnTo>
                    <a:pt x="798" y="532"/>
                  </a:lnTo>
                  <a:lnTo>
                    <a:pt x="779" y="528"/>
                  </a:lnTo>
                  <a:lnTo>
                    <a:pt x="760" y="522"/>
                  </a:lnTo>
                  <a:lnTo>
                    <a:pt x="742" y="513"/>
                  </a:lnTo>
                  <a:lnTo>
                    <a:pt x="725" y="505"/>
                  </a:lnTo>
                  <a:lnTo>
                    <a:pt x="707" y="499"/>
                  </a:lnTo>
                  <a:lnTo>
                    <a:pt x="689" y="494"/>
                  </a:lnTo>
                  <a:lnTo>
                    <a:pt x="669" y="494"/>
                  </a:lnTo>
                  <a:lnTo>
                    <a:pt x="649" y="499"/>
                  </a:lnTo>
                  <a:lnTo>
                    <a:pt x="634" y="500"/>
                  </a:lnTo>
                  <a:lnTo>
                    <a:pt x="618" y="501"/>
                  </a:lnTo>
                  <a:lnTo>
                    <a:pt x="601" y="502"/>
                  </a:lnTo>
                  <a:lnTo>
                    <a:pt x="586" y="502"/>
                  </a:lnTo>
                  <a:lnTo>
                    <a:pt x="569" y="503"/>
                  </a:lnTo>
                  <a:lnTo>
                    <a:pt x="553" y="503"/>
                  </a:lnTo>
                  <a:lnTo>
                    <a:pt x="537" y="503"/>
                  </a:lnTo>
                  <a:lnTo>
                    <a:pt x="521" y="504"/>
                  </a:lnTo>
                  <a:lnTo>
                    <a:pt x="518" y="495"/>
                  </a:lnTo>
                  <a:lnTo>
                    <a:pt x="512" y="491"/>
                  </a:lnTo>
                  <a:lnTo>
                    <a:pt x="505" y="489"/>
                  </a:lnTo>
                  <a:lnTo>
                    <a:pt x="496" y="488"/>
                  </a:lnTo>
                  <a:lnTo>
                    <a:pt x="486" y="488"/>
                  </a:lnTo>
                  <a:lnTo>
                    <a:pt x="476" y="488"/>
                  </a:lnTo>
                  <a:lnTo>
                    <a:pt x="466" y="487"/>
                  </a:lnTo>
                  <a:lnTo>
                    <a:pt x="458" y="483"/>
                  </a:lnTo>
                  <a:lnTo>
                    <a:pt x="310" y="457"/>
                  </a:lnTo>
                  <a:lnTo>
                    <a:pt x="291" y="455"/>
                  </a:lnTo>
                  <a:lnTo>
                    <a:pt x="273" y="457"/>
                  </a:lnTo>
                  <a:lnTo>
                    <a:pt x="254" y="459"/>
                  </a:lnTo>
                  <a:lnTo>
                    <a:pt x="235" y="462"/>
                  </a:lnTo>
                  <a:lnTo>
                    <a:pt x="218" y="468"/>
                  </a:lnTo>
                  <a:lnTo>
                    <a:pt x="200" y="474"/>
                  </a:lnTo>
                  <a:lnTo>
                    <a:pt x="182" y="482"/>
                  </a:lnTo>
                  <a:lnTo>
                    <a:pt x="165" y="491"/>
                  </a:lnTo>
                  <a:lnTo>
                    <a:pt x="150" y="502"/>
                  </a:lnTo>
                  <a:lnTo>
                    <a:pt x="134" y="513"/>
                  </a:lnTo>
                  <a:lnTo>
                    <a:pt x="119" y="524"/>
                  </a:lnTo>
                  <a:lnTo>
                    <a:pt x="105" y="538"/>
                  </a:lnTo>
                  <a:lnTo>
                    <a:pt x="92" y="551"/>
                  </a:lnTo>
                  <a:lnTo>
                    <a:pt x="80" y="565"/>
                  </a:lnTo>
                  <a:lnTo>
                    <a:pt x="70" y="580"/>
                  </a:lnTo>
                  <a:lnTo>
                    <a:pt x="60" y="595"/>
                  </a:lnTo>
                  <a:lnTo>
                    <a:pt x="63" y="598"/>
                  </a:lnTo>
                  <a:lnTo>
                    <a:pt x="68" y="600"/>
                  </a:lnTo>
                  <a:lnTo>
                    <a:pt x="71" y="601"/>
                  </a:lnTo>
                  <a:lnTo>
                    <a:pt x="76" y="601"/>
                  </a:lnTo>
                  <a:lnTo>
                    <a:pt x="91" y="585"/>
                  </a:lnTo>
                  <a:lnTo>
                    <a:pt x="106" y="571"/>
                  </a:lnTo>
                  <a:lnTo>
                    <a:pt x="123" y="558"/>
                  </a:lnTo>
                  <a:lnTo>
                    <a:pt x="140" y="544"/>
                  </a:lnTo>
                  <a:lnTo>
                    <a:pt x="158" y="532"/>
                  </a:lnTo>
                  <a:lnTo>
                    <a:pt x="175" y="521"/>
                  </a:lnTo>
                  <a:lnTo>
                    <a:pt x="194" y="512"/>
                  </a:lnTo>
                  <a:lnTo>
                    <a:pt x="213" y="503"/>
                  </a:lnTo>
                  <a:lnTo>
                    <a:pt x="233" y="497"/>
                  </a:lnTo>
                  <a:lnTo>
                    <a:pt x="253" y="491"/>
                  </a:lnTo>
                  <a:lnTo>
                    <a:pt x="273" y="488"/>
                  </a:lnTo>
                  <a:lnTo>
                    <a:pt x="294" y="487"/>
                  </a:lnTo>
                  <a:lnTo>
                    <a:pt x="315" y="488"/>
                  </a:lnTo>
                  <a:lnTo>
                    <a:pt x="337" y="490"/>
                  </a:lnTo>
                  <a:lnTo>
                    <a:pt x="359" y="495"/>
                  </a:lnTo>
                  <a:lnTo>
                    <a:pt x="381" y="503"/>
                  </a:lnTo>
                  <a:lnTo>
                    <a:pt x="393" y="507"/>
                  </a:lnTo>
                  <a:lnTo>
                    <a:pt x="406" y="510"/>
                  </a:lnTo>
                  <a:lnTo>
                    <a:pt x="419" y="512"/>
                  </a:lnTo>
                  <a:lnTo>
                    <a:pt x="431" y="515"/>
                  </a:lnTo>
                  <a:lnTo>
                    <a:pt x="444" y="517"/>
                  </a:lnTo>
                  <a:lnTo>
                    <a:pt x="458" y="519"/>
                  </a:lnTo>
                  <a:lnTo>
                    <a:pt x="470" y="519"/>
                  </a:lnTo>
                  <a:lnTo>
                    <a:pt x="483" y="518"/>
                  </a:lnTo>
                  <a:lnTo>
                    <a:pt x="474" y="533"/>
                  </a:lnTo>
                  <a:lnTo>
                    <a:pt x="468" y="549"/>
                  </a:lnTo>
                  <a:lnTo>
                    <a:pt x="461" y="565"/>
                  </a:lnTo>
                  <a:lnTo>
                    <a:pt x="457" y="582"/>
                  </a:lnTo>
                  <a:lnTo>
                    <a:pt x="454" y="600"/>
                  </a:lnTo>
                  <a:lnTo>
                    <a:pt x="452" y="618"/>
                  </a:lnTo>
                  <a:lnTo>
                    <a:pt x="453" y="636"/>
                  </a:lnTo>
                  <a:lnTo>
                    <a:pt x="456" y="655"/>
                  </a:lnTo>
                  <a:lnTo>
                    <a:pt x="7" y="655"/>
                  </a:lnTo>
                  <a:lnTo>
                    <a:pt x="2" y="632"/>
                  </a:lnTo>
                  <a:lnTo>
                    <a:pt x="0" y="609"/>
                  </a:lnTo>
                  <a:lnTo>
                    <a:pt x="1" y="585"/>
                  </a:lnTo>
                  <a:lnTo>
                    <a:pt x="4" y="561"/>
                  </a:lnTo>
                  <a:lnTo>
                    <a:pt x="10" y="538"/>
                  </a:lnTo>
                  <a:lnTo>
                    <a:pt x="16" y="514"/>
                  </a:lnTo>
                  <a:lnTo>
                    <a:pt x="24" y="491"/>
                  </a:lnTo>
                  <a:lnTo>
                    <a:pt x="31" y="469"/>
                  </a:lnTo>
                  <a:lnTo>
                    <a:pt x="75" y="264"/>
                  </a:lnTo>
                  <a:lnTo>
                    <a:pt x="83" y="242"/>
                  </a:lnTo>
                  <a:lnTo>
                    <a:pt x="92" y="221"/>
                  </a:lnTo>
                  <a:lnTo>
                    <a:pt x="103" y="201"/>
                  </a:lnTo>
                  <a:lnTo>
                    <a:pt x="115" y="181"/>
                  </a:lnTo>
                  <a:lnTo>
                    <a:pt x="130" y="163"/>
                  </a:lnTo>
                  <a:lnTo>
                    <a:pt x="145" y="146"/>
                  </a:lnTo>
                  <a:lnTo>
                    <a:pt x="161" y="129"/>
                  </a:lnTo>
                  <a:lnTo>
                    <a:pt x="179" y="113"/>
                  </a:lnTo>
                  <a:lnTo>
                    <a:pt x="197" y="98"/>
                  </a:lnTo>
                  <a:lnTo>
                    <a:pt x="215" y="82"/>
                  </a:lnTo>
                  <a:lnTo>
                    <a:pt x="234" y="68"/>
                  </a:lnTo>
                  <a:lnTo>
                    <a:pt x="253" y="54"/>
                  </a:lnTo>
                  <a:lnTo>
                    <a:pt x="272" y="40"/>
                  </a:lnTo>
                  <a:lnTo>
                    <a:pt x="292" y="27"/>
                  </a:lnTo>
                  <a:lnTo>
                    <a:pt x="311" y="13"/>
                  </a:lnTo>
                  <a:lnTo>
                    <a:pt x="330" y="0"/>
                  </a:lnTo>
                  <a:lnTo>
                    <a:pt x="330" y="18"/>
                  </a:lnTo>
                  <a:lnTo>
                    <a:pt x="333" y="34"/>
                  </a:lnTo>
                  <a:lnTo>
                    <a:pt x="339" y="50"/>
                  </a:lnTo>
                  <a:lnTo>
                    <a:pt x="347" y="66"/>
                  </a:lnTo>
                  <a:close/>
                </a:path>
              </a:pathLst>
            </a:custGeom>
            <a:solidFill>
              <a:srgbClr val="A5FF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5017" y="667"/>
              <a:ext cx="21" cy="27"/>
            </a:xfrm>
            <a:custGeom>
              <a:avLst/>
              <a:gdLst>
                <a:gd name="T0" fmla="*/ 63 w 64"/>
                <a:gd name="T1" fmla="*/ 71 h 80"/>
                <a:gd name="T2" fmla="*/ 64 w 64"/>
                <a:gd name="T3" fmla="*/ 80 h 80"/>
                <a:gd name="T4" fmla="*/ 54 w 64"/>
                <a:gd name="T5" fmla="*/ 72 h 80"/>
                <a:gd name="T6" fmla="*/ 44 w 64"/>
                <a:gd name="T7" fmla="*/ 64 h 80"/>
                <a:gd name="T8" fmla="*/ 33 w 64"/>
                <a:gd name="T9" fmla="*/ 55 h 80"/>
                <a:gd name="T10" fmla="*/ 22 w 64"/>
                <a:gd name="T11" fmla="*/ 47 h 80"/>
                <a:gd name="T12" fmla="*/ 13 w 64"/>
                <a:gd name="T13" fmla="*/ 38 h 80"/>
                <a:gd name="T14" fmla="*/ 5 w 64"/>
                <a:gd name="T15" fmla="*/ 27 h 80"/>
                <a:gd name="T16" fmla="*/ 0 w 64"/>
                <a:gd name="T17" fmla="*/ 14 h 80"/>
                <a:gd name="T18" fmla="*/ 0 w 64"/>
                <a:gd name="T19" fmla="*/ 0 h 80"/>
                <a:gd name="T20" fmla="*/ 13 w 64"/>
                <a:gd name="T21" fmla="*/ 3 h 80"/>
                <a:gd name="T22" fmla="*/ 24 w 64"/>
                <a:gd name="T23" fmla="*/ 10 h 80"/>
                <a:gd name="T24" fmla="*/ 33 w 64"/>
                <a:gd name="T25" fmla="*/ 18 h 80"/>
                <a:gd name="T26" fmla="*/ 42 w 64"/>
                <a:gd name="T27" fmla="*/ 27 h 80"/>
                <a:gd name="T28" fmla="*/ 48 w 64"/>
                <a:gd name="T29" fmla="*/ 37 h 80"/>
                <a:gd name="T30" fmla="*/ 54 w 64"/>
                <a:gd name="T31" fmla="*/ 48 h 80"/>
                <a:gd name="T32" fmla="*/ 59 w 64"/>
                <a:gd name="T33" fmla="*/ 60 h 80"/>
                <a:gd name="T34" fmla="*/ 63 w 64"/>
                <a:gd name="T35" fmla="*/ 7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4" h="80">
                  <a:moveTo>
                    <a:pt x="63" y="71"/>
                  </a:moveTo>
                  <a:lnTo>
                    <a:pt x="64" y="80"/>
                  </a:lnTo>
                  <a:lnTo>
                    <a:pt x="54" y="72"/>
                  </a:lnTo>
                  <a:lnTo>
                    <a:pt x="44" y="64"/>
                  </a:lnTo>
                  <a:lnTo>
                    <a:pt x="33" y="55"/>
                  </a:lnTo>
                  <a:lnTo>
                    <a:pt x="22" y="47"/>
                  </a:lnTo>
                  <a:lnTo>
                    <a:pt x="13" y="38"/>
                  </a:lnTo>
                  <a:lnTo>
                    <a:pt x="5" y="27"/>
                  </a:lnTo>
                  <a:lnTo>
                    <a:pt x="0" y="14"/>
                  </a:lnTo>
                  <a:lnTo>
                    <a:pt x="0" y="0"/>
                  </a:lnTo>
                  <a:lnTo>
                    <a:pt x="13" y="3"/>
                  </a:lnTo>
                  <a:lnTo>
                    <a:pt x="24" y="10"/>
                  </a:lnTo>
                  <a:lnTo>
                    <a:pt x="33" y="18"/>
                  </a:lnTo>
                  <a:lnTo>
                    <a:pt x="42" y="27"/>
                  </a:lnTo>
                  <a:lnTo>
                    <a:pt x="48" y="37"/>
                  </a:lnTo>
                  <a:lnTo>
                    <a:pt x="54" y="48"/>
                  </a:lnTo>
                  <a:lnTo>
                    <a:pt x="59" y="60"/>
                  </a:lnTo>
                  <a:lnTo>
                    <a:pt x="63" y="71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5045" y="691"/>
              <a:ext cx="8" cy="26"/>
            </a:xfrm>
            <a:custGeom>
              <a:avLst/>
              <a:gdLst>
                <a:gd name="T0" fmla="*/ 20 w 25"/>
                <a:gd name="T1" fmla="*/ 58 h 79"/>
                <a:gd name="T2" fmla="*/ 6 w 25"/>
                <a:gd name="T3" fmla="*/ 79 h 79"/>
                <a:gd name="T4" fmla="*/ 6 w 25"/>
                <a:gd name="T5" fmla="*/ 61 h 79"/>
                <a:gd name="T6" fmla="*/ 2 w 25"/>
                <a:gd name="T7" fmla="*/ 44 h 79"/>
                <a:gd name="T8" fmla="*/ 0 w 25"/>
                <a:gd name="T9" fmla="*/ 28 h 79"/>
                <a:gd name="T10" fmla="*/ 11 w 25"/>
                <a:gd name="T11" fmla="*/ 13 h 79"/>
                <a:gd name="T12" fmla="*/ 19 w 25"/>
                <a:gd name="T13" fmla="*/ 0 h 79"/>
                <a:gd name="T14" fmla="*/ 24 w 25"/>
                <a:gd name="T15" fmla="*/ 12 h 79"/>
                <a:gd name="T16" fmla="*/ 25 w 25"/>
                <a:gd name="T17" fmla="*/ 28 h 79"/>
                <a:gd name="T18" fmla="*/ 23 w 25"/>
                <a:gd name="T19" fmla="*/ 43 h 79"/>
                <a:gd name="T20" fmla="*/ 20 w 25"/>
                <a:gd name="T21" fmla="*/ 5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79">
                  <a:moveTo>
                    <a:pt x="20" y="58"/>
                  </a:moveTo>
                  <a:lnTo>
                    <a:pt x="6" y="79"/>
                  </a:lnTo>
                  <a:lnTo>
                    <a:pt x="6" y="61"/>
                  </a:lnTo>
                  <a:lnTo>
                    <a:pt x="2" y="44"/>
                  </a:lnTo>
                  <a:lnTo>
                    <a:pt x="0" y="28"/>
                  </a:lnTo>
                  <a:lnTo>
                    <a:pt x="11" y="13"/>
                  </a:lnTo>
                  <a:lnTo>
                    <a:pt x="19" y="0"/>
                  </a:lnTo>
                  <a:lnTo>
                    <a:pt x="24" y="12"/>
                  </a:lnTo>
                  <a:lnTo>
                    <a:pt x="25" y="28"/>
                  </a:lnTo>
                  <a:lnTo>
                    <a:pt x="23" y="43"/>
                  </a:lnTo>
                  <a:lnTo>
                    <a:pt x="20" y="58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5021" y="692"/>
              <a:ext cx="20" cy="22"/>
            </a:xfrm>
            <a:custGeom>
              <a:avLst/>
              <a:gdLst>
                <a:gd name="T0" fmla="*/ 62 w 62"/>
                <a:gd name="T1" fmla="*/ 61 h 66"/>
                <a:gd name="T2" fmla="*/ 61 w 62"/>
                <a:gd name="T3" fmla="*/ 66 h 66"/>
                <a:gd name="T4" fmla="*/ 53 w 62"/>
                <a:gd name="T5" fmla="*/ 61 h 66"/>
                <a:gd name="T6" fmla="*/ 44 w 62"/>
                <a:gd name="T7" fmla="*/ 57 h 66"/>
                <a:gd name="T8" fmla="*/ 35 w 62"/>
                <a:gd name="T9" fmla="*/ 52 h 66"/>
                <a:gd name="T10" fmla="*/ 26 w 62"/>
                <a:gd name="T11" fmla="*/ 48 h 66"/>
                <a:gd name="T12" fmla="*/ 18 w 62"/>
                <a:gd name="T13" fmla="*/ 44 h 66"/>
                <a:gd name="T14" fmla="*/ 12 w 62"/>
                <a:gd name="T15" fmla="*/ 38 h 66"/>
                <a:gd name="T16" fmla="*/ 6 w 62"/>
                <a:gd name="T17" fmla="*/ 30 h 66"/>
                <a:gd name="T18" fmla="*/ 2 w 62"/>
                <a:gd name="T19" fmla="*/ 21 h 66"/>
                <a:gd name="T20" fmla="*/ 0 w 62"/>
                <a:gd name="T21" fmla="*/ 0 h 66"/>
                <a:gd name="T22" fmla="*/ 10 w 62"/>
                <a:gd name="T23" fmla="*/ 6 h 66"/>
                <a:gd name="T24" fmla="*/ 20 w 62"/>
                <a:gd name="T25" fmla="*/ 11 h 66"/>
                <a:gd name="T26" fmla="*/ 30 w 62"/>
                <a:gd name="T27" fmla="*/ 18 h 66"/>
                <a:gd name="T28" fmla="*/ 40 w 62"/>
                <a:gd name="T29" fmla="*/ 25 h 66"/>
                <a:gd name="T30" fmla="*/ 47 w 62"/>
                <a:gd name="T31" fmla="*/ 32 h 66"/>
                <a:gd name="T32" fmla="*/ 54 w 62"/>
                <a:gd name="T33" fmla="*/ 41 h 66"/>
                <a:gd name="T34" fmla="*/ 60 w 62"/>
                <a:gd name="T35" fmla="*/ 50 h 66"/>
                <a:gd name="T36" fmla="*/ 62 w 62"/>
                <a:gd name="T37" fmla="*/ 6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2" h="66">
                  <a:moveTo>
                    <a:pt x="62" y="61"/>
                  </a:moveTo>
                  <a:lnTo>
                    <a:pt x="61" y="66"/>
                  </a:lnTo>
                  <a:lnTo>
                    <a:pt x="53" y="61"/>
                  </a:lnTo>
                  <a:lnTo>
                    <a:pt x="44" y="57"/>
                  </a:lnTo>
                  <a:lnTo>
                    <a:pt x="35" y="52"/>
                  </a:lnTo>
                  <a:lnTo>
                    <a:pt x="26" y="48"/>
                  </a:lnTo>
                  <a:lnTo>
                    <a:pt x="18" y="44"/>
                  </a:lnTo>
                  <a:lnTo>
                    <a:pt x="12" y="38"/>
                  </a:lnTo>
                  <a:lnTo>
                    <a:pt x="6" y="30"/>
                  </a:lnTo>
                  <a:lnTo>
                    <a:pt x="2" y="21"/>
                  </a:lnTo>
                  <a:lnTo>
                    <a:pt x="0" y="0"/>
                  </a:lnTo>
                  <a:lnTo>
                    <a:pt x="10" y="6"/>
                  </a:lnTo>
                  <a:lnTo>
                    <a:pt x="20" y="11"/>
                  </a:lnTo>
                  <a:lnTo>
                    <a:pt x="30" y="18"/>
                  </a:lnTo>
                  <a:lnTo>
                    <a:pt x="40" y="25"/>
                  </a:lnTo>
                  <a:lnTo>
                    <a:pt x="47" y="32"/>
                  </a:lnTo>
                  <a:lnTo>
                    <a:pt x="54" y="41"/>
                  </a:lnTo>
                  <a:lnTo>
                    <a:pt x="60" y="50"/>
                  </a:lnTo>
                  <a:lnTo>
                    <a:pt x="62" y="61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5025" y="717"/>
              <a:ext cx="17" cy="22"/>
            </a:xfrm>
            <a:custGeom>
              <a:avLst/>
              <a:gdLst>
                <a:gd name="T0" fmla="*/ 50 w 50"/>
                <a:gd name="T1" fmla="*/ 67 h 67"/>
                <a:gd name="T2" fmla="*/ 43 w 50"/>
                <a:gd name="T3" fmla="*/ 63 h 67"/>
                <a:gd name="T4" fmla="*/ 36 w 50"/>
                <a:gd name="T5" fmla="*/ 60 h 67"/>
                <a:gd name="T6" fmla="*/ 28 w 50"/>
                <a:gd name="T7" fmla="*/ 56 h 67"/>
                <a:gd name="T8" fmla="*/ 21 w 50"/>
                <a:gd name="T9" fmla="*/ 53 h 67"/>
                <a:gd name="T10" fmla="*/ 13 w 50"/>
                <a:gd name="T11" fmla="*/ 50 h 67"/>
                <a:gd name="T12" fmla="*/ 8 w 50"/>
                <a:gd name="T13" fmla="*/ 45 h 67"/>
                <a:gd name="T14" fmla="*/ 3 w 50"/>
                <a:gd name="T15" fmla="*/ 39 h 67"/>
                <a:gd name="T16" fmla="*/ 0 w 50"/>
                <a:gd name="T17" fmla="*/ 31 h 67"/>
                <a:gd name="T18" fmla="*/ 3 w 50"/>
                <a:gd name="T19" fmla="*/ 0 h 67"/>
                <a:gd name="T20" fmla="*/ 17 w 50"/>
                <a:gd name="T21" fmla="*/ 1 h 67"/>
                <a:gd name="T22" fmla="*/ 27 w 50"/>
                <a:gd name="T23" fmla="*/ 6 h 67"/>
                <a:gd name="T24" fmla="*/ 33 w 50"/>
                <a:gd name="T25" fmla="*/ 14 h 67"/>
                <a:gd name="T26" fmla="*/ 38 w 50"/>
                <a:gd name="T27" fmla="*/ 23 h 67"/>
                <a:gd name="T28" fmla="*/ 41 w 50"/>
                <a:gd name="T29" fmla="*/ 35 h 67"/>
                <a:gd name="T30" fmla="*/ 43 w 50"/>
                <a:gd name="T31" fmla="*/ 46 h 67"/>
                <a:gd name="T32" fmla="*/ 47 w 50"/>
                <a:gd name="T33" fmla="*/ 57 h 67"/>
                <a:gd name="T34" fmla="*/ 50 w 50"/>
                <a:gd name="T3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0" h="67">
                  <a:moveTo>
                    <a:pt x="50" y="67"/>
                  </a:moveTo>
                  <a:lnTo>
                    <a:pt x="43" y="63"/>
                  </a:lnTo>
                  <a:lnTo>
                    <a:pt x="36" y="60"/>
                  </a:lnTo>
                  <a:lnTo>
                    <a:pt x="28" y="56"/>
                  </a:lnTo>
                  <a:lnTo>
                    <a:pt x="21" y="53"/>
                  </a:lnTo>
                  <a:lnTo>
                    <a:pt x="13" y="50"/>
                  </a:lnTo>
                  <a:lnTo>
                    <a:pt x="8" y="45"/>
                  </a:lnTo>
                  <a:lnTo>
                    <a:pt x="3" y="39"/>
                  </a:lnTo>
                  <a:lnTo>
                    <a:pt x="0" y="31"/>
                  </a:lnTo>
                  <a:lnTo>
                    <a:pt x="3" y="0"/>
                  </a:lnTo>
                  <a:lnTo>
                    <a:pt x="17" y="1"/>
                  </a:lnTo>
                  <a:lnTo>
                    <a:pt x="27" y="6"/>
                  </a:lnTo>
                  <a:lnTo>
                    <a:pt x="33" y="14"/>
                  </a:lnTo>
                  <a:lnTo>
                    <a:pt x="38" y="23"/>
                  </a:lnTo>
                  <a:lnTo>
                    <a:pt x="41" y="35"/>
                  </a:lnTo>
                  <a:lnTo>
                    <a:pt x="43" y="46"/>
                  </a:lnTo>
                  <a:lnTo>
                    <a:pt x="47" y="57"/>
                  </a:lnTo>
                  <a:lnTo>
                    <a:pt x="50" y="67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5046" y="721"/>
              <a:ext cx="9" cy="21"/>
            </a:xfrm>
            <a:custGeom>
              <a:avLst/>
              <a:gdLst>
                <a:gd name="T0" fmla="*/ 10 w 28"/>
                <a:gd name="T1" fmla="*/ 58 h 61"/>
                <a:gd name="T2" fmla="*/ 6 w 28"/>
                <a:gd name="T3" fmla="*/ 61 h 61"/>
                <a:gd name="T4" fmla="*/ 5 w 28"/>
                <a:gd name="T5" fmla="*/ 52 h 61"/>
                <a:gd name="T6" fmla="*/ 4 w 28"/>
                <a:gd name="T7" fmla="*/ 42 h 61"/>
                <a:gd name="T8" fmla="*/ 2 w 28"/>
                <a:gd name="T9" fmla="*/ 33 h 61"/>
                <a:gd name="T10" fmla="*/ 0 w 28"/>
                <a:gd name="T11" fmla="*/ 26 h 61"/>
                <a:gd name="T12" fmla="*/ 24 w 28"/>
                <a:gd name="T13" fmla="*/ 0 h 61"/>
                <a:gd name="T14" fmla="*/ 28 w 28"/>
                <a:gd name="T15" fmla="*/ 14 h 61"/>
                <a:gd name="T16" fmla="*/ 26 w 28"/>
                <a:gd name="T17" fmla="*/ 29 h 61"/>
                <a:gd name="T18" fmla="*/ 19 w 28"/>
                <a:gd name="T19" fmla="*/ 44 h 61"/>
                <a:gd name="T20" fmla="*/ 10 w 28"/>
                <a:gd name="T21" fmla="*/ 5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61">
                  <a:moveTo>
                    <a:pt x="10" y="58"/>
                  </a:moveTo>
                  <a:lnTo>
                    <a:pt x="6" y="61"/>
                  </a:lnTo>
                  <a:lnTo>
                    <a:pt x="5" y="52"/>
                  </a:lnTo>
                  <a:lnTo>
                    <a:pt x="4" y="42"/>
                  </a:lnTo>
                  <a:lnTo>
                    <a:pt x="2" y="33"/>
                  </a:lnTo>
                  <a:lnTo>
                    <a:pt x="0" y="26"/>
                  </a:lnTo>
                  <a:lnTo>
                    <a:pt x="24" y="0"/>
                  </a:lnTo>
                  <a:lnTo>
                    <a:pt x="28" y="14"/>
                  </a:lnTo>
                  <a:lnTo>
                    <a:pt x="26" y="29"/>
                  </a:lnTo>
                  <a:lnTo>
                    <a:pt x="19" y="44"/>
                  </a:lnTo>
                  <a:lnTo>
                    <a:pt x="10" y="58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5150" y="748"/>
              <a:ext cx="93" cy="136"/>
            </a:xfrm>
            <a:custGeom>
              <a:avLst/>
              <a:gdLst>
                <a:gd name="T0" fmla="*/ 247 w 279"/>
                <a:gd name="T1" fmla="*/ 229 h 408"/>
                <a:gd name="T2" fmla="*/ 255 w 279"/>
                <a:gd name="T3" fmla="*/ 249 h 408"/>
                <a:gd name="T4" fmla="*/ 264 w 279"/>
                <a:gd name="T5" fmla="*/ 270 h 408"/>
                <a:gd name="T6" fmla="*/ 271 w 279"/>
                <a:gd name="T7" fmla="*/ 291 h 408"/>
                <a:gd name="T8" fmla="*/ 275 w 279"/>
                <a:gd name="T9" fmla="*/ 312 h 408"/>
                <a:gd name="T10" fmla="*/ 279 w 279"/>
                <a:gd name="T11" fmla="*/ 335 h 408"/>
                <a:gd name="T12" fmla="*/ 279 w 279"/>
                <a:gd name="T13" fmla="*/ 358 h 408"/>
                <a:gd name="T14" fmla="*/ 274 w 279"/>
                <a:gd name="T15" fmla="*/ 380 h 408"/>
                <a:gd name="T16" fmla="*/ 268 w 279"/>
                <a:gd name="T17" fmla="*/ 403 h 408"/>
                <a:gd name="T18" fmla="*/ 252 w 279"/>
                <a:gd name="T19" fmla="*/ 407 h 408"/>
                <a:gd name="T20" fmla="*/ 235 w 279"/>
                <a:gd name="T21" fmla="*/ 408 h 408"/>
                <a:gd name="T22" fmla="*/ 219 w 279"/>
                <a:gd name="T23" fmla="*/ 408 h 408"/>
                <a:gd name="T24" fmla="*/ 202 w 279"/>
                <a:gd name="T25" fmla="*/ 407 h 408"/>
                <a:gd name="T26" fmla="*/ 185 w 279"/>
                <a:gd name="T27" fmla="*/ 407 h 408"/>
                <a:gd name="T28" fmla="*/ 169 w 279"/>
                <a:gd name="T29" fmla="*/ 407 h 408"/>
                <a:gd name="T30" fmla="*/ 152 w 279"/>
                <a:gd name="T31" fmla="*/ 407 h 408"/>
                <a:gd name="T32" fmla="*/ 136 w 279"/>
                <a:gd name="T33" fmla="*/ 408 h 408"/>
                <a:gd name="T34" fmla="*/ 124 w 279"/>
                <a:gd name="T35" fmla="*/ 392 h 408"/>
                <a:gd name="T36" fmla="*/ 114 w 279"/>
                <a:gd name="T37" fmla="*/ 376 h 408"/>
                <a:gd name="T38" fmla="*/ 104 w 279"/>
                <a:gd name="T39" fmla="*/ 360 h 408"/>
                <a:gd name="T40" fmla="*/ 95 w 279"/>
                <a:gd name="T41" fmla="*/ 342 h 408"/>
                <a:gd name="T42" fmla="*/ 88 w 279"/>
                <a:gd name="T43" fmla="*/ 326 h 408"/>
                <a:gd name="T44" fmla="*/ 80 w 279"/>
                <a:gd name="T45" fmla="*/ 308 h 408"/>
                <a:gd name="T46" fmla="*/ 73 w 279"/>
                <a:gd name="T47" fmla="*/ 291 h 408"/>
                <a:gd name="T48" fmla="*/ 68 w 279"/>
                <a:gd name="T49" fmla="*/ 273 h 408"/>
                <a:gd name="T50" fmla="*/ 61 w 279"/>
                <a:gd name="T51" fmla="*/ 250 h 408"/>
                <a:gd name="T52" fmla="*/ 54 w 279"/>
                <a:gd name="T53" fmla="*/ 226 h 408"/>
                <a:gd name="T54" fmla="*/ 46 w 279"/>
                <a:gd name="T55" fmla="*/ 202 h 408"/>
                <a:gd name="T56" fmla="*/ 39 w 279"/>
                <a:gd name="T57" fmla="*/ 178 h 408"/>
                <a:gd name="T58" fmla="*/ 31 w 279"/>
                <a:gd name="T59" fmla="*/ 155 h 408"/>
                <a:gd name="T60" fmla="*/ 22 w 279"/>
                <a:gd name="T61" fmla="*/ 131 h 408"/>
                <a:gd name="T62" fmla="*/ 11 w 279"/>
                <a:gd name="T63" fmla="*/ 108 h 408"/>
                <a:gd name="T64" fmla="*/ 0 w 279"/>
                <a:gd name="T65" fmla="*/ 85 h 408"/>
                <a:gd name="T66" fmla="*/ 15 w 279"/>
                <a:gd name="T67" fmla="*/ 77 h 408"/>
                <a:gd name="T68" fmla="*/ 29 w 279"/>
                <a:gd name="T69" fmla="*/ 68 h 408"/>
                <a:gd name="T70" fmla="*/ 41 w 279"/>
                <a:gd name="T71" fmla="*/ 57 h 408"/>
                <a:gd name="T72" fmla="*/ 52 w 279"/>
                <a:gd name="T73" fmla="*/ 46 h 408"/>
                <a:gd name="T74" fmla="*/ 63 w 279"/>
                <a:gd name="T75" fmla="*/ 33 h 408"/>
                <a:gd name="T76" fmla="*/ 73 w 279"/>
                <a:gd name="T77" fmla="*/ 21 h 408"/>
                <a:gd name="T78" fmla="*/ 83 w 279"/>
                <a:gd name="T79" fmla="*/ 10 h 408"/>
                <a:gd name="T80" fmla="*/ 94 w 279"/>
                <a:gd name="T81" fmla="*/ 0 h 408"/>
                <a:gd name="T82" fmla="*/ 148 w 279"/>
                <a:gd name="T83" fmla="*/ 99 h 408"/>
                <a:gd name="T84" fmla="*/ 247 w 279"/>
                <a:gd name="T85" fmla="*/ 229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9" h="408">
                  <a:moveTo>
                    <a:pt x="247" y="229"/>
                  </a:moveTo>
                  <a:lnTo>
                    <a:pt x="255" y="249"/>
                  </a:lnTo>
                  <a:lnTo>
                    <a:pt x="264" y="270"/>
                  </a:lnTo>
                  <a:lnTo>
                    <a:pt x="271" y="291"/>
                  </a:lnTo>
                  <a:lnTo>
                    <a:pt x="275" y="312"/>
                  </a:lnTo>
                  <a:lnTo>
                    <a:pt x="279" y="335"/>
                  </a:lnTo>
                  <a:lnTo>
                    <a:pt x="279" y="358"/>
                  </a:lnTo>
                  <a:lnTo>
                    <a:pt x="274" y="380"/>
                  </a:lnTo>
                  <a:lnTo>
                    <a:pt x="268" y="403"/>
                  </a:lnTo>
                  <a:lnTo>
                    <a:pt x="252" y="407"/>
                  </a:lnTo>
                  <a:lnTo>
                    <a:pt x="235" y="408"/>
                  </a:lnTo>
                  <a:lnTo>
                    <a:pt x="219" y="408"/>
                  </a:lnTo>
                  <a:lnTo>
                    <a:pt x="202" y="407"/>
                  </a:lnTo>
                  <a:lnTo>
                    <a:pt x="185" y="407"/>
                  </a:lnTo>
                  <a:lnTo>
                    <a:pt x="169" y="407"/>
                  </a:lnTo>
                  <a:lnTo>
                    <a:pt x="152" y="407"/>
                  </a:lnTo>
                  <a:lnTo>
                    <a:pt x="136" y="408"/>
                  </a:lnTo>
                  <a:lnTo>
                    <a:pt x="124" y="392"/>
                  </a:lnTo>
                  <a:lnTo>
                    <a:pt x="114" y="376"/>
                  </a:lnTo>
                  <a:lnTo>
                    <a:pt x="104" y="360"/>
                  </a:lnTo>
                  <a:lnTo>
                    <a:pt x="95" y="342"/>
                  </a:lnTo>
                  <a:lnTo>
                    <a:pt x="88" y="326"/>
                  </a:lnTo>
                  <a:lnTo>
                    <a:pt x="80" y="308"/>
                  </a:lnTo>
                  <a:lnTo>
                    <a:pt x="73" y="291"/>
                  </a:lnTo>
                  <a:lnTo>
                    <a:pt x="68" y="273"/>
                  </a:lnTo>
                  <a:lnTo>
                    <a:pt x="61" y="250"/>
                  </a:lnTo>
                  <a:lnTo>
                    <a:pt x="54" y="226"/>
                  </a:lnTo>
                  <a:lnTo>
                    <a:pt x="46" y="202"/>
                  </a:lnTo>
                  <a:lnTo>
                    <a:pt x="39" y="178"/>
                  </a:lnTo>
                  <a:lnTo>
                    <a:pt x="31" y="155"/>
                  </a:lnTo>
                  <a:lnTo>
                    <a:pt x="22" y="131"/>
                  </a:lnTo>
                  <a:lnTo>
                    <a:pt x="11" y="108"/>
                  </a:lnTo>
                  <a:lnTo>
                    <a:pt x="0" y="85"/>
                  </a:lnTo>
                  <a:lnTo>
                    <a:pt x="15" y="77"/>
                  </a:lnTo>
                  <a:lnTo>
                    <a:pt x="29" y="68"/>
                  </a:lnTo>
                  <a:lnTo>
                    <a:pt x="41" y="57"/>
                  </a:lnTo>
                  <a:lnTo>
                    <a:pt x="52" y="46"/>
                  </a:lnTo>
                  <a:lnTo>
                    <a:pt x="63" y="33"/>
                  </a:lnTo>
                  <a:lnTo>
                    <a:pt x="73" y="21"/>
                  </a:lnTo>
                  <a:lnTo>
                    <a:pt x="83" y="10"/>
                  </a:lnTo>
                  <a:lnTo>
                    <a:pt x="94" y="0"/>
                  </a:lnTo>
                  <a:lnTo>
                    <a:pt x="148" y="99"/>
                  </a:lnTo>
                  <a:lnTo>
                    <a:pt x="247" y="229"/>
                  </a:lnTo>
                  <a:close/>
                </a:path>
              </a:pathLst>
            </a:custGeom>
            <a:solidFill>
              <a:srgbClr val="A5FF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5033" y="744"/>
              <a:ext cx="15" cy="13"/>
            </a:xfrm>
            <a:custGeom>
              <a:avLst/>
              <a:gdLst>
                <a:gd name="T0" fmla="*/ 45 w 45"/>
                <a:gd name="T1" fmla="*/ 21 h 37"/>
                <a:gd name="T2" fmla="*/ 44 w 45"/>
                <a:gd name="T3" fmla="*/ 27 h 37"/>
                <a:gd name="T4" fmla="*/ 42 w 45"/>
                <a:gd name="T5" fmla="*/ 31 h 37"/>
                <a:gd name="T6" fmla="*/ 38 w 45"/>
                <a:gd name="T7" fmla="*/ 34 h 37"/>
                <a:gd name="T8" fmla="*/ 34 w 45"/>
                <a:gd name="T9" fmla="*/ 37 h 37"/>
                <a:gd name="T10" fmla="*/ 24 w 45"/>
                <a:gd name="T11" fmla="*/ 34 h 37"/>
                <a:gd name="T12" fmla="*/ 15 w 45"/>
                <a:gd name="T13" fmla="*/ 29 h 37"/>
                <a:gd name="T14" fmla="*/ 7 w 45"/>
                <a:gd name="T15" fmla="*/ 21 h 37"/>
                <a:gd name="T16" fmla="*/ 2 w 45"/>
                <a:gd name="T17" fmla="*/ 12 h 37"/>
                <a:gd name="T18" fmla="*/ 0 w 45"/>
                <a:gd name="T19" fmla="*/ 0 h 37"/>
                <a:gd name="T20" fmla="*/ 7 w 45"/>
                <a:gd name="T21" fmla="*/ 1 h 37"/>
                <a:gd name="T22" fmla="*/ 13 w 45"/>
                <a:gd name="T23" fmla="*/ 3 h 37"/>
                <a:gd name="T24" fmla="*/ 18 w 45"/>
                <a:gd name="T25" fmla="*/ 7 h 37"/>
                <a:gd name="T26" fmla="*/ 23 w 45"/>
                <a:gd name="T27" fmla="*/ 10 h 37"/>
                <a:gd name="T28" fmla="*/ 27 w 45"/>
                <a:gd name="T29" fmla="*/ 14 h 37"/>
                <a:gd name="T30" fmla="*/ 33 w 45"/>
                <a:gd name="T31" fmla="*/ 18 h 37"/>
                <a:gd name="T32" fmla="*/ 38 w 45"/>
                <a:gd name="T33" fmla="*/ 20 h 37"/>
                <a:gd name="T34" fmla="*/ 45 w 45"/>
                <a:gd name="T35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" h="37">
                  <a:moveTo>
                    <a:pt x="45" y="21"/>
                  </a:moveTo>
                  <a:lnTo>
                    <a:pt x="44" y="27"/>
                  </a:lnTo>
                  <a:lnTo>
                    <a:pt x="42" y="31"/>
                  </a:lnTo>
                  <a:lnTo>
                    <a:pt x="38" y="34"/>
                  </a:lnTo>
                  <a:lnTo>
                    <a:pt x="34" y="37"/>
                  </a:lnTo>
                  <a:lnTo>
                    <a:pt x="24" y="34"/>
                  </a:lnTo>
                  <a:lnTo>
                    <a:pt x="15" y="29"/>
                  </a:lnTo>
                  <a:lnTo>
                    <a:pt x="7" y="21"/>
                  </a:lnTo>
                  <a:lnTo>
                    <a:pt x="2" y="12"/>
                  </a:lnTo>
                  <a:lnTo>
                    <a:pt x="0" y="0"/>
                  </a:lnTo>
                  <a:lnTo>
                    <a:pt x="7" y="1"/>
                  </a:lnTo>
                  <a:lnTo>
                    <a:pt x="13" y="3"/>
                  </a:lnTo>
                  <a:lnTo>
                    <a:pt x="18" y="7"/>
                  </a:lnTo>
                  <a:lnTo>
                    <a:pt x="23" y="10"/>
                  </a:lnTo>
                  <a:lnTo>
                    <a:pt x="27" y="14"/>
                  </a:lnTo>
                  <a:lnTo>
                    <a:pt x="33" y="18"/>
                  </a:lnTo>
                  <a:lnTo>
                    <a:pt x="38" y="20"/>
                  </a:lnTo>
                  <a:lnTo>
                    <a:pt x="45" y="21"/>
                  </a:lnTo>
                  <a:close/>
                </a:path>
              </a:pathLst>
            </a:custGeom>
            <a:solidFill>
              <a:srgbClr val="00F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5007" y="757"/>
              <a:ext cx="54" cy="44"/>
            </a:xfrm>
            <a:custGeom>
              <a:avLst/>
              <a:gdLst>
                <a:gd name="T0" fmla="*/ 159 w 161"/>
                <a:gd name="T1" fmla="*/ 44 h 131"/>
                <a:gd name="T2" fmla="*/ 161 w 161"/>
                <a:gd name="T3" fmla="*/ 65 h 131"/>
                <a:gd name="T4" fmla="*/ 157 w 161"/>
                <a:gd name="T5" fmla="*/ 85 h 131"/>
                <a:gd name="T6" fmla="*/ 150 w 161"/>
                <a:gd name="T7" fmla="*/ 105 h 131"/>
                <a:gd name="T8" fmla="*/ 138 w 161"/>
                <a:gd name="T9" fmla="*/ 122 h 131"/>
                <a:gd name="T10" fmla="*/ 138 w 161"/>
                <a:gd name="T11" fmla="*/ 112 h 131"/>
                <a:gd name="T12" fmla="*/ 137 w 161"/>
                <a:gd name="T13" fmla="*/ 103 h 131"/>
                <a:gd name="T14" fmla="*/ 135 w 161"/>
                <a:gd name="T15" fmla="*/ 94 h 131"/>
                <a:gd name="T16" fmla="*/ 131 w 161"/>
                <a:gd name="T17" fmla="*/ 85 h 131"/>
                <a:gd name="T18" fmla="*/ 121 w 161"/>
                <a:gd name="T19" fmla="*/ 83 h 131"/>
                <a:gd name="T20" fmla="*/ 118 w 161"/>
                <a:gd name="T21" fmla="*/ 90 h 131"/>
                <a:gd name="T22" fmla="*/ 116 w 161"/>
                <a:gd name="T23" fmla="*/ 101 h 131"/>
                <a:gd name="T24" fmla="*/ 112 w 161"/>
                <a:gd name="T25" fmla="*/ 107 h 131"/>
                <a:gd name="T26" fmla="*/ 107 w 161"/>
                <a:gd name="T27" fmla="*/ 113 h 131"/>
                <a:gd name="T28" fmla="*/ 104 w 161"/>
                <a:gd name="T29" fmla="*/ 119 h 131"/>
                <a:gd name="T30" fmla="*/ 100 w 161"/>
                <a:gd name="T31" fmla="*/ 124 h 131"/>
                <a:gd name="T32" fmla="*/ 94 w 161"/>
                <a:gd name="T33" fmla="*/ 129 h 131"/>
                <a:gd name="T34" fmla="*/ 95 w 161"/>
                <a:gd name="T35" fmla="*/ 111 h 131"/>
                <a:gd name="T36" fmla="*/ 93 w 161"/>
                <a:gd name="T37" fmla="*/ 94 h 131"/>
                <a:gd name="T38" fmla="*/ 88 w 161"/>
                <a:gd name="T39" fmla="*/ 77 h 131"/>
                <a:gd name="T40" fmla="*/ 83 w 161"/>
                <a:gd name="T41" fmla="*/ 62 h 131"/>
                <a:gd name="T42" fmla="*/ 72 w 161"/>
                <a:gd name="T43" fmla="*/ 65 h 131"/>
                <a:gd name="T44" fmla="*/ 70 w 161"/>
                <a:gd name="T45" fmla="*/ 76 h 131"/>
                <a:gd name="T46" fmla="*/ 70 w 161"/>
                <a:gd name="T47" fmla="*/ 89 h 131"/>
                <a:gd name="T48" fmla="*/ 66 w 161"/>
                <a:gd name="T49" fmla="*/ 101 h 131"/>
                <a:gd name="T50" fmla="*/ 62 w 161"/>
                <a:gd name="T51" fmla="*/ 111 h 131"/>
                <a:gd name="T52" fmla="*/ 54 w 161"/>
                <a:gd name="T53" fmla="*/ 119 h 131"/>
                <a:gd name="T54" fmla="*/ 45 w 161"/>
                <a:gd name="T55" fmla="*/ 125 h 131"/>
                <a:gd name="T56" fmla="*/ 35 w 161"/>
                <a:gd name="T57" fmla="*/ 130 h 131"/>
                <a:gd name="T58" fmla="*/ 31 w 161"/>
                <a:gd name="T59" fmla="*/ 131 h 131"/>
                <a:gd name="T60" fmla="*/ 25 w 161"/>
                <a:gd name="T61" fmla="*/ 131 h 131"/>
                <a:gd name="T62" fmla="*/ 21 w 161"/>
                <a:gd name="T63" fmla="*/ 130 h 131"/>
                <a:gd name="T64" fmla="*/ 16 w 161"/>
                <a:gd name="T65" fmla="*/ 129 h 131"/>
                <a:gd name="T66" fmla="*/ 11 w 161"/>
                <a:gd name="T67" fmla="*/ 127 h 131"/>
                <a:gd name="T68" fmla="*/ 7 w 161"/>
                <a:gd name="T69" fmla="*/ 125 h 131"/>
                <a:gd name="T70" fmla="*/ 3 w 161"/>
                <a:gd name="T71" fmla="*/ 123 h 131"/>
                <a:gd name="T72" fmla="*/ 0 w 161"/>
                <a:gd name="T73" fmla="*/ 121 h 131"/>
                <a:gd name="T74" fmla="*/ 13 w 161"/>
                <a:gd name="T75" fmla="*/ 109 h 131"/>
                <a:gd name="T76" fmla="*/ 22 w 161"/>
                <a:gd name="T77" fmla="*/ 93 h 131"/>
                <a:gd name="T78" fmla="*/ 27 w 161"/>
                <a:gd name="T79" fmla="*/ 76 h 131"/>
                <a:gd name="T80" fmla="*/ 32 w 161"/>
                <a:gd name="T81" fmla="*/ 57 h 131"/>
                <a:gd name="T82" fmla="*/ 36 w 161"/>
                <a:gd name="T83" fmla="*/ 40 h 131"/>
                <a:gd name="T84" fmla="*/ 44 w 161"/>
                <a:gd name="T85" fmla="*/ 23 h 131"/>
                <a:gd name="T86" fmla="*/ 54 w 161"/>
                <a:gd name="T87" fmla="*/ 10 h 131"/>
                <a:gd name="T88" fmla="*/ 70 w 161"/>
                <a:gd name="T89" fmla="*/ 0 h 131"/>
                <a:gd name="T90" fmla="*/ 80 w 161"/>
                <a:gd name="T91" fmla="*/ 11 h 131"/>
                <a:gd name="T92" fmla="*/ 92 w 161"/>
                <a:gd name="T93" fmla="*/ 15 h 131"/>
                <a:gd name="T94" fmla="*/ 104 w 161"/>
                <a:gd name="T95" fmla="*/ 16 h 131"/>
                <a:gd name="T96" fmla="*/ 118 w 161"/>
                <a:gd name="T97" fmla="*/ 16 h 131"/>
                <a:gd name="T98" fmla="*/ 132 w 161"/>
                <a:gd name="T99" fmla="*/ 16 h 131"/>
                <a:gd name="T100" fmla="*/ 143 w 161"/>
                <a:gd name="T101" fmla="*/ 20 h 131"/>
                <a:gd name="T102" fmla="*/ 153 w 161"/>
                <a:gd name="T103" fmla="*/ 29 h 131"/>
                <a:gd name="T104" fmla="*/ 159 w 161"/>
                <a:gd name="T105" fmla="*/ 44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61" h="131">
                  <a:moveTo>
                    <a:pt x="159" y="44"/>
                  </a:moveTo>
                  <a:lnTo>
                    <a:pt x="161" y="65"/>
                  </a:lnTo>
                  <a:lnTo>
                    <a:pt x="157" y="85"/>
                  </a:lnTo>
                  <a:lnTo>
                    <a:pt x="150" y="105"/>
                  </a:lnTo>
                  <a:lnTo>
                    <a:pt x="138" y="122"/>
                  </a:lnTo>
                  <a:lnTo>
                    <a:pt x="138" y="112"/>
                  </a:lnTo>
                  <a:lnTo>
                    <a:pt x="137" y="103"/>
                  </a:lnTo>
                  <a:lnTo>
                    <a:pt x="135" y="94"/>
                  </a:lnTo>
                  <a:lnTo>
                    <a:pt x="131" y="85"/>
                  </a:lnTo>
                  <a:lnTo>
                    <a:pt x="121" y="83"/>
                  </a:lnTo>
                  <a:lnTo>
                    <a:pt x="118" y="90"/>
                  </a:lnTo>
                  <a:lnTo>
                    <a:pt x="116" y="101"/>
                  </a:lnTo>
                  <a:lnTo>
                    <a:pt x="112" y="107"/>
                  </a:lnTo>
                  <a:lnTo>
                    <a:pt x="107" y="113"/>
                  </a:lnTo>
                  <a:lnTo>
                    <a:pt x="104" y="119"/>
                  </a:lnTo>
                  <a:lnTo>
                    <a:pt x="100" y="124"/>
                  </a:lnTo>
                  <a:lnTo>
                    <a:pt x="94" y="129"/>
                  </a:lnTo>
                  <a:lnTo>
                    <a:pt x="95" y="111"/>
                  </a:lnTo>
                  <a:lnTo>
                    <a:pt x="93" y="94"/>
                  </a:lnTo>
                  <a:lnTo>
                    <a:pt x="88" y="77"/>
                  </a:lnTo>
                  <a:lnTo>
                    <a:pt x="83" y="62"/>
                  </a:lnTo>
                  <a:lnTo>
                    <a:pt x="72" y="65"/>
                  </a:lnTo>
                  <a:lnTo>
                    <a:pt x="70" y="76"/>
                  </a:lnTo>
                  <a:lnTo>
                    <a:pt x="70" y="89"/>
                  </a:lnTo>
                  <a:lnTo>
                    <a:pt x="66" y="101"/>
                  </a:lnTo>
                  <a:lnTo>
                    <a:pt x="62" y="111"/>
                  </a:lnTo>
                  <a:lnTo>
                    <a:pt x="54" y="119"/>
                  </a:lnTo>
                  <a:lnTo>
                    <a:pt x="45" y="125"/>
                  </a:lnTo>
                  <a:lnTo>
                    <a:pt x="35" y="130"/>
                  </a:lnTo>
                  <a:lnTo>
                    <a:pt x="31" y="131"/>
                  </a:lnTo>
                  <a:lnTo>
                    <a:pt x="25" y="131"/>
                  </a:lnTo>
                  <a:lnTo>
                    <a:pt x="21" y="130"/>
                  </a:lnTo>
                  <a:lnTo>
                    <a:pt x="16" y="129"/>
                  </a:lnTo>
                  <a:lnTo>
                    <a:pt x="11" y="127"/>
                  </a:lnTo>
                  <a:lnTo>
                    <a:pt x="7" y="125"/>
                  </a:lnTo>
                  <a:lnTo>
                    <a:pt x="3" y="123"/>
                  </a:lnTo>
                  <a:lnTo>
                    <a:pt x="0" y="121"/>
                  </a:lnTo>
                  <a:lnTo>
                    <a:pt x="13" y="109"/>
                  </a:lnTo>
                  <a:lnTo>
                    <a:pt x="22" y="93"/>
                  </a:lnTo>
                  <a:lnTo>
                    <a:pt x="27" y="76"/>
                  </a:lnTo>
                  <a:lnTo>
                    <a:pt x="32" y="57"/>
                  </a:lnTo>
                  <a:lnTo>
                    <a:pt x="36" y="40"/>
                  </a:lnTo>
                  <a:lnTo>
                    <a:pt x="44" y="23"/>
                  </a:lnTo>
                  <a:lnTo>
                    <a:pt x="54" y="10"/>
                  </a:lnTo>
                  <a:lnTo>
                    <a:pt x="70" y="0"/>
                  </a:lnTo>
                  <a:lnTo>
                    <a:pt x="80" y="11"/>
                  </a:lnTo>
                  <a:lnTo>
                    <a:pt x="92" y="15"/>
                  </a:lnTo>
                  <a:lnTo>
                    <a:pt x="104" y="16"/>
                  </a:lnTo>
                  <a:lnTo>
                    <a:pt x="118" y="16"/>
                  </a:lnTo>
                  <a:lnTo>
                    <a:pt x="132" y="16"/>
                  </a:lnTo>
                  <a:lnTo>
                    <a:pt x="143" y="20"/>
                  </a:lnTo>
                  <a:lnTo>
                    <a:pt x="153" y="29"/>
                  </a:lnTo>
                  <a:lnTo>
                    <a:pt x="159" y="44"/>
                  </a:lnTo>
                  <a:close/>
                </a:path>
              </a:pathLst>
            </a:custGeom>
            <a:solidFill>
              <a:srgbClr val="D1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5055" y="838"/>
              <a:ext cx="117" cy="46"/>
            </a:xfrm>
            <a:custGeom>
              <a:avLst/>
              <a:gdLst>
                <a:gd name="T0" fmla="*/ 328 w 350"/>
                <a:gd name="T1" fmla="*/ 44 h 140"/>
                <a:gd name="T2" fmla="*/ 309 w 350"/>
                <a:gd name="T3" fmla="*/ 45 h 140"/>
                <a:gd name="T4" fmla="*/ 290 w 350"/>
                <a:gd name="T5" fmla="*/ 39 h 140"/>
                <a:gd name="T6" fmla="*/ 271 w 350"/>
                <a:gd name="T7" fmla="*/ 32 h 140"/>
                <a:gd name="T8" fmla="*/ 253 w 350"/>
                <a:gd name="T9" fmla="*/ 33 h 140"/>
                <a:gd name="T10" fmla="*/ 260 w 350"/>
                <a:gd name="T11" fmla="*/ 43 h 140"/>
                <a:gd name="T12" fmla="*/ 272 w 350"/>
                <a:gd name="T13" fmla="*/ 50 h 140"/>
                <a:gd name="T14" fmla="*/ 332 w 350"/>
                <a:gd name="T15" fmla="*/ 64 h 140"/>
                <a:gd name="T16" fmla="*/ 336 w 350"/>
                <a:gd name="T17" fmla="*/ 71 h 140"/>
                <a:gd name="T18" fmla="*/ 326 w 350"/>
                <a:gd name="T19" fmla="*/ 73 h 140"/>
                <a:gd name="T20" fmla="*/ 307 w 350"/>
                <a:gd name="T21" fmla="*/ 71 h 140"/>
                <a:gd name="T22" fmla="*/ 288 w 350"/>
                <a:gd name="T23" fmla="*/ 69 h 140"/>
                <a:gd name="T24" fmla="*/ 271 w 350"/>
                <a:gd name="T25" fmla="*/ 64 h 140"/>
                <a:gd name="T26" fmla="*/ 260 w 350"/>
                <a:gd name="T27" fmla="*/ 63 h 140"/>
                <a:gd name="T28" fmla="*/ 255 w 350"/>
                <a:gd name="T29" fmla="*/ 70 h 140"/>
                <a:gd name="T30" fmla="*/ 266 w 350"/>
                <a:gd name="T31" fmla="*/ 78 h 140"/>
                <a:gd name="T32" fmla="*/ 287 w 350"/>
                <a:gd name="T33" fmla="*/ 83 h 140"/>
                <a:gd name="T34" fmla="*/ 308 w 350"/>
                <a:gd name="T35" fmla="*/ 88 h 140"/>
                <a:gd name="T36" fmla="*/ 329 w 350"/>
                <a:gd name="T37" fmla="*/ 90 h 140"/>
                <a:gd name="T38" fmla="*/ 341 w 350"/>
                <a:gd name="T39" fmla="*/ 94 h 140"/>
                <a:gd name="T40" fmla="*/ 344 w 350"/>
                <a:gd name="T41" fmla="*/ 100 h 140"/>
                <a:gd name="T42" fmla="*/ 262 w 350"/>
                <a:gd name="T43" fmla="*/ 92 h 140"/>
                <a:gd name="T44" fmla="*/ 258 w 350"/>
                <a:gd name="T45" fmla="*/ 95 h 140"/>
                <a:gd name="T46" fmla="*/ 256 w 350"/>
                <a:gd name="T47" fmla="*/ 100 h 140"/>
                <a:gd name="T48" fmla="*/ 272 w 350"/>
                <a:gd name="T49" fmla="*/ 110 h 140"/>
                <a:gd name="T50" fmla="*/ 292 w 350"/>
                <a:gd name="T51" fmla="*/ 113 h 140"/>
                <a:gd name="T52" fmla="*/ 312 w 350"/>
                <a:gd name="T53" fmla="*/ 114 h 140"/>
                <a:gd name="T54" fmla="*/ 332 w 350"/>
                <a:gd name="T55" fmla="*/ 115 h 140"/>
                <a:gd name="T56" fmla="*/ 342 w 350"/>
                <a:gd name="T57" fmla="*/ 113 h 140"/>
                <a:gd name="T58" fmla="*/ 350 w 350"/>
                <a:gd name="T59" fmla="*/ 118 h 140"/>
                <a:gd name="T60" fmla="*/ 344 w 350"/>
                <a:gd name="T61" fmla="*/ 128 h 140"/>
                <a:gd name="T62" fmla="*/ 334 w 350"/>
                <a:gd name="T63" fmla="*/ 132 h 140"/>
                <a:gd name="T64" fmla="*/ 300 w 350"/>
                <a:gd name="T65" fmla="*/ 132 h 140"/>
                <a:gd name="T66" fmla="*/ 266 w 350"/>
                <a:gd name="T67" fmla="*/ 129 h 140"/>
                <a:gd name="T68" fmla="*/ 231 w 350"/>
                <a:gd name="T69" fmla="*/ 128 h 140"/>
                <a:gd name="T70" fmla="*/ 201 w 350"/>
                <a:gd name="T71" fmla="*/ 136 h 140"/>
                <a:gd name="T72" fmla="*/ 166 w 350"/>
                <a:gd name="T73" fmla="*/ 140 h 140"/>
                <a:gd name="T74" fmla="*/ 130 w 350"/>
                <a:gd name="T75" fmla="*/ 134 h 140"/>
                <a:gd name="T76" fmla="*/ 97 w 350"/>
                <a:gd name="T77" fmla="*/ 123 h 140"/>
                <a:gd name="T78" fmla="*/ 67 w 350"/>
                <a:gd name="T79" fmla="*/ 106 h 140"/>
                <a:gd name="T80" fmla="*/ 48 w 350"/>
                <a:gd name="T81" fmla="*/ 111 h 140"/>
                <a:gd name="T82" fmla="*/ 26 w 350"/>
                <a:gd name="T83" fmla="*/ 115 h 140"/>
                <a:gd name="T84" fmla="*/ 8 w 350"/>
                <a:gd name="T85" fmla="*/ 120 h 140"/>
                <a:gd name="T86" fmla="*/ 0 w 350"/>
                <a:gd name="T87" fmla="*/ 121 h 140"/>
                <a:gd name="T88" fmla="*/ 2 w 350"/>
                <a:gd name="T89" fmla="*/ 61 h 140"/>
                <a:gd name="T90" fmla="*/ 24 w 350"/>
                <a:gd name="T91" fmla="*/ 7 h 140"/>
                <a:gd name="T92" fmla="*/ 66 w 350"/>
                <a:gd name="T93" fmla="*/ 14 h 140"/>
                <a:gd name="T94" fmla="*/ 109 w 350"/>
                <a:gd name="T95" fmla="*/ 15 h 140"/>
                <a:gd name="T96" fmla="*/ 152 w 350"/>
                <a:gd name="T97" fmla="*/ 10 h 140"/>
                <a:gd name="T98" fmla="*/ 195 w 350"/>
                <a:gd name="T99" fmla="*/ 0 h 140"/>
                <a:gd name="T100" fmla="*/ 228 w 350"/>
                <a:gd name="T101" fmla="*/ 7 h 140"/>
                <a:gd name="T102" fmla="*/ 259 w 350"/>
                <a:gd name="T103" fmla="*/ 18 h 140"/>
                <a:gd name="T104" fmla="*/ 289 w 350"/>
                <a:gd name="T105" fmla="*/ 29 h 140"/>
                <a:gd name="T106" fmla="*/ 321 w 350"/>
                <a:gd name="T107" fmla="*/ 3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0" h="140">
                  <a:moveTo>
                    <a:pt x="321" y="37"/>
                  </a:moveTo>
                  <a:lnTo>
                    <a:pt x="328" y="44"/>
                  </a:lnTo>
                  <a:lnTo>
                    <a:pt x="319" y="47"/>
                  </a:lnTo>
                  <a:lnTo>
                    <a:pt x="309" y="45"/>
                  </a:lnTo>
                  <a:lnTo>
                    <a:pt x="299" y="42"/>
                  </a:lnTo>
                  <a:lnTo>
                    <a:pt x="290" y="39"/>
                  </a:lnTo>
                  <a:lnTo>
                    <a:pt x="280" y="35"/>
                  </a:lnTo>
                  <a:lnTo>
                    <a:pt x="271" y="32"/>
                  </a:lnTo>
                  <a:lnTo>
                    <a:pt x="262" y="31"/>
                  </a:lnTo>
                  <a:lnTo>
                    <a:pt x="253" y="33"/>
                  </a:lnTo>
                  <a:lnTo>
                    <a:pt x="253" y="40"/>
                  </a:lnTo>
                  <a:lnTo>
                    <a:pt x="260" y="43"/>
                  </a:lnTo>
                  <a:lnTo>
                    <a:pt x="267" y="45"/>
                  </a:lnTo>
                  <a:lnTo>
                    <a:pt x="272" y="50"/>
                  </a:lnTo>
                  <a:lnTo>
                    <a:pt x="331" y="62"/>
                  </a:lnTo>
                  <a:lnTo>
                    <a:pt x="332" y="64"/>
                  </a:lnTo>
                  <a:lnTo>
                    <a:pt x="335" y="68"/>
                  </a:lnTo>
                  <a:lnTo>
                    <a:pt x="336" y="71"/>
                  </a:lnTo>
                  <a:lnTo>
                    <a:pt x="335" y="74"/>
                  </a:lnTo>
                  <a:lnTo>
                    <a:pt x="326" y="73"/>
                  </a:lnTo>
                  <a:lnTo>
                    <a:pt x="316" y="72"/>
                  </a:lnTo>
                  <a:lnTo>
                    <a:pt x="307" y="71"/>
                  </a:lnTo>
                  <a:lnTo>
                    <a:pt x="298" y="70"/>
                  </a:lnTo>
                  <a:lnTo>
                    <a:pt x="288" y="69"/>
                  </a:lnTo>
                  <a:lnTo>
                    <a:pt x="280" y="67"/>
                  </a:lnTo>
                  <a:lnTo>
                    <a:pt x="271" y="64"/>
                  </a:lnTo>
                  <a:lnTo>
                    <a:pt x="263" y="61"/>
                  </a:lnTo>
                  <a:lnTo>
                    <a:pt x="260" y="63"/>
                  </a:lnTo>
                  <a:lnTo>
                    <a:pt x="257" y="67"/>
                  </a:lnTo>
                  <a:lnTo>
                    <a:pt x="255" y="70"/>
                  </a:lnTo>
                  <a:lnTo>
                    <a:pt x="257" y="73"/>
                  </a:lnTo>
                  <a:lnTo>
                    <a:pt x="266" y="78"/>
                  </a:lnTo>
                  <a:lnTo>
                    <a:pt x="276" y="81"/>
                  </a:lnTo>
                  <a:lnTo>
                    <a:pt x="287" y="83"/>
                  </a:lnTo>
                  <a:lnTo>
                    <a:pt x="297" y="85"/>
                  </a:lnTo>
                  <a:lnTo>
                    <a:pt x="308" y="88"/>
                  </a:lnTo>
                  <a:lnTo>
                    <a:pt x="318" y="89"/>
                  </a:lnTo>
                  <a:lnTo>
                    <a:pt x="329" y="90"/>
                  </a:lnTo>
                  <a:lnTo>
                    <a:pt x="340" y="91"/>
                  </a:lnTo>
                  <a:lnTo>
                    <a:pt x="341" y="94"/>
                  </a:lnTo>
                  <a:lnTo>
                    <a:pt x="342" y="96"/>
                  </a:lnTo>
                  <a:lnTo>
                    <a:pt x="344" y="100"/>
                  </a:lnTo>
                  <a:lnTo>
                    <a:pt x="345" y="102"/>
                  </a:lnTo>
                  <a:lnTo>
                    <a:pt x="262" y="92"/>
                  </a:lnTo>
                  <a:lnTo>
                    <a:pt x="260" y="94"/>
                  </a:lnTo>
                  <a:lnTo>
                    <a:pt x="258" y="95"/>
                  </a:lnTo>
                  <a:lnTo>
                    <a:pt x="257" y="98"/>
                  </a:lnTo>
                  <a:lnTo>
                    <a:pt x="256" y="100"/>
                  </a:lnTo>
                  <a:lnTo>
                    <a:pt x="263" y="105"/>
                  </a:lnTo>
                  <a:lnTo>
                    <a:pt x="272" y="110"/>
                  </a:lnTo>
                  <a:lnTo>
                    <a:pt x="282" y="112"/>
                  </a:lnTo>
                  <a:lnTo>
                    <a:pt x="292" y="113"/>
                  </a:lnTo>
                  <a:lnTo>
                    <a:pt x="302" y="114"/>
                  </a:lnTo>
                  <a:lnTo>
                    <a:pt x="312" y="114"/>
                  </a:lnTo>
                  <a:lnTo>
                    <a:pt x="322" y="114"/>
                  </a:lnTo>
                  <a:lnTo>
                    <a:pt x="332" y="115"/>
                  </a:lnTo>
                  <a:lnTo>
                    <a:pt x="338" y="114"/>
                  </a:lnTo>
                  <a:lnTo>
                    <a:pt x="342" y="113"/>
                  </a:lnTo>
                  <a:lnTo>
                    <a:pt x="347" y="113"/>
                  </a:lnTo>
                  <a:lnTo>
                    <a:pt x="350" y="118"/>
                  </a:lnTo>
                  <a:lnTo>
                    <a:pt x="349" y="124"/>
                  </a:lnTo>
                  <a:lnTo>
                    <a:pt x="344" y="128"/>
                  </a:lnTo>
                  <a:lnTo>
                    <a:pt x="338" y="130"/>
                  </a:lnTo>
                  <a:lnTo>
                    <a:pt x="334" y="132"/>
                  </a:lnTo>
                  <a:lnTo>
                    <a:pt x="317" y="133"/>
                  </a:lnTo>
                  <a:lnTo>
                    <a:pt x="300" y="132"/>
                  </a:lnTo>
                  <a:lnTo>
                    <a:pt x="282" y="131"/>
                  </a:lnTo>
                  <a:lnTo>
                    <a:pt x="266" y="129"/>
                  </a:lnTo>
                  <a:lnTo>
                    <a:pt x="248" y="128"/>
                  </a:lnTo>
                  <a:lnTo>
                    <a:pt x="231" y="128"/>
                  </a:lnTo>
                  <a:lnTo>
                    <a:pt x="216" y="131"/>
                  </a:lnTo>
                  <a:lnTo>
                    <a:pt x="201" y="136"/>
                  </a:lnTo>
                  <a:lnTo>
                    <a:pt x="183" y="139"/>
                  </a:lnTo>
                  <a:lnTo>
                    <a:pt x="166" y="140"/>
                  </a:lnTo>
                  <a:lnTo>
                    <a:pt x="148" y="138"/>
                  </a:lnTo>
                  <a:lnTo>
                    <a:pt x="130" y="134"/>
                  </a:lnTo>
                  <a:lnTo>
                    <a:pt x="112" y="130"/>
                  </a:lnTo>
                  <a:lnTo>
                    <a:pt x="97" y="123"/>
                  </a:lnTo>
                  <a:lnTo>
                    <a:pt x="81" y="115"/>
                  </a:lnTo>
                  <a:lnTo>
                    <a:pt x="67" y="106"/>
                  </a:lnTo>
                  <a:lnTo>
                    <a:pt x="58" y="109"/>
                  </a:lnTo>
                  <a:lnTo>
                    <a:pt x="48" y="111"/>
                  </a:lnTo>
                  <a:lnTo>
                    <a:pt x="37" y="113"/>
                  </a:lnTo>
                  <a:lnTo>
                    <a:pt x="26" y="115"/>
                  </a:lnTo>
                  <a:lnTo>
                    <a:pt x="16" y="118"/>
                  </a:lnTo>
                  <a:lnTo>
                    <a:pt x="8" y="120"/>
                  </a:lnTo>
                  <a:lnTo>
                    <a:pt x="2" y="121"/>
                  </a:lnTo>
                  <a:lnTo>
                    <a:pt x="0" y="121"/>
                  </a:lnTo>
                  <a:lnTo>
                    <a:pt x="0" y="91"/>
                  </a:lnTo>
                  <a:lnTo>
                    <a:pt x="2" y="61"/>
                  </a:lnTo>
                  <a:lnTo>
                    <a:pt x="10" y="32"/>
                  </a:lnTo>
                  <a:lnTo>
                    <a:pt x="24" y="7"/>
                  </a:lnTo>
                  <a:lnTo>
                    <a:pt x="44" y="12"/>
                  </a:lnTo>
                  <a:lnTo>
                    <a:pt x="66" y="14"/>
                  </a:lnTo>
                  <a:lnTo>
                    <a:pt x="87" y="15"/>
                  </a:lnTo>
                  <a:lnTo>
                    <a:pt x="109" y="15"/>
                  </a:lnTo>
                  <a:lnTo>
                    <a:pt x="131" y="13"/>
                  </a:lnTo>
                  <a:lnTo>
                    <a:pt x="152" y="10"/>
                  </a:lnTo>
                  <a:lnTo>
                    <a:pt x="175" y="5"/>
                  </a:lnTo>
                  <a:lnTo>
                    <a:pt x="195" y="0"/>
                  </a:lnTo>
                  <a:lnTo>
                    <a:pt x="212" y="2"/>
                  </a:lnTo>
                  <a:lnTo>
                    <a:pt x="228" y="7"/>
                  </a:lnTo>
                  <a:lnTo>
                    <a:pt x="243" y="12"/>
                  </a:lnTo>
                  <a:lnTo>
                    <a:pt x="259" y="18"/>
                  </a:lnTo>
                  <a:lnTo>
                    <a:pt x="273" y="23"/>
                  </a:lnTo>
                  <a:lnTo>
                    <a:pt x="289" y="29"/>
                  </a:lnTo>
                  <a:lnTo>
                    <a:pt x="305" y="33"/>
                  </a:lnTo>
                  <a:lnTo>
                    <a:pt x="321" y="37"/>
                  </a:lnTo>
                  <a:close/>
                </a:path>
              </a:pathLst>
            </a:custGeom>
            <a:solidFill>
              <a:srgbClr val="E5A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4841" y="892"/>
              <a:ext cx="443" cy="13"/>
            </a:xfrm>
            <a:custGeom>
              <a:avLst/>
              <a:gdLst>
                <a:gd name="T0" fmla="*/ 1327 w 1330"/>
                <a:gd name="T1" fmla="*/ 40 h 40"/>
                <a:gd name="T2" fmla="*/ 1298 w 1330"/>
                <a:gd name="T3" fmla="*/ 40 h 40"/>
                <a:gd name="T4" fmla="*/ 1244 w 1330"/>
                <a:gd name="T5" fmla="*/ 40 h 40"/>
                <a:gd name="T6" fmla="*/ 1170 w 1330"/>
                <a:gd name="T7" fmla="*/ 40 h 40"/>
                <a:gd name="T8" fmla="*/ 1079 w 1330"/>
                <a:gd name="T9" fmla="*/ 40 h 40"/>
                <a:gd name="T10" fmla="*/ 973 w 1330"/>
                <a:gd name="T11" fmla="*/ 40 h 40"/>
                <a:gd name="T12" fmla="*/ 859 w 1330"/>
                <a:gd name="T13" fmla="*/ 40 h 40"/>
                <a:gd name="T14" fmla="*/ 737 w 1330"/>
                <a:gd name="T15" fmla="*/ 40 h 40"/>
                <a:gd name="T16" fmla="*/ 615 w 1330"/>
                <a:gd name="T17" fmla="*/ 40 h 40"/>
                <a:gd name="T18" fmla="*/ 494 w 1330"/>
                <a:gd name="T19" fmla="*/ 40 h 40"/>
                <a:gd name="T20" fmla="*/ 378 w 1330"/>
                <a:gd name="T21" fmla="*/ 40 h 40"/>
                <a:gd name="T22" fmla="*/ 272 w 1330"/>
                <a:gd name="T23" fmla="*/ 40 h 40"/>
                <a:gd name="T24" fmla="*/ 178 w 1330"/>
                <a:gd name="T25" fmla="*/ 40 h 40"/>
                <a:gd name="T26" fmla="*/ 100 w 1330"/>
                <a:gd name="T27" fmla="*/ 40 h 40"/>
                <a:gd name="T28" fmla="*/ 45 w 1330"/>
                <a:gd name="T29" fmla="*/ 40 h 40"/>
                <a:gd name="T30" fmla="*/ 12 w 1330"/>
                <a:gd name="T31" fmla="*/ 40 h 40"/>
                <a:gd name="T32" fmla="*/ 2 w 1330"/>
                <a:gd name="T33" fmla="*/ 31 h 40"/>
                <a:gd name="T34" fmla="*/ 0 w 1330"/>
                <a:gd name="T35" fmla="*/ 12 h 40"/>
                <a:gd name="T36" fmla="*/ 4 w 1330"/>
                <a:gd name="T37" fmla="*/ 3 h 40"/>
                <a:gd name="T38" fmla="*/ 32 w 1330"/>
                <a:gd name="T39" fmla="*/ 3 h 40"/>
                <a:gd name="T40" fmla="*/ 85 w 1330"/>
                <a:gd name="T41" fmla="*/ 3 h 40"/>
                <a:gd name="T42" fmla="*/ 158 w 1330"/>
                <a:gd name="T43" fmla="*/ 2 h 40"/>
                <a:gd name="T44" fmla="*/ 249 w 1330"/>
                <a:gd name="T45" fmla="*/ 2 h 40"/>
                <a:gd name="T46" fmla="*/ 354 w 1330"/>
                <a:gd name="T47" fmla="*/ 2 h 40"/>
                <a:gd name="T48" fmla="*/ 467 w 1330"/>
                <a:gd name="T49" fmla="*/ 1 h 40"/>
                <a:gd name="T50" fmla="*/ 587 w 1330"/>
                <a:gd name="T51" fmla="*/ 1 h 40"/>
                <a:gd name="T52" fmla="*/ 710 w 1330"/>
                <a:gd name="T53" fmla="*/ 1 h 40"/>
                <a:gd name="T54" fmla="*/ 830 w 1330"/>
                <a:gd name="T55" fmla="*/ 0 h 40"/>
                <a:gd name="T56" fmla="*/ 945 w 1330"/>
                <a:gd name="T57" fmla="*/ 0 h 40"/>
                <a:gd name="T58" fmla="*/ 1053 w 1330"/>
                <a:gd name="T59" fmla="*/ 0 h 40"/>
                <a:gd name="T60" fmla="*/ 1147 w 1330"/>
                <a:gd name="T61" fmla="*/ 0 h 40"/>
                <a:gd name="T62" fmla="*/ 1226 w 1330"/>
                <a:gd name="T63" fmla="*/ 0 h 40"/>
                <a:gd name="T64" fmla="*/ 1283 w 1330"/>
                <a:gd name="T65" fmla="*/ 0 h 40"/>
                <a:gd name="T66" fmla="*/ 1318 w 1330"/>
                <a:gd name="T67" fmla="*/ 1 h 40"/>
                <a:gd name="T68" fmla="*/ 1330 w 1330"/>
                <a:gd name="T6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30" h="40">
                  <a:moveTo>
                    <a:pt x="1330" y="40"/>
                  </a:moveTo>
                  <a:lnTo>
                    <a:pt x="1327" y="40"/>
                  </a:lnTo>
                  <a:lnTo>
                    <a:pt x="1316" y="40"/>
                  </a:lnTo>
                  <a:lnTo>
                    <a:pt x="1298" y="40"/>
                  </a:lnTo>
                  <a:lnTo>
                    <a:pt x="1275" y="40"/>
                  </a:lnTo>
                  <a:lnTo>
                    <a:pt x="1244" y="40"/>
                  </a:lnTo>
                  <a:lnTo>
                    <a:pt x="1210" y="40"/>
                  </a:lnTo>
                  <a:lnTo>
                    <a:pt x="1170" y="40"/>
                  </a:lnTo>
                  <a:lnTo>
                    <a:pt x="1127" y="40"/>
                  </a:lnTo>
                  <a:lnTo>
                    <a:pt x="1079" y="40"/>
                  </a:lnTo>
                  <a:lnTo>
                    <a:pt x="1028" y="40"/>
                  </a:lnTo>
                  <a:lnTo>
                    <a:pt x="973" y="40"/>
                  </a:lnTo>
                  <a:lnTo>
                    <a:pt x="916" y="40"/>
                  </a:lnTo>
                  <a:lnTo>
                    <a:pt x="859" y="40"/>
                  </a:lnTo>
                  <a:lnTo>
                    <a:pt x="799" y="40"/>
                  </a:lnTo>
                  <a:lnTo>
                    <a:pt x="737" y="40"/>
                  </a:lnTo>
                  <a:lnTo>
                    <a:pt x="676" y="40"/>
                  </a:lnTo>
                  <a:lnTo>
                    <a:pt x="615" y="40"/>
                  </a:lnTo>
                  <a:lnTo>
                    <a:pt x="554" y="40"/>
                  </a:lnTo>
                  <a:lnTo>
                    <a:pt x="494" y="40"/>
                  </a:lnTo>
                  <a:lnTo>
                    <a:pt x="435" y="40"/>
                  </a:lnTo>
                  <a:lnTo>
                    <a:pt x="378" y="40"/>
                  </a:lnTo>
                  <a:lnTo>
                    <a:pt x="323" y="40"/>
                  </a:lnTo>
                  <a:lnTo>
                    <a:pt x="272" y="40"/>
                  </a:lnTo>
                  <a:lnTo>
                    <a:pt x="223" y="40"/>
                  </a:lnTo>
                  <a:lnTo>
                    <a:pt x="178" y="40"/>
                  </a:lnTo>
                  <a:lnTo>
                    <a:pt x="137" y="40"/>
                  </a:lnTo>
                  <a:lnTo>
                    <a:pt x="100" y="40"/>
                  </a:lnTo>
                  <a:lnTo>
                    <a:pt x="70" y="40"/>
                  </a:lnTo>
                  <a:lnTo>
                    <a:pt x="45" y="40"/>
                  </a:lnTo>
                  <a:lnTo>
                    <a:pt x="25" y="40"/>
                  </a:lnTo>
                  <a:lnTo>
                    <a:pt x="12" y="40"/>
                  </a:lnTo>
                  <a:lnTo>
                    <a:pt x="7" y="40"/>
                  </a:lnTo>
                  <a:lnTo>
                    <a:pt x="2" y="31"/>
                  </a:lnTo>
                  <a:lnTo>
                    <a:pt x="0" y="22"/>
                  </a:lnTo>
                  <a:lnTo>
                    <a:pt x="0" y="12"/>
                  </a:lnTo>
                  <a:lnTo>
                    <a:pt x="0" y="3"/>
                  </a:lnTo>
                  <a:lnTo>
                    <a:pt x="4" y="3"/>
                  </a:lnTo>
                  <a:lnTo>
                    <a:pt x="15" y="3"/>
                  </a:lnTo>
                  <a:lnTo>
                    <a:pt x="32" y="3"/>
                  </a:lnTo>
                  <a:lnTo>
                    <a:pt x="56" y="3"/>
                  </a:lnTo>
                  <a:lnTo>
                    <a:pt x="85" y="3"/>
                  </a:lnTo>
                  <a:lnTo>
                    <a:pt x="119" y="3"/>
                  </a:lnTo>
                  <a:lnTo>
                    <a:pt x="158" y="2"/>
                  </a:lnTo>
                  <a:lnTo>
                    <a:pt x="202" y="2"/>
                  </a:lnTo>
                  <a:lnTo>
                    <a:pt x="249" y="2"/>
                  </a:lnTo>
                  <a:lnTo>
                    <a:pt x="299" y="2"/>
                  </a:lnTo>
                  <a:lnTo>
                    <a:pt x="354" y="2"/>
                  </a:lnTo>
                  <a:lnTo>
                    <a:pt x="409" y="2"/>
                  </a:lnTo>
                  <a:lnTo>
                    <a:pt x="467" y="1"/>
                  </a:lnTo>
                  <a:lnTo>
                    <a:pt x="526" y="1"/>
                  </a:lnTo>
                  <a:lnTo>
                    <a:pt x="587" y="1"/>
                  </a:lnTo>
                  <a:lnTo>
                    <a:pt x="649" y="1"/>
                  </a:lnTo>
                  <a:lnTo>
                    <a:pt x="710" y="1"/>
                  </a:lnTo>
                  <a:lnTo>
                    <a:pt x="770" y="1"/>
                  </a:lnTo>
                  <a:lnTo>
                    <a:pt x="830" y="0"/>
                  </a:lnTo>
                  <a:lnTo>
                    <a:pt x="889" y="0"/>
                  </a:lnTo>
                  <a:lnTo>
                    <a:pt x="945" y="0"/>
                  </a:lnTo>
                  <a:lnTo>
                    <a:pt x="1001" y="0"/>
                  </a:lnTo>
                  <a:lnTo>
                    <a:pt x="1053" y="0"/>
                  </a:lnTo>
                  <a:lnTo>
                    <a:pt x="1102" y="0"/>
                  </a:lnTo>
                  <a:lnTo>
                    <a:pt x="1147" y="0"/>
                  </a:lnTo>
                  <a:lnTo>
                    <a:pt x="1188" y="0"/>
                  </a:lnTo>
                  <a:lnTo>
                    <a:pt x="1226" y="0"/>
                  </a:lnTo>
                  <a:lnTo>
                    <a:pt x="1257" y="0"/>
                  </a:lnTo>
                  <a:lnTo>
                    <a:pt x="1283" y="0"/>
                  </a:lnTo>
                  <a:lnTo>
                    <a:pt x="1303" y="1"/>
                  </a:lnTo>
                  <a:lnTo>
                    <a:pt x="1318" y="1"/>
                  </a:lnTo>
                  <a:lnTo>
                    <a:pt x="1325" y="1"/>
                  </a:lnTo>
                  <a:lnTo>
                    <a:pt x="1330" y="40"/>
                  </a:lnTo>
                  <a:close/>
                </a:path>
              </a:pathLst>
            </a:custGeom>
            <a:solidFill>
              <a:srgbClr val="AA72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" name="Rounded Rectangle 63"/>
          <p:cNvSpPr/>
          <p:nvPr/>
        </p:nvSpPr>
        <p:spPr bwMode="auto">
          <a:xfrm>
            <a:off x="611558" y="1484783"/>
            <a:ext cx="8208914" cy="54404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ct val="30000"/>
              </a:spcAft>
            </a:pPr>
            <a:r>
              <a:rPr lang="en-US" sz="2400" b="1" u="sng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How the worst case looks like?</a:t>
            </a:r>
            <a:endParaRPr lang="en-US" sz="2400" b="1" u="sng" dirty="0">
              <a:solidFill>
                <a:schemeClr val="tx1"/>
              </a:solidFill>
              <a:cs typeface="Arial" pitchFamily="34" charset="0"/>
              <a:sym typeface="Symbol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3419872" y="2204864"/>
            <a:ext cx="2962672" cy="4464496"/>
            <a:chOff x="457200" y="1556792"/>
            <a:chExt cx="3178696" cy="4824536"/>
          </a:xfrm>
        </p:grpSpPr>
        <p:sp>
          <p:nvSpPr>
            <p:cNvPr id="66" name="Rounded Rectangle 65"/>
            <p:cNvSpPr/>
            <p:nvPr/>
          </p:nvSpPr>
          <p:spPr>
            <a:xfrm>
              <a:off x="457200" y="1556792"/>
              <a:ext cx="3178696" cy="482453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84" idx="7"/>
              <a:endCxn id="79" idx="3"/>
            </p:cNvCxnSpPr>
            <p:nvPr/>
          </p:nvCxnSpPr>
          <p:spPr>
            <a:xfrm flipV="1">
              <a:off x="1226187" y="4187643"/>
              <a:ext cx="1579058" cy="136303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81" idx="7"/>
              <a:endCxn id="76" idx="3"/>
            </p:cNvCxnSpPr>
            <p:nvPr/>
          </p:nvCxnSpPr>
          <p:spPr>
            <a:xfrm flipV="1">
              <a:off x="1226187" y="3251539"/>
              <a:ext cx="1579058" cy="136303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84" idx="7"/>
              <a:endCxn id="73" idx="3"/>
            </p:cNvCxnSpPr>
            <p:nvPr/>
          </p:nvCxnSpPr>
          <p:spPr>
            <a:xfrm flipV="1">
              <a:off x="1226187" y="2315435"/>
              <a:ext cx="1579058" cy="323524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75" idx="6"/>
              <a:endCxn id="79" idx="1"/>
            </p:cNvCxnSpPr>
            <p:nvPr/>
          </p:nvCxnSpPr>
          <p:spPr>
            <a:xfrm>
              <a:off x="1331640" y="2996952"/>
              <a:ext cx="1473605" cy="681517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72" idx="5"/>
              <a:endCxn id="79" idx="1"/>
            </p:cNvCxnSpPr>
            <p:nvPr/>
          </p:nvCxnSpPr>
          <p:spPr>
            <a:xfrm>
              <a:off x="1226187" y="2315435"/>
              <a:ext cx="1579058" cy="136303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611560" y="1700808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699792" y="1700808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72" idx="6"/>
              <a:endCxn id="73" idx="2"/>
            </p:cNvCxnSpPr>
            <p:nvPr/>
          </p:nvCxnSpPr>
          <p:spPr>
            <a:xfrm>
              <a:off x="1331640" y="2060848"/>
              <a:ext cx="136815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Oval 74"/>
            <p:cNvSpPr/>
            <p:nvPr/>
          </p:nvSpPr>
          <p:spPr>
            <a:xfrm>
              <a:off x="611560" y="2636912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2699792" y="2636912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>
              <a:stCxn id="75" idx="6"/>
              <a:endCxn id="76" idx="2"/>
            </p:cNvCxnSpPr>
            <p:nvPr/>
          </p:nvCxnSpPr>
          <p:spPr>
            <a:xfrm>
              <a:off x="1331640" y="2996952"/>
              <a:ext cx="136815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Oval 77"/>
            <p:cNvSpPr/>
            <p:nvPr/>
          </p:nvSpPr>
          <p:spPr>
            <a:xfrm>
              <a:off x="611560" y="3573016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2699792" y="3573016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>
              <a:stCxn id="78" idx="6"/>
              <a:endCxn id="79" idx="2"/>
            </p:cNvCxnSpPr>
            <p:nvPr/>
          </p:nvCxnSpPr>
          <p:spPr>
            <a:xfrm>
              <a:off x="1331640" y="3933056"/>
              <a:ext cx="136815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Oval 80"/>
            <p:cNvSpPr/>
            <p:nvPr/>
          </p:nvSpPr>
          <p:spPr>
            <a:xfrm>
              <a:off x="611560" y="4509120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2699792" y="4509120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3" name="Straight Connector 82"/>
            <p:cNvCxnSpPr>
              <a:stCxn id="81" idx="6"/>
              <a:endCxn id="82" idx="2"/>
            </p:cNvCxnSpPr>
            <p:nvPr/>
          </p:nvCxnSpPr>
          <p:spPr>
            <a:xfrm>
              <a:off x="1331640" y="4869160"/>
              <a:ext cx="136815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611560" y="5445224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2699792" y="5445224"/>
              <a:ext cx="720080" cy="72008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/>
            <p:cNvCxnSpPr>
              <a:stCxn id="84" idx="6"/>
              <a:endCxn id="85" idx="2"/>
            </p:cNvCxnSpPr>
            <p:nvPr/>
          </p:nvCxnSpPr>
          <p:spPr>
            <a:xfrm>
              <a:off x="1331640" y="5805264"/>
              <a:ext cx="136815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81" idx="6"/>
              <a:endCxn id="85" idx="1"/>
            </p:cNvCxnSpPr>
            <p:nvPr/>
          </p:nvCxnSpPr>
          <p:spPr>
            <a:xfrm>
              <a:off x="1331640" y="4869160"/>
              <a:ext cx="1473605" cy="681517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1547664" y="2348880"/>
            <a:ext cx="1728192" cy="4104456"/>
            <a:chOff x="1547664" y="2348880"/>
            <a:chExt cx="1728192" cy="4104456"/>
          </a:xfrm>
        </p:grpSpPr>
        <p:sp>
          <p:nvSpPr>
            <p:cNvPr id="90" name="Rounded Rectangle 89"/>
            <p:cNvSpPr/>
            <p:nvPr/>
          </p:nvSpPr>
          <p:spPr>
            <a:xfrm>
              <a:off x="1588357" y="5867599"/>
              <a:ext cx="1687499" cy="58573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Highly likely to be matched</a:t>
              </a: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1547664" y="2348880"/>
              <a:ext cx="1687499" cy="585737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Unlikely </a:t>
              </a:r>
              <a:r>
                <a:rPr lang="en-US" dirty="0"/>
                <a:t>to be matched</a:t>
              </a:r>
            </a:p>
          </p:txBody>
        </p:sp>
        <p:sp>
          <p:nvSpPr>
            <p:cNvPr id="92" name="Up-Down Arrow 91"/>
            <p:cNvSpPr/>
            <p:nvPr/>
          </p:nvSpPr>
          <p:spPr>
            <a:xfrm>
              <a:off x="2126957" y="3004476"/>
              <a:ext cx="644843" cy="2798639"/>
            </a:xfrm>
            <a:prstGeom prst="upDownArrow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ounded Rectangle 93"/>
          <p:cNvSpPr/>
          <p:nvPr/>
        </p:nvSpPr>
        <p:spPr>
          <a:xfrm>
            <a:off x="6516216" y="5867599"/>
            <a:ext cx="1687499" cy="58573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Unlikely </a:t>
            </a:r>
            <a:r>
              <a:rPr lang="en-US" dirty="0"/>
              <a:t>to be matched</a:t>
            </a:r>
          </a:p>
        </p:txBody>
      </p:sp>
      <p:sp>
        <p:nvSpPr>
          <p:cNvPr id="95" name="Rectangle 94"/>
          <p:cNvSpPr/>
          <p:nvPr/>
        </p:nvSpPr>
        <p:spPr>
          <a:xfrm rot="17870461">
            <a:off x="3232898" y="4184756"/>
            <a:ext cx="3297454" cy="489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(Relatively) large matching</a:t>
            </a:r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 rot="3729539" flipH="1">
            <a:off x="3261720" y="4132160"/>
            <a:ext cx="3297454" cy="489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(Relatively) large matching</a:t>
            </a:r>
            <a:endParaRPr lang="en-US" dirty="0"/>
          </a:p>
        </p:txBody>
      </p:sp>
      <p:sp>
        <p:nvSpPr>
          <p:cNvPr id="98" name="12-Point Star 97"/>
          <p:cNvSpPr/>
          <p:nvPr/>
        </p:nvSpPr>
        <p:spPr>
          <a:xfrm>
            <a:off x="5706630" y="2804792"/>
            <a:ext cx="3257858" cy="2754772"/>
          </a:xfrm>
          <a:prstGeom prst="star12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/>
              <a:t>Contradiction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272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5" grpId="1" animBg="1"/>
      <p:bldP spid="96" grpId="1" animBg="1"/>
      <p:bldP spid="9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12291" name="Picture 3" descr="C:\Documents and Settings\moranfe\Local Settings\Temporary Internet Files\Content.IE5\YDMMG3SK\MCj0434826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7100" y="285728"/>
            <a:ext cx="1103332" cy="1103332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539552" y="1700808"/>
            <a:ext cx="8064896" cy="10801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 anchorCtr="0"/>
          <a:lstStyle/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/>
              <a:t>Improving the approximation ratios of deterministic and combinatorial  algorithms for involved constraints.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39552" y="3356992"/>
            <a:ext cx="8064896" cy="10081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 anchorCtr="0"/>
          <a:lstStyle/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/>
              <a:t>Making the existing deterministic algorithms for simple constraints faster.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39552" y="4941168"/>
            <a:ext cx="8064896" cy="10081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 anchorCtr="0"/>
          <a:lstStyle/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/>
              <a:t>Proving a separation between the abilities of randomized and deterministic algorithms.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  <p:bldP spid="9" grpId="0" uiExpand="1" build="allAtOnce" animBg="1"/>
      <p:bldP spid="10" grpId="0" uiExpand="1" build="allAtOnce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-214338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>
                <a:gd name="adj" fmla="val 867087"/>
              </a:avLst>
            </a:prstTxWarp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6663" y="3927653"/>
            <a:ext cx="100540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6248" y="6356350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5" name="Group 23"/>
          <p:cNvGrpSpPr/>
          <p:nvPr/>
        </p:nvGrpSpPr>
        <p:grpSpPr>
          <a:xfrm>
            <a:off x="141305" y="1844824"/>
            <a:ext cx="1982423" cy="1107996"/>
            <a:chOff x="-36512" y="1988840"/>
            <a:chExt cx="1982423" cy="1107996"/>
          </a:xfrm>
        </p:grpSpPr>
        <p:grpSp>
          <p:nvGrpSpPr>
            <p:cNvPr id="7" name="Group 13"/>
            <p:cNvGrpSpPr/>
            <p:nvPr/>
          </p:nvGrpSpPr>
          <p:grpSpPr>
            <a:xfrm>
              <a:off x="-36512" y="2276872"/>
              <a:ext cx="1048668" cy="576064"/>
              <a:chOff x="3307308" y="1340768"/>
              <a:chExt cx="2088216" cy="1008112"/>
            </a:xfrm>
          </p:grpSpPr>
          <p:sp>
            <p:nvSpPr>
              <p:cNvPr id="10" name="Donut 9"/>
              <p:cNvSpPr/>
              <p:nvPr/>
            </p:nvSpPr>
            <p:spPr>
              <a:xfrm>
                <a:off x="3851920" y="1340768"/>
                <a:ext cx="936104" cy="1008112"/>
              </a:xfrm>
              <a:prstGeom prst="donut">
                <a:avLst>
                  <a:gd name="adj" fmla="val 12173"/>
                </a:avLst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Minus 12"/>
              <p:cNvSpPr/>
              <p:nvPr/>
            </p:nvSpPr>
            <p:spPr>
              <a:xfrm rot="18970558">
                <a:off x="3307308" y="1614417"/>
                <a:ext cx="2088216" cy="526338"/>
              </a:xfrm>
              <a:prstGeom prst="mathMinus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Equal 14"/>
            <p:cNvSpPr/>
            <p:nvPr/>
          </p:nvSpPr>
          <p:spPr>
            <a:xfrm>
              <a:off x="755576" y="220486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31640" y="1988840"/>
              <a:ext cx="6142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 smtClean="0"/>
                <a:t>0</a:t>
              </a:r>
              <a:endParaRPr lang="en-US" sz="6600" dirty="0"/>
            </a:p>
          </p:txBody>
        </p:sp>
      </p:grpSp>
      <p:grpSp>
        <p:nvGrpSpPr>
          <p:cNvPr id="8" name="Group 26"/>
          <p:cNvGrpSpPr/>
          <p:nvPr/>
        </p:nvGrpSpPr>
        <p:grpSpPr>
          <a:xfrm>
            <a:off x="2099213" y="2880812"/>
            <a:ext cx="1824715" cy="1107996"/>
            <a:chOff x="1921396" y="3024828"/>
            <a:chExt cx="1824715" cy="1107996"/>
          </a:xfrm>
        </p:grpSpPr>
        <p:pic>
          <p:nvPicPr>
            <p:cNvPr id="80900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921396" y="3288824"/>
              <a:ext cx="648072" cy="704863"/>
            </a:xfrm>
            <a:prstGeom prst="rect">
              <a:avLst/>
            </a:prstGeom>
          </p:spPr>
        </p:pic>
        <p:sp>
          <p:nvSpPr>
            <p:cNvPr id="17" name="Equal 16"/>
            <p:cNvSpPr/>
            <p:nvPr/>
          </p:nvSpPr>
          <p:spPr>
            <a:xfrm>
              <a:off x="2569468" y="3212976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31840" y="3024828"/>
              <a:ext cx="6142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 smtClean="0"/>
                <a:t>5</a:t>
              </a:r>
              <a:endParaRPr lang="en-US" sz="6600" dirty="0"/>
            </a:p>
          </p:txBody>
        </p:sp>
      </p:grpSp>
      <p:grpSp>
        <p:nvGrpSpPr>
          <p:cNvPr id="9" name="Group 25"/>
          <p:cNvGrpSpPr/>
          <p:nvPr/>
        </p:nvGrpSpPr>
        <p:grpSpPr>
          <a:xfrm>
            <a:off x="2027205" y="1960964"/>
            <a:ext cx="1910415" cy="1107996"/>
            <a:chOff x="1849388" y="2104980"/>
            <a:chExt cx="1910415" cy="1107996"/>
          </a:xfrm>
        </p:grpSpPr>
        <p:pic>
          <p:nvPicPr>
            <p:cNvPr id="80901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49388" y="2248996"/>
              <a:ext cx="795536" cy="795536"/>
            </a:xfrm>
            <a:prstGeom prst="rect">
              <a:avLst/>
            </a:prstGeom>
            <a:noFill/>
          </p:spPr>
        </p:pic>
        <p:sp>
          <p:nvSpPr>
            <p:cNvPr id="19" name="Equal 18"/>
            <p:cNvSpPr/>
            <p:nvPr/>
          </p:nvSpPr>
          <p:spPr>
            <a:xfrm>
              <a:off x="2569468" y="232100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45532" y="2104980"/>
              <a:ext cx="6142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 smtClean="0"/>
                <a:t>6</a:t>
              </a:r>
              <a:endParaRPr lang="en-US" sz="6600" dirty="0"/>
            </a:p>
          </p:txBody>
        </p:sp>
      </p:grpSp>
      <p:grpSp>
        <p:nvGrpSpPr>
          <p:cNvPr id="14" name="Group 24"/>
          <p:cNvGrpSpPr/>
          <p:nvPr/>
        </p:nvGrpSpPr>
        <p:grpSpPr>
          <a:xfrm>
            <a:off x="2184913" y="1124744"/>
            <a:ext cx="1752707" cy="1107996"/>
            <a:chOff x="2007096" y="1268760"/>
            <a:chExt cx="1752707" cy="1107996"/>
          </a:xfrm>
        </p:grpSpPr>
        <p:pic>
          <p:nvPicPr>
            <p:cNvPr id="80902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07096" y="1484784"/>
              <a:ext cx="706388" cy="706388"/>
            </a:xfrm>
            <a:prstGeom prst="rect">
              <a:avLst/>
            </a:prstGeom>
            <a:noFill/>
          </p:spPr>
        </p:pic>
        <p:sp>
          <p:nvSpPr>
            <p:cNvPr id="21" name="Equal 20"/>
            <p:cNvSpPr/>
            <p:nvPr/>
          </p:nvSpPr>
          <p:spPr>
            <a:xfrm>
              <a:off x="2569468" y="148478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45532" y="1268760"/>
              <a:ext cx="6142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 smtClean="0"/>
                <a:t>7</a:t>
              </a:r>
              <a:endParaRPr lang="en-US" sz="6600" dirty="0"/>
            </a:p>
          </p:txBody>
        </p:sp>
      </p:grpSp>
      <p:grpSp>
        <p:nvGrpSpPr>
          <p:cNvPr id="24" name="Group 46"/>
          <p:cNvGrpSpPr/>
          <p:nvPr/>
        </p:nvGrpSpPr>
        <p:grpSpPr>
          <a:xfrm>
            <a:off x="4079193" y="1960964"/>
            <a:ext cx="2273903" cy="1107996"/>
            <a:chOff x="3901376" y="2104980"/>
            <a:chExt cx="2273903" cy="1107996"/>
          </a:xfrm>
        </p:grpSpPr>
        <p:pic>
          <p:nvPicPr>
            <p:cNvPr id="30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01376" y="2248996"/>
              <a:ext cx="795536" cy="795536"/>
            </a:xfrm>
            <a:prstGeom prst="rect">
              <a:avLst/>
            </a:prstGeom>
            <a:noFill/>
          </p:spPr>
        </p:pic>
        <p:sp>
          <p:nvSpPr>
            <p:cNvPr id="34" name="Equal 33"/>
            <p:cNvSpPr/>
            <p:nvPr/>
          </p:nvSpPr>
          <p:spPr>
            <a:xfrm>
              <a:off x="4984944" y="232100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61008" y="2104980"/>
              <a:ext cx="6142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 smtClean="0"/>
                <a:t>8</a:t>
              </a:r>
              <a:endParaRPr lang="en-US" sz="6600" dirty="0"/>
            </a:p>
          </p:txBody>
        </p:sp>
        <p:pic>
          <p:nvPicPr>
            <p:cNvPr id="38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80888" y="2348880"/>
              <a:ext cx="706388" cy="706388"/>
            </a:xfrm>
            <a:prstGeom prst="rect">
              <a:avLst/>
            </a:prstGeom>
            <a:noFill/>
          </p:spPr>
        </p:pic>
      </p:grpSp>
      <p:grpSp>
        <p:nvGrpSpPr>
          <p:cNvPr id="25" name="Group 27"/>
          <p:cNvGrpSpPr/>
          <p:nvPr/>
        </p:nvGrpSpPr>
        <p:grpSpPr>
          <a:xfrm>
            <a:off x="4096333" y="1124744"/>
            <a:ext cx="2686368" cy="1107996"/>
            <a:chOff x="3918516" y="1268760"/>
            <a:chExt cx="2686368" cy="1107996"/>
          </a:xfrm>
        </p:grpSpPr>
        <p:sp>
          <p:nvSpPr>
            <p:cNvPr id="36" name="Equal 35"/>
            <p:cNvSpPr/>
            <p:nvPr/>
          </p:nvSpPr>
          <p:spPr>
            <a:xfrm>
              <a:off x="4984944" y="148478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561008" y="1268760"/>
              <a:ext cx="104387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 smtClean="0"/>
                <a:t>11</a:t>
              </a:r>
              <a:endParaRPr lang="en-US" sz="6600" dirty="0"/>
            </a:p>
          </p:txBody>
        </p:sp>
        <p:pic>
          <p:nvPicPr>
            <p:cNvPr id="39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336872" y="1560632"/>
              <a:ext cx="648072" cy="704863"/>
            </a:xfrm>
            <a:prstGeom prst="rect">
              <a:avLst/>
            </a:prstGeom>
            <a:noFill/>
          </p:spPr>
        </p:pic>
        <p:pic>
          <p:nvPicPr>
            <p:cNvPr id="31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18516" y="1484784"/>
              <a:ext cx="706388" cy="706388"/>
            </a:xfrm>
            <a:prstGeom prst="rect">
              <a:avLst/>
            </a:prstGeom>
            <a:noFill/>
          </p:spPr>
        </p:pic>
      </p:grpSp>
      <p:grpSp>
        <p:nvGrpSpPr>
          <p:cNvPr id="26" name="Group 59"/>
          <p:cNvGrpSpPr/>
          <p:nvPr/>
        </p:nvGrpSpPr>
        <p:grpSpPr>
          <a:xfrm>
            <a:off x="4079193" y="2880812"/>
            <a:ext cx="2722612" cy="1107996"/>
            <a:chOff x="3901376" y="3024828"/>
            <a:chExt cx="2722612" cy="1107996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336872" y="3288824"/>
              <a:ext cx="648072" cy="704863"/>
            </a:xfrm>
            <a:prstGeom prst="rect">
              <a:avLst/>
            </a:prstGeom>
            <a:noFill/>
          </p:spPr>
        </p:pic>
        <p:sp>
          <p:nvSpPr>
            <p:cNvPr id="32" name="Equal 31"/>
            <p:cNvSpPr/>
            <p:nvPr/>
          </p:nvSpPr>
          <p:spPr>
            <a:xfrm>
              <a:off x="4984944" y="3212976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80112" y="3024828"/>
              <a:ext cx="104387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 smtClean="0"/>
                <a:t>10</a:t>
              </a:r>
              <a:endParaRPr lang="en-US" sz="6600" dirty="0"/>
            </a:p>
          </p:txBody>
        </p:sp>
        <p:pic>
          <p:nvPicPr>
            <p:cNvPr id="40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01376" y="3209528"/>
              <a:ext cx="795536" cy="795536"/>
            </a:xfrm>
            <a:prstGeom prst="rect">
              <a:avLst/>
            </a:prstGeom>
            <a:noFill/>
          </p:spPr>
        </p:pic>
      </p:grpSp>
      <p:grpSp>
        <p:nvGrpSpPr>
          <p:cNvPr id="27" name="Group 78"/>
          <p:cNvGrpSpPr/>
          <p:nvPr/>
        </p:nvGrpSpPr>
        <p:grpSpPr>
          <a:xfrm>
            <a:off x="6563709" y="1960964"/>
            <a:ext cx="2328771" cy="1107996"/>
            <a:chOff x="6385892" y="2104980"/>
            <a:chExt cx="2328771" cy="1107996"/>
          </a:xfrm>
        </p:grpSpPr>
        <p:pic>
          <p:nvPicPr>
            <p:cNvPr id="41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85892" y="2434580"/>
              <a:ext cx="706388" cy="706388"/>
            </a:xfrm>
            <a:prstGeom prst="rect">
              <a:avLst/>
            </a:prstGeom>
            <a:noFill/>
          </p:spPr>
        </p:pic>
        <p:grpSp>
          <p:nvGrpSpPr>
            <p:cNvPr id="28" name="Group 64"/>
            <p:cNvGrpSpPr/>
            <p:nvPr/>
          </p:nvGrpSpPr>
          <p:grpSpPr>
            <a:xfrm>
              <a:off x="6584776" y="2104980"/>
              <a:ext cx="2129887" cy="1107996"/>
              <a:chOff x="6584776" y="2104980"/>
              <a:chExt cx="2129887" cy="1107996"/>
            </a:xfrm>
          </p:grpSpPr>
          <p:pic>
            <p:nvPicPr>
              <p:cNvPr id="43" name="Picture 4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6876256" y="2496736"/>
                <a:ext cx="648072" cy="704863"/>
              </a:xfrm>
              <a:prstGeom prst="rect">
                <a:avLst/>
              </a:prstGeom>
              <a:noFill/>
            </p:spPr>
          </p:pic>
          <p:pic>
            <p:nvPicPr>
              <p:cNvPr id="42" name="Picture 5" descr="C:\Documents and Settings\moranfe\Local Settings\Temporary Internet Files\Content.IE5\OTT7R8VF\MC900441708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584776" y="2276872"/>
                <a:ext cx="795536" cy="795536"/>
              </a:xfrm>
              <a:prstGeom prst="rect">
                <a:avLst/>
              </a:prstGeom>
              <a:noFill/>
            </p:spPr>
          </p:pic>
          <p:sp>
            <p:nvSpPr>
              <p:cNvPr id="44" name="Equal 43"/>
              <p:cNvSpPr/>
              <p:nvPr/>
            </p:nvSpPr>
            <p:spPr>
              <a:xfrm>
                <a:off x="7524328" y="2321004"/>
                <a:ext cx="648072" cy="720080"/>
              </a:xfrm>
              <a:prstGeom prst="mathEqual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8100392" y="2104980"/>
                <a:ext cx="61427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600" dirty="0" smtClean="0"/>
                  <a:t>0</a:t>
                </a:r>
                <a:endParaRPr lang="en-US" sz="6600" dirty="0"/>
              </a:p>
            </p:txBody>
          </p:sp>
        </p:grpSp>
      </p:grpSp>
      <p:cxnSp>
        <p:nvCxnSpPr>
          <p:cNvPr id="48" name="Straight Connector 47"/>
          <p:cNvCxnSpPr/>
          <p:nvPr/>
        </p:nvCxnSpPr>
        <p:spPr>
          <a:xfrm>
            <a:off x="-36512" y="4005064"/>
            <a:ext cx="9361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75"/>
          <p:cNvGrpSpPr/>
          <p:nvPr/>
        </p:nvGrpSpPr>
        <p:grpSpPr>
          <a:xfrm>
            <a:off x="2620888" y="3861048"/>
            <a:ext cx="4035896" cy="1107996"/>
            <a:chOff x="4421088" y="4005064"/>
            <a:chExt cx="4035896" cy="1107996"/>
          </a:xfrm>
        </p:grpSpPr>
        <p:pic>
          <p:nvPicPr>
            <p:cNvPr id="50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421088" y="4232464"/>
              <a:ext cx="648072" cy="704863"/>
            </a:xfrm>
            <a:prstGeom prst="rect">
              <a:avLst/>
            </a:prstGeom>
            <a:noFill/>
          </p:spPr>
        </p:pic>
        <p:grpSp>
          <p:nvGrpSpPr>
            <p:cNvPr id="47" name="Group 50"/>
            <p:cNvGrpSpPr/>
            <p:nvPr/>
          </p:nvGrpSpPr>
          <p:grpSpPr>
            <a:xfrm>
              <a:off x="6180732" y="4293096"/>
              <a:ext cx="1048668" cy="576064"/>
              <a:chOff x="3307308" y="1340768"/>
              <a:chExt cx="2088216" cy="1008112"/>
            </a:xfrm>
          </p:grpSpPr>
          <p:sp>
            <p:nvSpPr>
              <p:cNvPr id="52" name="Donut 51"/>
              <p:cNvSpPr/>
              <p:nvPr/>
            </p:nvSpPr>
            <p:spPr>
              <a:xfrm>
                <a:off x="3851920" y="1340768"/>
                <a:ext cx="936104" cy="1008112"/>
              </a:xfrm>
              <a:prstGeom prst="donut">
                <a:avLst>
                  <a:gd name="adj" fmla="val 12173"/>
                </a:avLst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Minus 52"/>
              <p:cNvSpPr/>
              <p:nvPr/>
            </p:nvSpPr>
            <p:spPr>
              <a:xfrm rot="18970558">
                <a:off x="3307308" y="1614417"/>
                <a:ext cx="2088216" cy="526338"/>
              </a:xfrm>
              <a:prstGeom prst="mathMinus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4" name="Minus 53"/>
            <p:cNvSpPr/>
            <p:nvPr/>
          </p:nvSpPr>
          <p:spPr>
            <a:xfrm>
              <a:off x="5425752" y="4221088"/>
              <a:ext cx="720080" cy="648072"/>
            </a:xfrm>
            <a:prstGeom prst="mathMinus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Equal 54"/>
            <p:cNvSpPr/>
            <p:nvPr/>
          </p:nvSpPr>
          <p:spPr>
            <a:xfrm>
              <a:off x="7229400" y="4221088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842713" y="4005064"/>
              <a:ext cx="6142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 smtClean="0"/>
                <a:t>5</a:t>
              </a:r>
              <a:endParaRPr lang="en-US" sz="6600" dirty="0"/>
            </a:p>
          </p:txBody>
        </p:sp>
      </p:grpSp>
      <p:grpSp>
        <p:nvGrpSpPr>
          <p:cNvPr id="49" name="Group 80"/>
          <p:cNvGrpSpPr/>
          <p:nvPr/>
        </p:nvGrpSpPr>
        <p:grpSpPr>
          <a:xfrm>
            <a:off x="2329408" y="4625260"/>
            <a:ext cx="4323928" cy="1107996"/>
            <a:chOff x="4129608" y="4769276"/>
            <a:chExt cx="4323928" cy="1107996"/>
          </a:xfrm>
        </p:grpSpPr>
        <p:pic>
          <p:nvPicPr>
            <p:cNvPr id="57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565104" y="5020464"/>
              <a:ext cx="648072" cy="704863"/>
            </a:xfrm>
            <a:prstGeom prst="rect">
              <a:avLst/>
            </a:prstGeom>
            <a:noFill/>
          </p:spPr>
        </p:pic>
        <p:grpSp>
          <p:nvGrpSpPr>
            <p:cNvPr id="51" name="Group 76"/>
            <p:cNvGrpSpPr/>
            <p:nvPr/>
          </p:nvGrpSpPr>
          <p:grpSpPr>
            <a:xfrm>
              <a:off x="4129608" y="4769276"/>
              <a:ext cx="4323928" cy="1107996"/>
              <a:chOff x="4129608" y="4769276"/>
              <a:chExt cx="4323928" cy="1107996"/>
            </a:xfrm>
          </p:grpSpPr>
          <p:pic>
            <p:nvPicPr>
              <p:cNvPr id="58" name="Picture 5" descr="C:\Documents and Settings\moranfe\Local Settings\Temporary Internet Files\Content.IE5\OTT7R8VF\MC900441708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129608" y="4941168"/>
                <a:ext cx="795536" cy="795536"/>
              </a:xfrm>
              <a:prstGeom prst="rect">
                <a:avLst/>
              </a:prstGeom>
              <a:noFill/>
            </p:spPr>
          </p:pic>
          <p:sp>
            <p:nvSpPr>
              <p:cNvPr id="59" name="Minus 58"/>
              <p:cNvSpPr/>
              <p:nvPr/>
            </p:nvSpPr>
            <p:spPr>
              <a:xfrm>
                <a:off x="5425752" y="5041052"/>
                <a:ext cx="720080" cy="648072"/>
              </a:xfrm>
              <a:prstGeom prst="mathMinus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Equal 60"/>
              <p:cNvSpPr/>
              <p:nvPr/>
            </p:nvSpPr>
            <p:spPr>
              <a:xfrm>
                <a:off x="7229400" y="5013176"/>
                <a:ext cx="648072" cy="720080"/>
              </a:xfrm>
              <a:prstGeom prst="mathEqual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7839265" y="4769276"/>
                <a:ext cx="61427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600" dirty="0" smtClean="0"/>
                  <a:t>4</a:t>
                </a:r>
                <a:endParaRPr lang="en-US" sz="6600" dirty="0"/>
              </a:p>
            </p:txBody>
          </p:sp>
          <p:pic>
            <p:nvPicPr>
              <p:cNvPr id="63" name="Picture 5" descr="C:\Documents and Settings\moranfe\Local Settings\Temporary Internet Files\Content.IE5\OTT7R8VF\MC900441708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221288" y="5013176"/>
                <a:ext cx="795536" cy="795536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60" name="Group 79"/>
          <p:cNvGrpSpPr/>
          <p:nvPr/>
        </p:nvGrpSpPr>
        <p:grpSpPr>
          <a:xfrm>
            <a:off x="2404864" y="5561364"/>
            <a:ext cx="4511606" cy="1107996"/>
            <a:chOff x="4205064" y="5705380"/>
            <a:chExt cx="4511606" cy="1107996"/>
          </a:xfrm>
        </p:grpSpPr>
        <p:pic>
          <p:nvPicPr>
            <p:cNvPr id="70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705672" y="5960656"/>
              <a:ext cx="648072" cy="704863"/>
            </a:xfrm>
            <a:prstGeom prst="rect">
              <a:avLst/>
            </a:prstGeom>
            <a:noFill/>
          </p:spPr>
        </p:pic>
        <p:pic>
          <p:nvPicPr>
            <p:cNvPr id="71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03948" y="5791572"/>
              <a:ext cx="795536" cy="795536"/>
            </a:xfrm>
            <a:prstGeom prst="rect">
              <a:avLst/>
            </a:prstGeom>
            <a:noFill/>
          </p:spPr>
        </p:pic>
        <p:pic>
          <p:nvPicPr>
            <p:cNvPr id="73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45832" y="5921404"/>
              <a:ext cx="795536" cy="795536"/>
            </a:xfrm>
            <a:prstGeom prst="rect">
              <a:avLst/>
            </a:prstGeom>
            <a:noFill/>
          </p:spPr>
        </p:pic>
        <p:grpSp>
          <p:nvGrpSpPr>
            <p:cNvPr id="80896" name="Group 77"/>
            <p:cNvGrpSpPr/>
            <p:nvPr/>
          </p:nvGrpSpPr>
          <p:grpSpPr>
            <a:xfrm>
              <a:off x="4205064" y="5705380"/>
              <a:ext cx="4511606" cy="1107996"/>
              <a:chOff x="4205064" y="5705380"/>
              <a:chExt cx="4511606" cy="1107996"/>
            </a:xfrm>
          </p:grpSpPr>
          <p:sp>
            <p:nvSpPr>
              <p:cNvPr id="66" name="Minus 65"/>
              <p:cNvSpPr/>
              <p:nvPr/>
            </p:nvSpPr>
            <p:spPr>
              <a:xfrm>
                <a:off x="5429200" y="5977156"/>
                <a:ext cx="720080" cy="648072"/>
              </a:xfrm>
              <a:prstGeom prst="mathMinus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Equal 66"/>
              <p:cNvSpPr/>
              <p:nvPr/>
            </p:nvSpPr>
            <p:spPr>
              <a:xfrm>
                <a:off x="7232848" y="5949280"/>
                <a:ext cx="648072" cy="720080"/>
              </a:xfrm>
              <a:prstGeom prst="mathEqual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7842713" y="5705380"/>
                <a:ext cx="873957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600" dirty="0" smtClean="0"/>
                  <a:t>-8</a:t>
                </a:r>
                <a:endParaRPr lang="en-US" sz="6600" dirty="0"/>
              </a:p>
            </p:txBody>
          </p:sp>
          <p:pic>
            <p:nvPicPr>
              <p:cNvPr id="72" name="Picture 6" descr="C:\Documents and Settings\moranfe\Local Settings\Temporary Internet Files\Content.IE5\OTT7R8VF\MC900436906[1]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205064" y="5949280"/>
                <a:ext cx="706388" cy="706388"/>
              </a:xfrm>
              <a:prstGeom prst="rect">
                <a:avLst/>
              </a:prstGeom>
              <a:noFill/>
            </p:spPr>
          </p:pic>
          <p:pic>
            <p:nvPicPr>
              <p:cNvPr id="74" name="Picture 6" descr="C:\Documents and Settings\moranfe\Local Settings\Temporary Internet Files\Content.IE5\OTT7R8VF\MC900436906[1]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653336" y="6021288"/>
                <a:ext cx="706388" cy="706388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80903" name="Group 159"/>
          <p:cNvGrpSpPr/>
          <p:nvPr/>
        </p:nvGrpSpPr>
        <p:grpSpPr>
          <a:xfrm>
            <a:off x="2627784" y="4625260"/>
            <a:ext cx="3603633" cy="1107996"/>
            <a:chOff x="2771800" y="4769276"/>
            <a:chExt cx="3603633" cy="1107996"/>
          </a:xfrm>
        </p:grpSpPr>
        <p:sp>
          <p:nvSpPr>
            <p:cNvPr id="101" name="TextBox 100"/>
            <p:cNvSpPr txBox="1"/>
            <p:nvPr/>
          </p:nvSpPr>
          <p:spPr>
            <a:xfrm>
              <a:off x="2771800" y="4769276"/>
              <a:ext cx="729687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i="1" dirty="0" smtClean="0"/>
                <a:t>N</a:t>
              </a:r>
              <a:endParaRPr lang="en-US" sz="6600" i="1" dirty="0"/>
            </a:p>
          </p:txBody>
        </p:sp>
        <p:sp>
          <p:nvSpPr>
            <p:cNvPr id="110" name="Equal 109"/>
            <p:cNvSpPr/>
            <p:nvPr/>
          </p:nvSpPr>
          <p:spPr>
            <a:xfrm>
              <a:off x="3501487" y="4950375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9" name="Left Brace 158"/>
            <p:cNvSpPr/>
            <p:nvPr/>
          </p:nvSpPr>
          <p:spPr>
            <a:xfrm>
              <a:off x="4280735" y="4961968"/>
              <a:ext cx="219257" cy="699280"/>
            </a:xfrm>
            <a:prstGeom prst="leftBrace">
              <a:avLst/>
            </a:prstGeom>
            <a:ln w="76200" cmpd="sng">
              <a:solidFill>
                <a:schemeClr val="accent6"/>
              </a:solidFill>
            </a:ln>
            <a:effectLst>
              <a:glow rad="63500">
                <a:srgbClr val="B66D31"/>
              </a:glow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7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55976" y="4961968"/>
              <a:ext cx="706388" cy="706388"/>
            </a:xfrm>
            <a:prstGeom prst="rect">
              <a:avLst/>
            </a:prstGeom>
            <a:noFill/>
          </p:spPr>
        </p:pic>
        <p:pic>
          <p:nvPicPr>
            <p:cNvPr id="168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3417" y="4893588"/>
              <a:ext cx="795536" cy="795536"/>
            </a:xfrm>
            <a:prstGeom prst="rect">
              <a:avLst/>
            </a:prstGeom>
            <a:noFill/>
          </p:spPr>
        </p:pic>
        <p:pic>
          <p:nvPicPr>
            <p:cNvPr id="169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81489" y="5002875"/>
              <a:ext cx="648072" cy="704863"/>
            </a:xfrm>
            <a:prstGeom prst="rect">
              <a:avLst/>
            </a:prstGeom>
            <a:noFill/>
          </p:spPr>
        </p:pic>
        <p:sp>
          <p:nvSpPr>
            <p:cNvPr id="170" name="Left Brace 169"/>
            <p:cNvSpPr/>
            <p:nvPr/>
          </p:nvSpPr>
          <p:spPr>
            <a:xfrm flipH="1">
              <a:off x="6156176" y="4941168"/>
              <a:ext cx="219257" cy="699280"/>
            </a:xfrm>
            <a:prstGeom prst="leftBrace">
              <a:avLst/>
            </a:prstGeom>
            <a:ln w="76200" cmpd="sng">
              <a:solidFill>
                <a:schemeClr val="accent6"/>
              </a:solidFill>
            </a:ln>
            <a:effectLst>
              <a:glow rad="63500">
                <a:srgbClr val="B66D31"/>
              </a:glow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3423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69776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Submodular Optimization</a:t>
            </a:r>
            <a:endParaRPr lang="en-US" alt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539552" y="1340768"/>
            <a:ext cx="8280920" cy="2448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u="sng" dirty="0" err="1" smtClean="0"/>
              <a:t>Submodular</a:t>
            </a:r>
            <a:r>
              <a:rPr lang="en-US" sz="2400" u="sng" dirty="0" smtClean="0"/>
              <a:t> functions can be found in:</a:t>
            </a: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err="1" smtClean="0"/>
              <a:t>Combinatorics</a:t>
            </a:r>
            <a:endParaRPr lang="en-US" sz="2400" dirty="0" smtClean="0">
              <a:sym typeface="Wingdings" pitchFamily="2" charset="2"/>
            </a:endParaRP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Machine Learning</a:t>
            </a:r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6248" y="6356350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148064" y="1844824"/>
            <a:ext cx="36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Image Processing</a:t>
            </a: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Algorithmic Game Theory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427984" y="2852936"/>
            <a:ext cx="144016" cy="720080"/>
            <a:chOff x="4644008" y="5517232"/>
            <a:chExt cx="144016" cy="720080"/>
          </a:xfrm>
        </p:grpSpPr>
        <p:sp>
          <p:nvSpPr>
            <p:cNvPr id="26" name="Oval 25"/>
            <p:cNvSpPr/>
            <p:nvPr/>
          </p:nvSpPr>
          <p:spPr>
            <a:xfrm>
              <a:off x="4644008" y="5517232"/>
              <a:ext cx="144016" cy="14401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4644008" y="5805264"/>
              <a:ext cx="144016" cy="14401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644008" y="6093296"/>
              <a:ext cx="144016" cy="14401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275914"/>
            <a:ext cx="1872208" cy="1208870"/>
          </a:xfrm>
          <a:prstGeom prst="rect">
            <a:avLst/>
          </a:prstGeom>
          <a:noFill/>
        </p:spPr>
      </p:pic>
      <p:sp>
        <p:nvSpPr>
          <p:cNvPr id="12" name="Rounded Rectangle 11"/>
          <p:cNvSpPr/>
          <p:nvPr/>
        </p:nvSpPr>
        <p:spPr>
          <a:xfrm>
            <a:off x="539552" y="4005064"/>
            <a:ext cx="8280920" cy="2448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Motivates the optimization of submodular functions subject to various constraints.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ym typeface="Wingdings" pitchFamily="2" charset="2"/>
              </a:rPr>
              <a:t>Generalizes classical problems (two examples soon).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sym typeface="Wingdings" pitchFamily="2" charset="2"/>
              </a:rPr>
              <a:t>Many practical applications.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In this talk, we </a:t>
            </a:r>
            <a:r>
              <a:rPr lang="en-US" sz="2400" dirty="0" smtClean="0">
                <a:sym typeface="Wingdings" pitchFamily="2" charset="2"/>
              </a:rPr>
              <a:t>only consider </a:t>
            </a:r>
            <a:r>
              <a:rPr lang="en-US" sz="2400" dirty="0">
                <a:sym typeface="Wingdings" pitchFamily="2" charset="2"/>
              </a:rPr>
              <a:t>submodular </a:t>
            </a:r>
            <a:r>
              <a:rPr lang="en-US" sz="2400" dirty="0" smtClean="0">
                <a:sym typeface="Wingdings" pitchFamily="2" charset="2"/>
              </a:rPr>
              <a:t>maximization.</a:t>
            </a:r>
          </a:p>
        </p:txBody>
      </p:sp>
    </p:spTree>
    <p:extLst>
      <p:ext uri="{BB962C8B-B14F-4D97-AF65-F5344CB8AC3E}">
        <p14:creationId xmlns:p14="http://schemas.microsoft.com/office/powerpoint/2010/main" val="244244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allAtOnce" animBg="1"/>
      <p:bldP spid="12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 bwMode="auto">
          <a:xfrm>
            <a:off x="599256" y="1628800"/>
            <a:ext cx="8077200" cy="2356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30000"/>
              </a:spcAft>
            </a:pPr>
            <a:r>
              <a:rPr lang="en-US" sz="2400" b="1" dirty="0" smtClean="0"/>
              <a:t>Instance:</a:t>
            </a:r>
            <a:r>
              <a:rPr lang="en-US" sz="2400" dirty="0" smtClean="0"/>
              <a:t> a directed graph G = (</a:t>
            </a:r>
            <a:r>
              <a:rPr lang="en-US" sz="2400" i="1" dirty="0" smtClean="0"/>
              <a:t>V, E</a:t>
            </a:r>
            <a:r>
              <a:rPr lang="en-US" sz="2400" dirty="0" smtClean="0"/>
              <a:t>) with capacities </a:t>
            </a: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 0 on the arcs.</a:t>
            </a:r>
          </a:p>
          <a:p>
            <a:pPr>
              <a:spcAft>
                <a:spcPct val="30000"/>
              </a:spcAft>
            </a:pPr>
            <a:r>
              <a:rPr lang="en-US" sz="2400" b="1" dirty="0" smtClean="0">
                <a:sym typeface="Symbol"/>
              </a:rPr>
              <a:t>Objective:</a:t>
            </a:r>
            <a:r>
              <a:rPr lang="en-US" sz="2400" dirty="0" smtClean="0">
                <a:sym typeface="Symbol"/>
              </a:rPr>
              <a:t> find a cut (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V</a:t>
            </a:r>
            <a:r>
              <a:rPr lang="en-US" sz="2400" dirty="0" smtClean="0">
                <a:sym typeface="Symbol"/>
              </a:rPr>
              <a:t> \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 with a maximum capacity.</a:t>
            </a:r>
            <a:endParaRPr lang="en-US" sz="2400" b="1" dirty="0" smtClean="0">
              <a:sym typeface="Symbol"/>
            </a:endParaRPr>
          </a:p>
          <a:p>
            <a:pPr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		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603504" y="1628800"/>
            <a:ext cx="8077200" cy="2356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30000"/>
              </a:spcAft>
            </a:pPr>
            <a:r>
              <a:rPr lang="en-US" sz="2400" b="1" dirty="0" smtClean="0"/>
              <a:t>Instance:</a:t>
            </a:r>
            <a:r>
              <a:rPr lang="en-US" sz="2400" dirty="0" smtClean="0"/>
              <a:t> a directed graph G = (</a:t>
            </a:r>
            <a:r>
              <a:rPr lang="en-US" sz="2400" i="1" dirty="0" smtClean="0"/>
              <a:t>V, E</a:t>
            </a:r>
            <a:r>
              <a:rPr lang="en-US" sz="2400" dirty="0" smtClean="0"/>
              <a:t>) with capacities </a:t>
            </a: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 0 on the arcs.</a:t>
            </a:r>
          </a:p>
          <a:p>
            <a:pPr>
              <a:spcAft>
                <a:spcPct val="30000"/>
              </a:spcAft>
            </a:pPr>
            <a:r>
              <a:rPr lang="en-US" sz="2400" b="1" dirty="0" smtClean="0">
                <a:sym typeface="Symbol"/>
              </a:rPr>
              <a:t>Objective:</a:t>
            </a:r>
            <a:r>
              <a:rPr lang="en-US" sz="2400" dirty="0" smtClean="0">
                <a:sym typeface="Symbol"/>
              </a:rPr>
              <a:t> find a cut (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V</a:t>
            </a:r>
            <a:r>
              <a:rPr lang="en-US" sz="2400" dirty="0" smtClean="0">
                <a:sym typeface="Symbol"/>
              </a:rPr>
              <a:t> \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 with a maximum capacity. In other words, find a set </a:t>
            </a:r>
            <a:r>
              <a:rPr lang="en-US" sz="2400" i="1" dirty="0">
                <a:sym typeface="Symbol"/>
              </a:rPr>
              <a:t>S</a:t>
            </a:r>
            <a:r>
              <a:rPr lang="en-US" sz="2400" dirty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V</a:t>
            </a:r>
            <a:r>
              <a:rPr lang="en-US" sz="2400" dirty="0" smtClean="0">
                <a:sym typeface="Symbol"/>
              </a:rPr>
              <a:t> maximizing the function</a:t>
            </a:r>
            <a:endParaRPr lang="en-US" sz="2400" b="1" dirty="0" smtClean="0">
              <a:sym typeface="Symbol"/>
            </a:endParaRPr>
          </a:p>
          <a:p>
            <a:pPr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		</a:t>
            </a: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0790"/>
            <a:ext cx="8229600" cy="715962"/>
          </a:xfrm>
        </p:spPr>
        <p:txBody>
          <a:bodyPr>
            <a:noAutofit/>
          </a:bodyPr>
          <a:lstStyle/>
          <a:p>
            <a:pPr>
              <a:spcAft>
                <a:spcPct val="30000"/>
              </a:spcAft>
              <a:buFontTx/>
              <a:buNone/>
            </a:pPr>
            <a:r>
              <a:rPr lang="en-US" dirty="0" smtClean="0"/>
              <a:t>Example 1: Max </a:t>
            </a:r>
            <a:r>
              <a:rPr lang="en-US" dirty="0" err="1" smtClean="0"/>
              <a:t>DiCut</a:t>
            </a:r>
            <a:endParaRPr lang="en-US" alt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5516609" y="4507984"/>
            <a:ext cx="3097494" cy="1873344"/>
            <a:chOff x="3048000" y="4578612"/>
            <a:chExt cx="3097494" cy="1873344"/>
          </a:xfrm>
        </p:grpSpPr>
        <p:sp>
          <p:nvSpPr>
            <p:cNvPr id="2" name="Oval 1"/>
            <p:cNvSpPr/>
            <p:nvPr/>
          </p:nvSpPr>
          <p:spPr>
            <a:xfrm>
              <a:off x="3048000" y="4627778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4" name="Straight Arrow Connector 3"/>
            <p:cNvCxnSpPr>
              <a:stCxn id="2" idx="5"/>
              <a:endCxn id="9" idx="1"/>
            </p:cNvCxnSpPr>
            <p:nvPr/>
          </p:nvCxnSpPr>
          <p:spPr bwMode="auto">
            <a:xfrm>
              <a:off x="3243122" y="4822900"/>
              <a:ext cx="981356" cy="67655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Oval 8"/>
            <p:cNvSpPr/>
            <p:nvPr/>
          </p:nvSpPr>
          <p:spPr>
            <a:xfrm>
              <a:off x="4191000" y="5465978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081478" y="5460002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18" name="Straight Arrow Connector 17"/>
            <p:cNvCxnSpPr>
              <a:stCxn id="17" idx="5"/>
              <a:endCxn id="19" idx="1"/>
            </p:cNvCxnSpPr>
            <p:nvPr/>
          </p:nvCxnSpPr>
          <p:spPr bwMode="auto">
            <a:xfrm>
              <a:off x="3276600" y="5655124"/>
              <a:ext cx="867056" cy="60171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9" name="Oval 18"/>
            <p:cNvSpPr/>
            <p:nvPr/>
          </p:nvSpPr>
          <p:spPr>
            <a:xfrm>
              <a:off x="4110178" y="6223356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20" name="Straight Arrow Connector 19"/>
            <p:cNvCxnSpPr>
              <a:stCxn id="2" idx="4"/>
              <a:endCxn id="17" idx="0"/>
            </p:cNvCxnSpPr>
            <p:nvPr/>
          </p:nvCxnSpPr>
          <p:spPr bwMode="auto">
            <a:xfrm>
              <a:off x="3162300" y="4856378"/>
              <a:ext cx="33478" cy="60362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>
              <a:stCxn id="9" idx="7"/>
              <a:endCxn id="28" idx="4"/>
            </p:cNvCxnSpPr>
            <p:nvPr/>
          </p:nvCxnSpPr>
          <p:spPr bwMode="auto">
            <a:xfrm flipV="1">
              <a:off x="4386122" y="4807212"/>
              <a:ext cx="604978" cy="69224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Oval 27"/>
            <p:cNvSpPr/>
            <p:nvPr/>
          </p:nvSpPr>
          <p:spPr>
            <a:xfrm>
              <a:off x="4876800" y="4578612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32" name="Straight Arrow Connector 31"/>
            <p:cNvCxnSpPr>
              <a:stCxn id="28" idx="2"/>
              <a:endCxn id="2" idx="6"/>
            </p:cNvCxnSpPr>
            <p:nvPr/>
          </p:nvCxnSpPr>
          <p:spPr bwMode="auto">
            <a:xfrm flipH="1">
              <a:off x="3276600" y="4692912"/>
              <a:ext cx="1600200" cy="4916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>
              <a:stCxn id="9" idx="5"/>
              <a:endCxn id="50" idx="2"/>
            </p:cNvCxnSpPr>
            <p:nvPr/>
          </p:nvCxnSpPr>
          <p:spPr bwMode="auto">
            <a:xfrm>
              <a:off x="4386122" y="5661100"/>
              <a:ext cx="1530772" cy="6608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7" name="Oval 36"/>
            <p:cNvSpPr/>
            <p:nvPr/>
          </p:nvSpPr>
          <p:spPr>
            <a:xfrm>
              <a:off x="5774485" y="5450290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42" name="Straight Arrow Connector 41"/>
            <p:cNvCxnSpPr>
              <a:endCxn id="37" idx="2"/>
            </p:cNvCxnSpPr>
            <p:nvPr/>
          </p:nvCxnSpPr>
          <p:spPr bwMode="auto">
            <a:xfrm flipV="1">
              <a:off x="4421094" y="5564590"/>
              <a:ext cx="1353391" cy="800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>
              <a:stCxn id="37" idx="1"/>
              <a:endCxn id="28" idx="6"/>
            </p:cNvCxnSpPr>
            <p:nvPr/>
          </p:nvCxnSpPr>
          <p:spPr bwMode="auto">
            <a:xfrm flipH="1" flipV="1">
              <a:off x="5105400" y="4692912"/>
              <a:ext cx="702563" cy="79085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0" name="Oval 49"/>
            <p:cNvSpPr/>
            <p:nvPr/>
          </p:nvSpPr>
          <p:spPr>
            <a:xfrm>
              <a:off x="5916894" y="6207668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52" name="Straight Arrow Connector 51"/>
            <p:cNvCxnSpPr>
              <a:stCxn id="50" idx="3"/>
              <a:endCxn id="19" idx="6"/>
            </p:cNvCxnSpPr>
            <p:nvPr/>
          </p:nvCxnSpPr>
          <p:spPr bwMode="auto">
            <a:xfrm flipH="1" flipV="1">
              <a:off x="4338778" y="6337656"/>
              <a:ext cx="1611594" cy="6513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9" name="Straight Arrow Connector 58"/>
            <p:cNvCxnSpPr>
              <a:stCxn id="19" idx="0"/>
              <a:endCxn id="9" idx="4"/>
            </p:cNvCxnSpPr>
            <p:nvPr/>
          </p:nvCxnSpPr>
          <p:spPr bwMode="auto">
            <a:xfrm flipV="1">
              <a:off x="4224478" y="5694578"/>
              <a:ext cx="80822" cy="52877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Arrow Connector 59"/>
            <p:cNvCxnSpPr>
              <a:stCxn id="50" idx="0"/>
              <a:endCxn id="37" idx="4"/>
            </p:cNvCxnSpPr>
            <p:nvPr/>
          </p:nvCxnSpPr>
          <p:spPr bwMode="auto">
            <a:xfrm flipH="1" flipV="1">
              <a:off x="5888785" y="5678890"/>
              <a:ext cx="142409" cy="52877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990998"/>
              </p:ext>
            </p:extLst>
          </p:nvPr>
        </p:nvGraphicFramePr>
        <p:xfrm>
          <a:off x="3419872" y="3429000"/>
          <a:ext cx="2291163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92" name="Equation" r:id="rId3" imgW="1269720" imgH="279360" progId="Equation.3">
                  <p:embed/>
                </p:oleObj>
              </mc:Choice>
              <mc:Fallback>
                <p:oleObj name="Equation" r:id="rId3" imgW="126972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429000"/>
                        <a:ext cx="2291163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6248" y="6356350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81253" name="Picture 5" descr="C:\Users\Julia\AppData\Local\Microsoft\Windows\INetCache\IE\JDBY80EK\31EkhckQd4L._SL200_[1]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6309" y="404664"/>
            <a:ext cx="1320147" cy="792088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7533983" y="4192851"/>
            <a:ext cx="105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) = 4</a:t>
            </a:r>
            <a:endParaRPr lang="en-US" sz="2400" i="1" dirty="0"/>
          </a:p>
        </p:txBody>
      </p:sp>
      <p:sp>
        <p:nvSpPr>
          <p:cNvPr id="41" name="Freeform 40"/>
          <p:cNvSpPr/>
          <p:nvPr/>
        </p:nvSpPr>
        <p:spPr>
          <a:xfrm>
            <a:off x="5436096" y="4366484"/>
            <a:ext cx="1892060" cy="1603075"/>
          </a:xfrm>
          <a:custGeom>
            <a:avLst/>
            <a:gdLst>
              <a:gd name="connsiteX0" fmla="*/ 17253 w 1892060"/>
              <a:gd name="connsiteY0" fmla="*/ 0 h 1603075"/>
              <a:gd name="connsiteX1" fmla="*/ 1664898 w 1892060"/>
              <a:gd name="connsiteY1" fmla="*/ 681487 h 1603075"/>
              <a:gd name="connsiteX2" fmla="*/ 1380226 w 1892060"/>
              <a:gd name="connsiteY2" fmla="*/ 1475117 h 1603075"/>
              <a:gd name="connsiteX3" fmla="*/ 0 w 1892060"/>
              <a:gd name="connsiteY3" fmla="*/ 1449238 h 1603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92060" h="1603075">
                <a:moveTo>
                  <a:pt x="17253" y="0"/>
                </a:moveTo>
                <a:cubicBezTo>
                  <a:pt x="727494" y="217817"/>
                  <a:pt x="1437736" y="435634"/>
                  <a:pt x="1664898" y="681487"/>
                </a:cubicBezTo>
                <a:cubicBezTo>
                  <a:pt x="1892060" y="927340"/>
                  <a:pt x="1657709" y="1347159"/>
                  <a:pt x="1380226" y="1475117"/>
                </a:cubicBezTo>
                <a:cubicBezTo>
                  <a:pt x="1102743" y="1603075"/>
                  <a:pt x="551371" y="1526156"/>
                  <a:pt x="0" y="1449238"/>
                </a:cubicBezTo>
              </a:path>
            </a:pathLst>
          </a:custGeom>
          <a:solidFill>
            <a:srgbClr val="33CCFF">
              <a:alpha val="25098"/>
            </a:srgbClr>
          </a:solidFill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 bwMode="auto">
          <a:xfrm>
            <a:off x="611559" y="4149080"/>
            <a:ext cx="4595748" cy="2356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30000"/>
              </a:spcAft>
            </a:pPr>
            <a:r>
              <a:rPr lang="en-US" sz="2400" u="sng" dirty="0" smtClean="0">
                <a:sym typeface="Symbol"/>
              </a:rPr>
              <a:t>Observation</a:t>
            </a:r>
            <a:endParaRPr lang="en-US" sz="2400" dirty="0">
              <a:sym typeface="Symbol"/>
            </a:endParaRPr>
          </a:p>
          <a:p>
            <a:pPr marL="228600" indent="-2286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 is a non-negative submodular function.</a:t>
            </a:r>
          </a:p>
          <a:p>
            <a:pPr marL="228600" indent="-2286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Special case of unconstrained maximization of such functions.</a:t>
            </a:r>
            <a:endParaRPr lang="en-US" sz="2400" dirty="0" smtClean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11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3" grpId="0" animBg="1"/>
      <p:bldP spid="40" grpId="0"/>
      <p:bldP spid="41" grpId="0" animBg="1"/>
      <p:bldP spid="30" grpId="0" uiExpan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0790"/>
            <a:ext cx="8229600" cy="715962"/>
          </a:xfrm>
        </p:spPr>
        <p:txBody>
          <a:bodyPr>
            <a:noAutofit/>
          </a:bodyPr>
          <a:lstStyle/>
          <a:p>
            <a:pPr>
              <a:spcAft>
                <a:spcPct val="30000"/>
              </a:spcAft>
              <a:buFontTx/>
              <a:buNone/>
            </a:pPr>
            <a:r>
              <a:rPr lang="en-US" dirty="0" smtClean="0"/>
              <a:t>Example 2: Max </a:t>
            </a:r>
            <a:r>
              <a:rPr lang="en-US" i="1" dirty="0" smtClean="0"/>
              <a:t>k</a:t>
            </a:r>
            <a:r>
              <a:rPr lang="en-US" dirty="0" smtClean="0"/>
              <a:t>-Cover</a:t>
            </a:r>
            <a:endParaRPr lang="en-US" altLang="en-US" dirty="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611560" y="1484784"/>
            <a:ext cx="8077200" cy="221437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3200"/>
              </a:lnSpc>
              <a:spcAft>
                <a:spcPct val="30000"/>
              </a:spcAft>
            </a:pPr>
            <a:r>
              <a:rPr lang="en-US" sz="2400" b="1" dirty="0" smtClean="0"/>
              <a:t>Instance:</a:t>
            </a:r>
            <a:r>
              <a:rPr lang="en-US" sz="2400" dirty="0" smtClean="0"/>
              <a:t> elements </a:t>
            </a:r>
            <a:r>
              <a:rPr lang="en-US" sz="2400" i="1" dirty="0" smtClean="0"/>
              <a:t>E</a:t>
            </a:r>
            <a:r>
              <a:rPr lang="en-US" sz="2400" dirty="0" smtClean="0"/>
              <a:t> = {</a:t>
            </a:r>
            <a:r>
              <a:rPr lang="en-US" sz="2400" i="1" dirty="0" smtClean="0"/>
              <a:t>e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e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smtClean="0"/>
              <a:t>e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} and sets 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err="1" smtClean="0"/>
              <a:t>s</a:t>
            </a:r>
            <a:r>
              <a:rPr lang="en-US" sz="2400" i="1" baseline="-25000" dirty="0" err="1" smtClean="0"/>
              <a:t>m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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.</a:t>
            </a:r>
          </a:p>
          <a:p>
            <a:pPr>
              <a:lnSpc>
                <a:spcPts val="3200"/>
              </a:lnSpc>
              <a:spcAft>
                <a:spcPct val="30000"/>
              </a:spcAft>
            </a:pPr>
            <a:r>
              <a:rPr lang="en-US" sz="2400" b="1" dirty="0" smtClean="0">
                <a:sym typeface="Symbol"/>
              </a:rPr>
              <a:t>Objective:</a:t>
            </a:r>
            <a:r>
              <a:rPr lang="en-US" sz="2400" dirty="0" smtClean="0">
                <a:sym typeface="Symbol"/>
              </a:rPr>
              <a:t> find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 sets covering as many different elements as possible.</a:t>
            </a:r>
            <a:endParaRPr lang="en-US" sz="24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611560" y="1484783"/>
            <a:ext cx="8077200" cy="221437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3200"/>
              </a:lnSpc>
              <a:spcAft>
                <a:spcPct val="30000"/>
              </a:spcAft>
            </a:pPr>
            <a:r>
              <a:rPr lang="en-US" sz="2400" b="1" dirty="0" smtClean="0"/>
              <a:t>Instance:</a:t>
            </a:r>
            <a:r>
              <a:rPr lang="en-US" sz="2400" dirty="0" smtClean="0"/>
              <a:t> elements </a:t>
            </a:r>
            <a:r>
              <a:rPr lang="en-US" sz="2400" i="1" dirty="0" smtClean="0"/>
              <a:t>E</a:t>
            </a:r>
            <a:r>
              <a:rPr lang="en-US" sz="2400" dirty="0" smtClean="0"/>
              <a:t> = {</a:t>
            </a:r>
            <a:r>
              <a:rPr lang="en-US" sz="2400" i="1" dirty="0" smtClean="0"/>
              <a:t>e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e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smtClean="0"/>
              <a:t>e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} and sets 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err="1" smtClean="0"/>
              <a:t>s</a:t>
            </a:r>
            <a:r>
              <a:rPr lang="en-US" sz="2400" i="1" baseline="-25000" dirty="0" err="1" smtClean="0"/>
              <a:t>m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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.</a:t>
            </a:r>
          </a:p>
          <a:p>
            <a:pPr>
              <a:lnSpc>
                <a:spcPts val="3200"/>
              </a:lnSpc>
              <a:spcAft>
                <a:spcPct val="30000"/>
              </a:spcAft>
            </a:pPr>
            <a:r>
              <a:rPr lang="en-US" sz="2400" b="1" dirty="0" smtClean="0">
                <a:sym typeface="Symbol"/>
              </a:rPr>
              <a:t>Objective:</a:t>
            </a:r>
            <a:r>
              <a:rPr lang="en-US" sz="2400" dirty="0" smtClean="0">
                <a:sym typeface="Symbol"/>
              </a:rPr>
              <a:t> find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 sets covering as many different elements as possible. In other words, find a </a:t>
            </a:r>
            <a:r>
              <a:rPr lang="en-US" sz="2400" dirty="0" smtClean="0">
                <a:sym typeface="Symbol"/>
              </a:rPr>
              <a:t>collection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 </a:t>
            </a:r>
            <a:r>
              <a:rPr lang="en-US" sz="2400" dirty="0" smtClean="0">
                <a:sym typeface="Symbol"/>
              </a:rPr>
              <a:t>{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…, </a:t>
            </a:r>
            <a:r>
              <a:rPr lang="en-US" sz="2400" i="1" dirty="0" err="1" smtClean="0">
                <a:sym typeface="Symbol"/>
              </a:rPr>
              <a:t>s</a:t>
            </a:r>
            <a:r>
              <a:rPr lang="en-US" sz="2400" i="1" baseline="-25000" dirty="0" err="1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}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of size at most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 maximizing</a:t>
            </a:r>
            <a:endParaRPr lang="en-US" sz="24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6248" y="6356350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42691" name="Picture 3" descr="C:\Users\Julia\AppData\Local\Microsoft\Windows\INetCache\IE\JDBY80EK\sun-behind-cloud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48680"/>
            <a:ext cx="1138078" cy="622149"/>
          </a:xfrm>
          <a:prstGeom prst="rect">
            <a:avLst/>
          </a:prstGeom>
          <a:noFill/>
        </p:spPr>
      </p:pic>
      <p:sp>
        <p:nvSpPr>
          <p:cNvPr id="24" name="Rounded Rectangle 23"/>
          <p:cNvSpPr/>
          <p:nvPr/>
        </p:nvSpPr>
        <p:spPr bwMode="auto">
          <a:xfrm>
            <a:off x="611558" y="3861048"/>
            <a:ext cx="4683704" cy="266429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30000"/>
              </a:spcAft>
            </a:pPr>
            <a:r>
              <a:rPr lang="en-US" sz="2400" u="sng" dirty="0" smtClean="0">
                <a:sym typeface="Symbol"/>
              </a:rPr>
              <a:t>Observation</a:t>
            </a:r>
            <a:endParaRPr lang="en-US" sz="2400" dirty="0">
              <a:sym typeface="Symbol"/>
            </a:endParaRPr>
          </a:p>
          <a:p>
            <a:pPr marL="228600" indent="-2286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 is a non-negative monotone submodular function.</a:t>
            </a:r>
          </a:p>
          <a:p>
            <a:pPr marL="228600" indent="-2286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Special case of maximization of such functions subject to a cardinality constraint.</a:t>
            </a:r>
            <a:endParaRPr lang="en-US" sz="24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5148064" y="3861048"/>
            <a:ext cx="3538736" cy="2520280"/>
            <a:chOff x="1547664" y="3861048"/>
            <a:chExt cx="6048672" cy="2520280"/>
          </a:xfrm>
        </p:grpSpPr>
        <p:grpSp>
          <p:nvGrpSpPr>
            <p:cNvPr id="33" name="Group 32"/>
            <p:cNvGrpSpPr/>
            <p:nvPr/>
          </p:nvGrpSpPr>
          <p:grpSpPr>
            <a:xfrm>
              <a:off x="1547664" y="4221088"/>
              <a:ext cx="2568931" cy="1368152"/>
              <a:chOff x="1259632" y="4797152"/>
              <a:chExt cx="2232248" cy="100811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259632" y="4797152"/>
                <a:ext cx="2232248" cy="1008112"/>
              </a:xfrm>
              <a:prstGeom prst="ellipse">
                <a:avLst/>
              </a:prstGeom>
              <a:noFill/>
              <a:ln w="44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54723" y="4994012"/>
                <a:ext cx="664739" cy="38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/>
                  <a:t>s</a:t>
                </a:r>
                <a:r>
                  <a:rPr lang="en-US" sz="2800" b="1" baseline="-25000" dirty="0" smtClean="0"/>
                  <a:t>1</a:t>
                </a:r>
                <a:endParaRPr lang="en-US" sz="2800" b="1" baseline="-25000" dirty="0"/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3059832" y="3861048"/>
              <a:ext cx="2568931" cy="1368152"/>
              <a:chOff x="1259632" y="4797152"/>
              <a:chExt cx="2232248" cy="1008112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1259632" y="4797152"/>
                <a:ext cx="2232248" cy="1008112"/>
              </a:xfrm>
              <a:prstGeom prst="ellipse">
                <a:avLst/>
              </a:prstGeom>
              <a:noFill/>
              <a:ln w="44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287569" y="4903269"/>
                <a:ext cx="664739" cy="38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/>
                  <a:t>s</a:t>
                </a:r>
                <a:r>
                  <a:rPr lang="en-US" sz="2800" b="1" baseline="-25000" dirty="0" smtClean="0"/>
                  <a:t>2</a:t>
                </a:r>
                <a:endParaRPr lang="en-US" sz="2800" b="1" baseline="-25000" dirty="0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2579133" y="5013176"/>
              <a:ext cx="2568931" cy="1368152"/>
              <a:chOff x="1259632" y="4797152"/>
              <a:chExt cx="2232248" cy="1008112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1259632" y="4797152"/>
                <a:ext cx="2232248" cy="1008112"/>
              </a:xfrm>
              <a:prstGeom prst="ellipse">
                <a:avLst/>
              </a:prstGeom>
              <a:noFill/>
              <a:ln w="44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087378" y="5228986"/>
                <a:ext cx="664739" cy="38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/>
                  <a:t>s</a:t>
                </a:r>
                <a:r>
                  <a:rPr lang="en-US" sz="2800" b="1" baseline="-25000" dirty="0" smtClean="0"/>
                  <a:t>5</a:t>
                </a:r>
                <a:endParaRPr lang="en-US" sz="2800" b="1" baseline="-25000" dirty="0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5027405" y="4077072"/>
              <a:ext cx="2568931" cy="1368152"/>
              <a:chOff x="1259632" y="4797152"/>
              <a:chExt cx="2232248" cy="1008112"/>
            </a:xfrm>
          </p:grpSpPr>
          <p:sp>
            <p:nvSpPr>
              <p:cNvPr id="74" name="Oval 73"/>
              <p:cNvSpPr/>
              <p:nvPr/>
            </p:nvSpPr>
            <p:spPr>
              <a:xfrm>
                <a:off x="1259632" y="4797152"/>
                <a:ext cx="2232248" cy="1008112"/>
              </a:xfrm>
              <a:prstGeom prst="ellipse">
                <a:avLst/>
              </a:prstGeom>
              <a:noFill/>
              <a:ln w="44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2454986" y="4956328"/>
                <a:ext cx="664739" cy="38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/>
                  <a:t>s</a:t>
                </a:r>
                <a:r>
                  <a:rPr lang="en-US" sz="2800" b="1" baseline="-25000" dirty="0" smtClean="0"/>
                  <a:t>3</a:t>
                </a:r>
                <a:endParaRPr lang="en-US" sz="2800" b="1" baseline="-25000" dirty="0"/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4283968" y="4797152"/>
              <a:ext cx="2568931" cy="1368152"/>
              <a:chOff x="1259632" y="4797152"/>
              <a:chExt cx="2232248" cy="1008112"/>
            </a:xfrm>
          </p:grpSpPr>
          <p:sp>
            <p:nvSpPr>
              <p:cNvPr id="77" name="Oval 76"/>
              <p:cNvSpPr/>
              <p:nvPr/>
            </p:nvSpPr>
            <p:spPr>
              <a:xfrm>
                <a:off x="1259632" y="4797152"/>
                <a:ext cx="2232248" cy="1008112"/>
              </a:xfrm>
              <a:prstGeom prst="ellipse">
                <a:avLst/>
              </a:prstGeom>
              <a:noFill/>
              <a:ln w="44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287569" y="5274679"/>
                <a:ext cx="664739" cy="38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/>
                  <a:t>s</a:t>
                </a:r>
                <a:r>
                  <a:rPr lang="en-US" sz="2800" b="1" i="1" baseline="-25000" dirty="0" smtClean="0"/>
                  <a:t>4</a:t>
                </a:r>
                <a:endParaRPr lang="en-US" sz="2800" b="1" baseline="-25000" dirty="0"/>
              </a:p>
            </p:txBody>
          </p:sp>
        </p:grpSp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987687"/>
              </p:ext>
            </p:extLst>
          </p:nvPr>
        </p:nvGraphicFramePr>
        <p:xfrm>
          <a:off x="4067944" y="3005261"/>
          <a:ext cx="176371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832" name="Equation" r:id="rId4" imgW="977760" imgH="355320" progId="Equation.3">
                  <p:embed/>
                </p:oleObj>
              </mc:Choice>
              <mc:Fallback>
                <p:oleObj name="Equation" r:id="rId4" imgW="977760" imgH="355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005261"/>
                        <a:ext cx="1763713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loud Callout 1"/>
          <p:cNvSpPr/>
          <p:nvPr/>
        </p:nvSpPr>
        <p:spPr>
          <a:xfrm>
            <a:off x="683568" y="2204864"/>
            <a:ext cx="7305108" cy="1800200"/>
          </a:xfrm>
          <a:prstGeom prst="cloudCallout">
            <a:avLst>
              <a:gd name="adj1" fmla="val -3036"/>
              <a:gd name="adj2" fmla="val 7866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 set function </a:t>
            </a:r>
            <a:r>
              <a:rPr lang="en-US" sz="2400" i="1" dirty="0" smtClean="0"/>
              <a:t>f</a:t>
            </a:r>
            <a:r>
              <a:rPr lang="en-US" sz="2400" dirty="0" smtClean="0"/>
              <a:t>: 2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>
                <a:sym typeface="Wingdings 3"/>
              </a:rPr>
              <a:t> </a:t>
            </a:r>
            <a:r>
              <a:rPr lang="en-US" sz="2400" dirty="0" smtClean="0">
                <a:sym typeface="Symbol"/>
              </a:rPr>
              <a:t>ℝ is monotone if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) ≤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for every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 </a:t>
            </a:r>
            <a:r>
              <a:rPr lang="en-US" sz="2400" i="1" dirty="0" smtClean="0">
                <a:sym typeface="Symbol" panose="05050102010706020507" pitchFamily="18" charset="2"/>
              </a:rPr>
              <a:t>B</a:t>
            </a:r>
            <a:r>
              <a:rPr lang="en-US" sz="2400" dirty="0" smtClean="0">
                <a:sym typeface="Symbol" panose="05050102010706020507" pitchFamily="18" charset="2"/>
              </a:rPr>
              <a:t>  </a:t>
            </a:r>
            <a:r>
              <a:rPr lang="en-US" sz="2400" i="1" dirty="0" smtClean="0">
                <a:sym typeface="Symbol" panose="05050102010706020507" pitchFamily="18" charset="2"/>
              </a:rPr>
              <a:t>N</a:t>
            </a:r>
            <a:r>
              <a:rPr lang="en-US" sz="2400" dirty="0" smtClean="0">
                <a:sym typeface="Symbol" panose="05050102010706020507" pitchFamily="18" charset="2"/>
              </a:rPr>
              <a:t>.</a:t>
            </a:r>
            <a:r>
              <a:rPr lang="en-US" sz="2400" dirty="0" smtClean="0">
                <a:sym typeface="Symbol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711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allAtOnce" animBg="1"/>
      <p:bldP spid="23" grpId="0" uiExpand="1" build="allAtOnce" animBg="1"/>
      <p:bldP spid="24" grpId="0" uiExpand="1" build="allAtOnce" animBg="1"/>
      <p:bldP spid="2" grpId="2" animBg="1"/>
      <p:bldP spid="2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Relaxations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2" name="Rounded Rectangle 61"/>
          <p:cNvSpPr/>
          <p:nvPr/>
        </p:nvSpPr>
        <p:spPr bwMode="auto">
          <a:xfrm>
            <a:off x="611558" y="1412776"/>
            <a:ext cx="8208914" cy="158417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sym typeface="Symbol"/>
              </a:rPr>
              <a:t>Sumodular</a:t>
            </a:r>
            <a:r>
              <a:rPr lang="en-US" sz="2400" dirty="0" smtClean="0">
                <a:sym typeface="Symbol"/>
              </a:rPr>
              <a:t> maximization problems are discrete.</a:t>
            </a:r>
          </a:p>
          <a:p>
            <a:pPr marL="228600" indent="-2286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Nevertheless, many state of the art algorithms for it make use of a continuous relaxation (the multilinear relaxation).</a:t>
            </a:r>
            <a:endParaRPr lang="en-US" sz="24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7132228" y="333375"/>
            <a:ext cx="1472220" cy="1266825"/>
            <a:chOff x="4309" y="210"/>
            <a:chExt cx="1111" cy="956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09" y="210"/>
              <a:ext cx="1111" cy="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4403" y="651"/>
              <a:ext cx="1009" cy="467"/>
            </a:xfrm>
            <a:custGeom>
              <a:avLst/>
              <a:gdLst>
                <a:gd name="T0" fmla="*/ 0 w 3026"/>
                <a:gd name="T1" fmla="*/ 510 h 1401"/>
                <a:gd name="T2" fmla="*/ 104 w 3026"/>
                <a:gd name="T3" fmla="*/ 339 h 1401"/>
                <a:gd name="T4" fmla="*/ 326 w 3026"/>
                <a:gd name="T5" fmla="*/ 185 h 1401"/>
                <a:gd name="T6" fmla="*/ 963 w 3026"/>
                <a:gd name="T7" fmla="*/ 0 h 1401"/>
                <a:gd name="T8" fmla="*/ 1657 w 3026"/>
                <a:gd name="T9" fmla="*/ 10 h 1401"/>
                <a:gd name="T10" fmla="*/ 2054 w 3026"/>
                <a:gd name="T11" fmla="*/ 123 h 1401"/>
                <a:gd name="T12" fmla="*/ 2693 w 3026"/>
                <a:gd name="T13" fmla="*/ 289 h 1401"/>
                <a:gd name="T14" fmla="*/ 2971 w 3026"/>
                <a:gd name="T15" fmla="*/ 570 h 1401"/>
                <a:gd name="T16" fmla="*/ 3026 w 3026"/>
                <a:gd name="T17" fmla="*/ 793 h 1401"/>
                <a:gd name="T18" fmla="*/ 2949 w 3026"/>
                <a:gd name="T19" fmla="*/ 973 h 1401"/>
                <a:gd name="T20" fmla="*/ 2675 w 3026"/>
                <a:gd name="T21" fmla="*/ 1216 h 1401"/>
                <a:gd name="T22" fmla="*/ 2295 w 3026"/>
                <a:gd name="T23" fmla="*/ 1369 h 1401"/>
                <a:gd name="T24" fmla="*/ 1843 w 3026"/>
                <a:gd name="T25" fmla="*/ 1401 h 1401"/>
                <a:gd name="T26" fmla="*/ 1205 w 3026"/>
                <a:gd name="T27" fmla="*/ 1303 h 1401"/>
                <a:gd name="T28" fmla="*/ 468 w 3026"/>
                <a:gd name="T29" fmla="*/ 1050 h 1401"/>
                <a:gd name="T30" fmla="*/ 63 w 3026"/>
                <a:gd name="T31" fmla="*/ 808 h 1401"/>
                <a:gd name="T32" fmla="*/ 0 w 3026"/>
                <a:gd name="T33" fmla="*/ 510 h 1401"/>
                <a:gd name="T34" fmla="*/ 0 w 3026"/>
                <a:gd name="T35" fmla="*/ 510 h 1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26" h="1401">
                  <a:moveTo>
                    <a:pt x="0" y="510"/>
                  </a:moveTo>
                  <a:lnTo>
                    <a:pt x="104" y="339"/>
                  </a:lnTo>
                  <a:lnTo>
                    <a:pt x="326" y="185"/>
                  </a:lnTo>
                  <a:lnTo>
                    <a:pt x="963" y="0"/>
                  </a:lnTo>
                  <a:lnTo>
                    <a:pt x="1657" y="10"/>
                  </a:lnTo>
                  <a:lnTo>
                    <a:pt x="2054" y="123"/>
                  </a:lnTo>
                  <a:lnTo>
                    <a:pt x="2693" y="289"/>
                  </a:lnTo>
                  <a:lnTo>
                    <a:pt x="2971" y="570"/>
                  </a:lnTo>
                  <a:lnTo>
                    <a:pt x="3026" y="793"/>
                  </a:lnTo>
                  <a:lnTo>
                    <a:pt x="2949" y="973"/>
                  </a:lnTo>
                  <a:lnTo>
                    <a:pt x="2675" y="1216"/>
                  </a:lnTo>
                  <a:lnTo>
                    <a:pt x="2295" y="1369"/>
                  </a:lnTo>
                  <a:lnTo>
                    <a:pt x="1843" y="1401"/>
                  </a:lnTo>
                  <a:lnTo>
                    <a:pt x="1205" y="1303"/>
                  </a:lnTo>
                  <a:lnTo>
                    <a:pt x="468" y="1050"/>
                  </a:lnTo>
                  <a:lnTo>
                    <a:pt x="63" y="808"/>
                  </a:lnTo>
                  <a:lnTo>
                    <a:pt x="0" y="510"/>
                  </a:lnTo>
                  <a:lnTo>
                    <a:pt x="0" y="51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4318" y="214"/>
              <a:ext cx="1028" cy="853"/>
            </a:xfrm>
            <a:custGeom>
              <a:avLst/>
              <a:gdLst>
                <a:gd name="T0" fmla="*/ 0 w 3084"/>
                <a:gd name="T1" fmla="*/ 489 h 2560"/>
                <a:gd name="T2" fmla="*/ 703 w 3084"/>
                <a:gd name="T3" fmla="*/ 0 h 2560"/>
                <a:gd name="T4" fmla="*/ 1198 w 3084"/>
                <a:gd name="T5" fmla="*/ 811 h 2560"/>
                <a:gd name="T6" fmla="*/ 3084 w 3084"/>
                <a:gd name="T7" fmla="*/ 1918 h 2560"/>
                <a:gd name="T8" fmla="*/ 2493 w 3084"/>
                <a:gd name="T9" fmla="*/ 2560 h 2560"/>
                <a:gd name="T10" fmla="*/ 581 w 3084"/>
                <a:gd name="T11" fmla="*/ 1436 h 2560"/>
                <a:gd name="T12" fmla="*/ 0 w 3084"/>
                <a:gd name="T13" fmla="*/ 489 h 2560"/>
                <a:gd name="T14" fmla="*/ 0 w 3084"/>
                <a:gd name="T15" fmla="*/ 489 h 2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84" h="2560">
                  <a:moveTo>
                    <a:pt x="0" y="489"/>
                  </a:moveTo>
                  <a:lnTo>
                    <a:pt x="703" y="0"/>
                  </a:lnTo>
                  <a:lnTo>
                    <a:pt x="1198" y="811"/>
                  </a:lnTo>
                  <a:lnTo>
                    <a:pt x="3084" y="1918"/>
                  </a:lnTo>
                  <a:lnTo>
                    <a:pt x="2493" y="2560"/>
                  </a:lnTo>
                  <a:lnTo>
                    <a:pt x="581" y="1436"/>
                  </a:lnTo>
                  <a:lnTo>
                    <a:pt x="0" y="489"/>
                  </a:lnTo>
                  <a:lnTo>
                    <a:pt x="0" y="489"/>
                  </a:lnTo>
                  <a:close/>
                </a:path>
              </a:pathLst>
            </a:custGeom>
            <a:solidFill>
              <a:srgbClr val="B8B8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4319" y="215"/>
              <a:ext cx="283" cy="258"/>
            </a:xfrm>
            <a:custGeom>
              <a:avLst/>
              <a:gdLst>
                <a:gd name="T0" fmla="*/ 0 w 847"/>
                <a:gd name="T1" fmla="*/ 485 h 772"/>
                <a:gd name="T2" fmla="*/ 707 w 847"/>
                <a:gd name="T3" fmla="*/ 0 h 772"/>
                <a:gd name="T4" fmla="*/ 847 w 847"/>
                <a:gd name="T5" fmla="*/ 255 h 772"/>
                <a:gd name="T6" fmla="*/ 176 w 847"/>
                <a:gd name="T7" fmla="*/ 772 h 772"/>
                <a:gd name="T8" fmla="*/ 0 w 847"/>
                <a:gd name="T9" fmla="*/ 485 h 772"/>
                <a:gd name="T10" fmla="*/ 0 w 847"/>
                <a:gd name="T11" fmla="*/ 485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772">
                  <a:moveTo>
                    <a:pt x="0" y="485"/>
                  </a:moveTo>
                  <a:lnTo>
                    <a:pt x="707" y="0"/>
                  </a:lnTo>
                  <a:lnTo>
                    <a:pt x="847" y="255"/>
                  </a:lnTo>
                  <a:lnTo>
                    <a:pt x="176" y="772"/>
                  </a:lnTo>
                  <a:lnTo>
                    <a:pt x="0" y="485"/>
                  </a:lnTo>
                  <a:lnTo>
                    <a:pt x="0" y="485"/>
                  </a:lnTo>
                  <a:close/>
                </a:path>
              </a:pathLst>
            </a:custGeom>
            <a:solidFill>
              <a:srgbClr val="5C5C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4436" y="403"/>
              <a:ext cx="280" cy="281"/>
            </a:xfrm>
            <a:custGeom>
              <a:avLst/>
              <a:gdLst>
                <a:gd name="T0" fmla="*/ 0 w 841"/>
                <a:gd name="T1" fmla="*/ 548 h 841"/>
                <a:gd name="T2" fmla="*/ 686 w 841"/>
                <a:gd name="T3" fmla="*/ 0 h 841"/>
                <a:gd name="T4" fmla="*/ 841 w 841"/>
                <a:gd name="T5" fmla="*/ 247 h 841"/>
                <a:gd name="T6" fmla="*/ 227 w 841"/>
                <a:gd name="T7" fmla="*/ 841 h 841"/>
                <a:gd name="T8" fmla="*/ 0 w 841"/>
                <a:gd name="T9" fmla="*/ 548 h 841"/>
                <a:gd name="T10" fmla="*/ 0 w 841"/>
                <a:gd name="T11" fmla="*/ 548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1" h="841">
                  <a:moveTo>
                    <a:pt x="0" y="548"/>
                  </a:moveTo>
                  <a:lnTo>
                    <a:pt x="686" y="0"/>
                  </a:lnTo>
                  <a:lnTo>
                    <a:pt x="841" y="247"/>
                  </a:lnTo>
                  <a:lnTo>
                    <a:pt x="227" y="841"/>
                  </a:lnTo>
                  <a:lnTo>
                    <a:pt x="0" y="548"/>
                  </a:lnTo>
                  <a:lnTo>
                    <a:pt x="0" y="548"/>
                  </a:lnTo>
                  <a:close/>
                </a:path>
              </a:pathLst>
            </a:custGeom>
            <a:solidFill>
              <a:srgbClr val="5C5C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4606" y="539"/>
              <a:ext cx="303" cy="274"/>
            </a:xfrm>
            <a:custGeom>
              <a:avLst/>
              <a:gdLst>
                <a:gd name="T0" fmla="*/ 0 w 908"/>
                <a:gd name="T1" fmla="*/ 635 h 822"/>
                <a:gd name="T2" fmla="*/ 611 w 908"/>
                <a:gd name="T3" fmla="*/ 0 h 822"/>
                <a:gd name="T4" fmla="*/ 908 w 908"/>
                <a:gd name="T5" fmla="*/ 187 h 822"/>
                <a:gd name="T6" fmla="*/ 327 w 908"/>
                <a:gd name="T7" fmla="*/ 822 h 822"/>
                <a:gd name="T8" fmla="*/ 0 w 908"/>
                <a:gd name="T9" fmla="*/ 635 h 822"/>
                <a:gd name="T10" fmla="*/ 0 w 908"/>
                <a:gd name="T11" fmla="*/ 635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8" h="822">
                  <a:moveTo>
                    <a:pt x="0" y="635"/>
                  </a:moveTo>
                  <a:lnTo>
                    <a:pt x="611" y="0"/>
                  </a:lnTo>
                  <a:lnTo>
                    <a:pt x="908" y="187"/>
                  </a:lnTo>
                  <a:lnTo>
                    <a:pt x="327" y="822"/>
                  </a:lnTo>
                  <a:lnTo>
                    <a:pt x="0" y="635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rgbClr val="5C5C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4824" y="660"/>
              <a:ext cx="293" cy="275"/>
            </a:xfrm>
            <a:custGeom>
              <a:avLst/>
              <a:gdLst>
                <a:gd name="T0" fmla="*/ 0 w 879"/>
                <a:gd name="T1" fmla="*/ 644 h 823"/>
                <a:gd name="T2" fmla="*/ 578 w 879"/>
                <a:gd name="T3" fmla="*/ 0 h 823"/>
                <a:gd name="T4" fmla="*/ 879 w 879"/>
                <a:gd name="T5" fmla="*/ 177 h 823"/>
                <a:gd name="T6" fmla="*/ 301 w 879"/>
                <a:gd name="T7" fmla="*/ 823 h 823"/>
                <a:gd name="T8" fmla="*/ 0 w 879"/>
                <a:gd name="T9" fmla="*/ 644 h 823"/>
                <a:gd name="T10" fmla="*/ 0 w 879"/>
                <a:gd name="T11" fmla="*/ 644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9" h="823">
                  <a:moveTo>
                    <a:pt x="0" y="644"/>
                  </a:moveTo>
                  <a:lnTo>
                    <a:pt x="578" y="0"/>
                  </a:lnTo>
                  <a:lnTo>
                    <a:pt x="879" y="177"/>
                  </a:lnTo>
                  <a:lnTo>
                    <a:pt x="301" y="823"/>
                  </a:lnTo>
                  <a:lnTo>
                    <a:pt x="0" y="644"/>
                  </a:lnTo>
                  <a:lnTo>
                    <a:pt x="0" y="644"/>
                  </a:lnTo>
                  <a:close/>
                </a:path>
              </a:pathLst>
            </a:custGeom>
            <a:solidFill>
              <a:srgbClr val="5C5C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5031" y="788"/>
              <a:ext cx="313" cy="289"/>
            </a:xfrm>
            <a:custGeom>
              <a:avLst/>
              <a:gdLst>
                <a:gd name="T0" fmla="*/ 0 w 939"/>
                <a:gd name="T1" fmla="*/ 675 h 866"/>
                <a:gd name="T2" fmla="*/ 612 w 939"/>
                <a:gd name="T3" fmla="*/ 0 h 866"/>
                <a:gd name="T4" fmla="*/ 939 w 939"/>
                <a:gd name="T5" fmla="*/ 195 h 866"/>
                <a:gd name="T6" fmla="*/ 323 w 939"/>
                <a:gd name="T7" fmla="*/ 866 h 866"/>
                <a:gd name="T8" fmla="*/ 0 w 939"/>
                <a:gd name="T9" fmla="*/ 675 h 866"/>
                <a:gd name="T10" fmla="*/ 0 w 939"/>
                <a:gd name="T11" fmla="*/ 675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866">
                  <a:moveTo>
                    <a:pt x="0" y="675"/>
                  </a:moveTo>
                  <a:lnTo>
                    <a:pt x="612" y="0"/>
                  </a:lnTo>
                  <a:lnTo>
                    <a:pt x="939" y="195"/>
                  </a:lnTo>
                  <a:lnTo>
                    <a:pt x="323" y="866"/>
                  </a:lnTo>
                  <a:lnTo>
                    <a:pt x="0" y="675"/>
                  </a:lnTo>
                  <a:lnTo>
                    <a:pt x="0" y="675"/>
                  </a:lnTo>
                  <a:close/>
                </a:path>
              </a:pathLst>
            </a:custGeom>
            <a:solidFill>
              <a:srgbClr val="5C5C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4309" y="378"/>
              <a:ext cx="1032" cy="780"/>
            </a:xfrm>
            <a:custGeom>
              <a:avLst/>
              <a:gdLst>
                <a:gd name="T0" fmla="*/ 31 w 3097"/>
                <a:gd name="T1" fmla="*/ 0 h 2339"/>
                <a:gd name="T2" fmla="*/ 608 w 3097"/>
                <a:gd name="T3" fmla="*/ 927 h 2339"/>
                <a:gd name="T4" fmla="*/ 2502 w 3097"/>
                <a:gd name="T5" fmla="*/ 2062 h 2339"/>
                <a:gd name="T6" fmla="*/ 3097 w 3097"/>
                <a:gd name="T7" fmla="*/ 1430 h 2339"/>
                <a:gd name="T8" fmla="*/ 3093 w 3097"/>
                <a:gd name="T9" fmla="*/ 1516 h 2339"/>
                <a:gd name="T10" fmla="*/ 2975 w 3097"/>
                <a:gd name="T11" fmla="*/ 1634 h 2339"/>
                <a:gd name="T12" fmla="*/ 2975 w 3097"/>
                <a:gd name="T13" fmla="*/ 1932 h 2339"/>
                <a:gd name="T14" fmla="*/ 2921 w 3097"/>
                <a:gd name="T15" fmla="*/ 1932 h 2339"/>
                <a:gd name="T16" fmla="*/ 2921 w 3097"/>
                <a:gd name="T17" fmla="*/ 1674 h 2339"/>
                <a:gd name="T18" fmla="*/ 2505 w 3097"/>
                <a:gd name="T19" fmla="*/ 2116 h 2339"/>
                <a:gd name="T20" fmla="*/ 2505 w 3097"/>
                <a:gd name="T21" fmla="*/ 2339 h 2339"/>
                <a:gd name="T22" fmla="*/ 2448 w 3097"/>
                <a:gd name="T23" fmla="*/ 2339 h 2339"/>
                <a:gd name="T24" fmla="*/ 2448 w 3097"/>
                <a:gd name="T25" fmla="*/ 2080 h 2339"/>
                <a:gd name="T26" fmla="*/ 630 w 3097"/>
                <a:gd name="T27" fmla="*/ 1002 h 2339"/>
                <a:gd name="T28" fmla="*/ 630 w 3097"/>
                <a:gd name="T29" fmla="*/ 1357 h 2339"/>
                <a:gd name="T30" fmla="*/ 583 w 3097"/>
                <a:gd name="T31" fmla="*/ 1357 h 2339"/>
                <a:gd name="T32" fmla="*/ 583 w 3097"/>
                <a:gd name="T33" fmla="*/ 963 h 2339"/>
                <a:gd name="T34" fmla="*/ 0 w 3097"/>
                <a:gd name="T35" fmla="*/ 76 h 2339"/>
                <a:gd name="T36" fmla="*/ 31 w 3097"/>
                <a:gd name="T37" fmla="*/ 0 h 2339"/>
                <a:gd name="T38" fmla="*/ 31 w 3097"/>
                <a:gd name="T39" fmla="*/ 0 h 2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097" h="2339">
                  <a:moveTo>
                    <a:pt x="31" y="0"/>
                  </a:moveTo>
                  <a:lnTo>
                    <a:pt x="608" y="927"/>
                  </a:lnTo>
                  <a:lnTo>
                    <a:pt x="2502" y="2062"/>
                  </a:lnTo>
                  <a:lnTo>
                    <a:pt x="3097" y="1430"/>
                  </a:lnTo>
                  <a:lnTo>
                    <a:pt x="3093" y="1516"/>
                  </a:lnTo>
                  <a:lnTo>
                    <a:pt x="2975" y="1634"/>
                  </a:lnTo>
                  <a:lnTo>
                    <a:pt x="2975" y="1932"/>
                  </a:lnTo>
                  <a:lnTo>
                    <a:pt x="2921" y="1932"/>
                  </a:lnTo>
                  <a:lnTo>
                    <a:pt x="2921" y="1674"/>
                  </a:lnTo>
                  <a:lnTo>
                    <a:pt x="2505" y="2116"/>
                  </a:lnTo>
                  <a:lnTo>
                    <a:pt x="2505" y="2339"/>
                  </a:lnTo>
                  <a:lnTo>
                    <a:pt x="2448" y="2339"/>
                  </a:lnTo>
                  <a:lnTo>
                    <a:pt x="2448" y="2080"/>
                  </a:lnTo>
                  <a:lnTo>
                    <a:pt x="630" y="1002"/>
                  </a:lnTo>
                  <a:lnTo>
                    <a:pt x="630" y="1357"/>
                  </a:lnTo>
                  <a:lnTo>
                    <a:pt x="583" y="1357"/>
                  </a:lnTo>
                  <a:lnTo>
                    <a:pt x="583" y="963"/>
                  </a:lnTo>
                  <a:lnTo>
                    <a:pt x="0" y="76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4923" y="803"/>
              <a:ext cx="274" cy="165"/>
            </a:xfrm>
            <a:custGeom>
              <a:avLst/>
              <a:gdLst>
                <a:gd name="T0" fmla="*/ 0 w 822"/>
                <a:gd name="T1" fmla="*/ 76 h 495"/>
                <a:gd name="T2" fmla="*/ 176 w 822"/>
                <a:gd name="T3" fmla="*/ 196 h 495"/>
                <a:gd name="T4" fmla="*/ 270 w 822"/>
                <a:gd name="T5" fmla="*/ 300 h 495"/>
                <a:gd name="T6" fmla="*/ 386 w 822"/>
                <a:gd name="T7" fmla="*/ 385 h 495"/>
                <a:gd name="T8" fmla="*/ 456 w 822"/>
                <a:gd name="T9" fmla="*/ 416 h 495"/>
                <a:gd name="T10" fmla="*/ 461 w 822"/>
                <a:gd name="T11" fmla="*/ 479 h 495"/>
                <a:gd name="T12" fmla="*/ 503 w 822"/>
                <a:gd name="T13" fmla="*/ 495 h 495"/>
                <a:gd name="T14" fmla="*/ 568 w 822"/>
                <a:gd name="T15" fmla="*/ 453 h 495"/>
                <a:gd name="T16" fmla="*/ 611 w 822"/>
                <a:gd name="T17" fmla="*/ 342 h 495"/>
                <a:gd name="T18" fmla="*/ 689 w 822"/>
                <a:gd name="T19" fmla="*/ 275 h 495"/>
                <a:gd name="T20" fmla="*/ 738 w 822"/>
                <a:gd name="T21" fmla="*/ 213 h 495"/>
                <a:gd name="T22" fmla="*/ 774 w 822"/>
                <a:gd name="T23" fmla="*/ 229 h 495"/>
                <a:gd name="T24" fmla="*/ 808 w 822"/>
                <a:gd name="T25" fmla="*/ 201 h 495"/>
                <a:gd name="T26" fmla="*/ 768 w 822"/>
                <a:gd name="T27" fmla="*/ 173 h 495"/>
                <a:gd name="T28" fmla="*/ 818 w 822"/>
                <a:gd name="T29" fmla="*/ 172 h 495"/>
                <a:gd name="T30" fmla="*/ 822 w 822"/>
                <a:gd name="T31" fmla="*/ 139 h 495"/>
                <a:gd name="T32" fmla="*/ 770 w 822"/>
                <a:gd name="T33" fmla="*/ 131 h 495"/>
                <a:gd name="T34" fmla="*/ 809 w 822"/>
                <a:gd name="T35" fmla="*/ 101 h 495"/>
                <a:gd name="T36" fmla="*/ 780 w 822"/>
                <a:gd name="T37" fmla="*/ 73 h 495"/>
                <a:gd name="T38" fmla="*/ 733 w 822"/>
                <a:gd name="T39" fmla="*/ 103 h 495"/>
                <a:gd name="T40" fmla="*/ 738 w 822"/>
                <a:gd name="T41" fmla="*/ 43 h 495"/>
                <a:gd name="T42" fmla="*/ 711 w 822"/>
                <a:gd name="T43" fmla="*/ 11 h 495"/>
                <a:gd name="T44" fmla="*/ 677 w 822"/>
                <a:gd name="T45" fmla="*/ 1 h 495"/>
                <a:gd name="T46" fmla="*/ 647 w 822"/>
                <a:gd name="T47" fmla="*/ 25 h 495"/>
                <a:gd name="T48" fmla="*/ 647 w 822"/>
                <a:gd name="T49" fmla="*/ 55 h 495"/>
                <a:gd name="T50" fmla="*/ 649 w 822"/>
                <a:gd name="T51" fmla="*/ 90 h 495"/>
                <a:gd name="T52" fmla="*/ 491 w 822"/>
                <a:gd name="T53" fmla="*/ 333 h 495"/>
                <a:gd name="T54" fmla="*/ 274 w 822"/>
                <a:gd name="T55" fmla="*/ 193 h 495"/>
                <a:gd name="T56" fmla="*/ 272 w 822"/>
                <a:gd name="T57" fmla="*/ 162 h 495"/>
                <a:gd name="T58" fmla="*/ 259 w 822"/>
                <a:gd name="T59" fmla="*/ 134 h 495"/>
                <a:gd name="T60" fmla="*/ 229 w 822"/>
                <a:gd name="T61" fmla="*/ 112 h 495"/>
                <a:gd name="T62" fmla="*/ 189 w 822"/>
                <a:gd name="T63" fmla="*/ 112 h 495"/>
                <a:gd name="T64" fmla="*/ 39 w 822"/>
                <a:gd name="T65" fmla="*/ 0 h 495"/>
                <a:gd name="T66" fmla="*/ 0 w 822"/>
                <a:gd name="T67" fmla="*/ 76 h 495"/>
                <a:gd name="T68" fmla="*/ 0 w 822"/>
                <a:gd name="T69" fmla="*/ 76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22" h="495">
                  <a:moveTo>
                    <a:pt x="0" y="76"/>
                  </a:moveTo>
                  <a:lnTo>
                    <a:pt x="176" y="196"/>
                  </a:lnTo>
                  <a:lnTo>
                    <a:pt x="270" y="300"/>
                  </a:lnTo>
                  <a:lnTo>
                    <a:pt x="386" y="385"/>
                  </a:lnTo>
                  <a:lnTo>
                    <a:pt x="456" y="416"/>
                  </a:lnTo>
                  <a:lnTo>
                    <a:pt x="461" y="479"/>
                  </a:lnTo>
                  <a:lnTo>
                    <a:pt x="503" y="495"/>
                  </a:lnTo>
                  <a:lnTo>
                    <a:pt x="568" y="453"/>
                  </a:lnTo>
                  <a:lnTo>
                    <a:pt x="611" y="342"/>
                  </a:lnTo>
                  <a:lnTo>
                    <a:pt x="689" y="275"/>
                  </a:lnTo>
                  <a:lnTo>
                    <a:pt x="738" y="213"/>
                  </a:lnTo>
                  <a:lnTo>
                    <a:pt x="774" y="229"/>
                  </a:lnTo>
                  <a:lnTo>
                    <a:pt x="808" y="201"/>
                  </a:lnTo>
                  <a:lnTo>
                    <a:pt x="768" y="173"/>
                  </a:lnTo>
                  <a:lnTo>
                    <a:pt x="818" y="172"/>
                  </a:lnTo>
                  <a:lnTo>
                    <a:pt x="822" y="139"/>
                  </a:lnTo>
                  <a:lnTo>
                    <a:pt x="770" y="131"/>
                  </a:lnTo>
                  <a:lnTo>
                    <a:pt x="809" y="101"/>
                  </a:lnTo>
                  <a:lnTo>
                    <a:pt x="780" y="73"/>
                  </a:lnTo>
                  <a:lnTo>
                    <a:pt x="733" y="103"/>
                  </a:lnTo>
                  <a:lnTo>
                    <a:pt x="738" y="43"/>
                  </a:lnTo>
                  <a:lnTo>
                    <a:pt x="711" y="11"/>
                  </a:lnTo>
                  <a:lnTo>
                    <a:pt x="677" y="1"/>
                  </a:lnTo>
                  <a:lnTo>
                    <a:pt x="647" y="25"/>
                  </a:lnTo>
                  <a:lnTo>
                    <a:pt x="647" y="55"/>
                  </a:lnTo>
                  <a:lnTo>
                    <a:pt x="649" y="90"/>
                  </a:lnTo>
                  <a:lnTo>
                    <a:pt x="491" y="333"/>
                  </a:lnTo>
                  <a:lnTo>
                    <a:pt x="274" y="193"/>
                  </a:lnTo>
                  <a:lnTo>
                    <a:pt x="272" y="162"/>
                  </a:lnTo>
                  <a:lnTo>
                    <a:pt x="259" y="134"/>
                  </a:lnTo>
                  <a:lnTo>
                    <a:pt x="229" y="112"/>
                  </a:lnTo>
                  <a:lnTo>
                    <a:pt x="189" y="112"/>
                  </a:lnTo>
                  <a:lnTo>
                    <a:pt x="39" y="0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E57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4974" y="621"/>
              <a:ext cx="259" cy="176"/>
            </a:xfrm>
            <a:custGeom>
              <a:avLst/>
              <a:gdLst>
                <a:gd name="T0" fmla="*/ 0 w 778"/>
                <a:gd name="T1" fmla="*/ 373 h 528"/>
                <a:gd name="T2" fmla="*/ 211 w 778"/>
                <a:gd name="T3" fmla="*/ 402 h 528"/>
                <a:gd name="T4" fmla="*/ 342 w 778"/>
                <a:gd name="T5" fmla="*/ 454 h 528"/>
                <a:gd name="T6" fmla="*/ 483 w 778"/>
                <a:gd name="T7" fmla="*/ 479 h 528"/>
                <a:gd name="T8" fmla="*/ 559 w 778"/>
                <a:gd name="T9" fmla="*/ 476 h 528"/>
                <a:gd name="T10" fmla="*/ 593 w 778"/>
                <a:gd name="T11" fmla="*/ 528 h 528"/>
                <a:gd name="T12" fmla="*/ 636 w 778"/>
                <a:gd name="T13" fmla="*/ 525 h 528"/>
                <a:gd name="T14" fmla="*/ 675 w 778"/>
                <a:gd name="T15" fmla="*/ 459 h 528"/>
                <a:gd name="T16" fmla="*/ 665 w 778"/>
                <a:gd name="T17" fmla="*/ 340 h 528"/>
                <a:gd name="T18" fmla="*/ 706 w 778"/>
                <a:gd name="T19" fmla="*/ 245 h 528"/>
                <a:gd name="T20" fmla="*/ 721 w 778"/>
                <a:gd name="T21" fmla="*/ 168 h 528"/>
                <a:gd name="T22" fmla="*/ 761 w 778"/>
                <a:gd name="T23" fmla="*/ 167 h 528"/>
                <a:gd name="T24" fmla="*/ 778 w 778"/>
                <a:gd name="T25" fmla="*/ 126 h 528"/>
                <a:gd name="T26" fmla="*/ 730 w 778"/>
                <a:gd name="T27" fmla="*/ 118 h 528"/>
                <a:gd name="T28" fmla="*/ 775 w 778"/>
                <a:gd name="T29" fmla="*/ 96 h 528"/>
                <a:gd name="T30" fmla="*/ 765 w 778"/>
                <a:gd name="T31" fmla="*/ 64 h 528"/>
                <a:gd name="T32" fmla="*/ 715 w 778"/>
                <a:gd name="T33" fmla="*/ 79 h 528"/>
                <a:gd name="T34" fmla="*/ 736 w 778"/>
                <a:gd name="T35" fmla="*/ 37 h 528"/>
                <a:gd name="T36" fmla="*/ 698 w 778"/>
                <a:gd name="T37" fmla="*/ 24 h 528"/>
                <a:gd name="T38" fmla="*/ 669 w 778"/>
                <a:gd name="T39" fmla="*/ 72 h 528"/>
                <a:gd name="T40" fmla="*/ 646 w 778"/>
                <a:gd name="T41" fmla="*/ 16 h 528"/>
                <a:gd name="T42" fmla="*/ 608 w 778"/>
                <a:gd name="T43" fmla="*/ 0 h 528"/>
                <a:gd name="T44" fmla="*/ 573 w 778"/>
                <a:gd name="T45" fmla="*/ 6 h 528"/>
                <a:gd name="T46" fmla="*/ 557 w 778"/>
                <a:gd name="T47" fmla="*/ 41 h 528"/>
                <a:gd name="T48" fmla="*/ 570 w 778"/>
                <a:gd name="T49" fmla="*/ 67 h 528"/>
                <a:gd name="T50" fmla="*/ 588 w 778"/>
                <a:gd name="T51" fmla="*/ 98 h 528"/>
                <a:gd name="T52" fmla="*/ 554 w 778"/>
                <a:gd name="T53" fmla="*/ 385 h 528"/>
                <a:gd name="T54" fmla="*/ 297 w 778"/>
                <a:gd name="T55" fmla="*/ 358 h 528"/>
                <a:gd name="T56" fmla="*/ 282 w 778"/>
                <a:gd name="T57" fmla="*/ 329 h 528"/>
                <a:gd name="T58" fmla="*/ 257 w 778"/>
                <a:gd name="T59" fmla="*/ 311 h 528"/>
                <a:gd name="T60" fmla="*/ 221 w 778"/>
                <a:gd name="T61" fmla="*/ 304 h 528"/>
                <a:gd name="T62" fmla="*/ 185 w 778"/>
                <a:gd name="T63" fmla="*/ 321 h 528"/>
                <a:gd name="T64" fmla="*/ 0 w 778"/>
                <a:gd name="T65" fmla="*/ 288 h 528"/>
                <a:gd name="T66" fmla="*/ 0 w 778"/>
                <a:gd name="T67" fmla="*/ 373 h 528"/>
                <a:gd name="T68" fmla="*/ 0 w 778"/>
                <a:gd name="T69" fmla="*/ 373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78" h="528">
                  <a:moveTo>
                    <a:pt x="0" y="373"/>
                  </a:moveTo>
                  <a:lnTo>
                    <a:pt x="211" y="402"/>
                  </a:lnTo>
                  <a:lnTo>
                    <a:pt x="342" y="454"/>
                  </a:lnTo>
                  <a:lnTo>
                    <a:pt x="483" y="479"/>
                  </a:lnTo>
                  <a:lnTo>
                    <a:pt x="559" y="476"/>
                  </a:lnTo>
                  <a:lnTo>
                    <a:pt x="593" y="528"/>
                  </a:lnTo>
                  <a:lnTo>
                    <a:pt x="636" y="525"/>
                  </a:lnTo>
                  <a:lnTo>
                    <a:pt x="675" y="459"/>
                  </a:lnTo>
                  <a:lnTo>
                    <a:pt x="665" y="340"/>
                  </a:lnTo>
                  <a:lnTo>
                    <a:pt x="706" y="245"/>
                  </a:lnTo>
                  <a:lnTo>
                    <a:pt x="721" y="168"/>
                  </a:lnTo>
                  <a:lnTo>
                    <a:pt x="761" y="167"/>
                  </a:lnTo>
                  <a:lnTo>
                    <a:pt x="778" y="126"/>
                  </a:lnTo>
                  <a:lnTo>
                    <a:pt x="730" y="118"/>
                  </a:lnTo>
                  <a:lnTo>
                    <a:pt x="775" y="96"/>
                  </a:lnTo>
                  <a:lnTo>
                    <a:pt x="765" y="64"/>
                  </a:lnTo>
                  <a:lnTo>
                    <a:pt x="715" y="79"/>
                  </a:lnTo>
                  <a:lnTo>
                    <a:pt x="736" y="37"/>
                  </a:lnTo>
                  <a:lnTo>
                    <a:pt x="698" y="24"/>
                  </a:lnTo>
                  <a:lnTo>
                    <a:pt x="669" y="72"/>
                  </a:lnTo>
                  <a:lnTo>
                    <a:pt x="646" y="16"/>
                  </a:lnTo>
                  <a:lnTo>
                    <a:pt x="608" y="0"/>
                  </a:lnTo>
                  <a:lnTo>
                    <a:pt x="573" y="6"/>
                  </a:lnTo>
                  <a:lnTo>
                    <a:pt x="557" y="41"/>
                  </a:lnTo>
                  <a:lnTo>
                    <a:pt x="570" y="67"/>
                  </a:lnTo>
                  <a:lnTo>
                    <a:pt x="588" y="98"/>
                  </a:lnTo>
                  <a:lnTo>
                    <a:pt x="554" y="385"/>
                  </a:lnTo>
                  <a:lnTo>
                    <a:pt x="297" y="358"/>
                  </a:lnTo>
                  <a:lnTo>
                    <a:pt x="282" y="329"/>
                  </a:lnTo>
                  <a:lnTo>
                    <a:pt x="257" y="311"/>
                  </a:lnTo>
                  <a:lnTo>
                    <a:pt x="221" y="304"/>
                  </a:lnTo>
                  <a:lnTo>
                    <a:pt x="185" y="321"/>
                  </a:lnTo>
                  <a:lnTo>
                    <a:pt x="0" y="288"/>
                  </a:lnTo>
                  <a:lnTo>
                    <a:pt x="0" y="373"/>
                  </a:lnTo>
                  <a:lnTo>
                    <a:pt x="0" y="373"/>
                  </a:lnTo>
                  <a:close/>
                </a:path>
              </a:pathLst>
            </a:custGeom>
            <a:solidFill>
              <a:srgbClr val="E57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4724" y="337"/>
              <a:ext cx="190" cy="200"/>
            </a:xfrm>
            <a:custGeom>
              <a:avLst/>
              <a:gdLst>
                <a:gd name="T0" fmla="*/ 382 w 570"/>
                <a:gd name="T1" fmla="*/ 528 h 601"/>
                <a:gd name="T2" fmla="*/ 434 w 570"/>
                <a:gd name="T3" fmla="*/ 453 h 601"/>
                <a:gd name="T4" fmla="*/ 471 w 570"/>
                <a:gd name="T5" fmla="*/ 360 h 601"/>
                <a:gd name="T6" fmla="*/ 478 w 570"/>
                <a:gd name="T7" fmla="*/ 281 h 601"/>
                <a:gd name="T8" fmla="*/ 456 w 570"/>
                <a:gd name="T9" fmla="*/ 189 h 601"/>
                <a:gd name="T10" fmla="*/ 380 w 570"/>
                <a:gd name="T11" fmla="*/ 114 h 601"/>
                <a:gd name="T12" fmla="*/ 300 w 570"/>
                <a:gd name="T13" fmla="*/ 93 h 601"/>
                <a:gd name="T14" fmla="*/ 213 w 570"/>
                <a:gd name="T15" fmla="*/ 117 h 601"/>
                <a:gd name="T16" fmla="*/ 137 w 570"/>
                <a:gd name="T17" fmla="*/ 163 h 601"/>
                <a:gd name="T18" fmla="*/ 35 w 570"/>
                <a:gd name="T19" fmla="*/ 243 h 601"/>
                <a:gd name="T20" fmla="*/ 0 w 570"/>
                <a:gd name="T21" fmla="*/ 174 h 601"/>
                <a:gd name="T22" fmla="*/ 158 w 570"/>
                <a:gd name="T23" fmla="*/ 53 h 601"/>
                <a:gd name="T24" fmla="*/ 262 w 570"/>
                <a:gd name="T25" fmla="*/ 9 h 601"/>
                <a:gd name="T26" fmla="*/ 345 w 570"/>
                <a:gd name="T27" fmla="*/ 0 h 601"/>
                <a:gd name="T28" fmla="*/ 448 w 570"/>
                <a:gd name="T29" fmla="*/ 55 h 601"/>
                <a:gd name="T30" fmla="*/ 519 w 570"/>
                <a:gd name="T31" fmla="*/ 140 h 601"/>
                <a:gd name="T32" fmla="*/ 566 w 570"/>
                <a:gd name="T33" fmla="*/ 272 h 601"/>
                <a:gd name="T34" fmla="*/ 570 w 570"/>
                <a:gd name="T35" fmla="*/ 366 h 601"/>
                <a:gd name="T36" fmla="*/ 529 w 570"/>
                <a:gd name="T37" fmla="*/ 481 h 601"/>
                <a:gd name="T38" fmla="*/ 441 w 570"/>
                <a:gd name="T39" fmla="*/ 601 h 601"/>
                <a:gd name="T40" fmla="*/ 382 w 570"/>
                <a:gd name="T41" fmla="*/ 528 h 601"/>
                <a:gd name="T42" fmla="*/ 382 w 570"/>
                <a:gd name="T43" fmla="*/ 528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70" h="601">
                  <a:moveTo>
                    <a:pt x="382" y="528"/>
                  </a:moveTo>
                  <a:lnTo>
                    <a:pt x="434" y="453"/>
                  </a:lnTo>
                  <a:lnTo>
                    <a:pt x="471" y="360"/>
                  </a:lnTo>
                  <a:lnTo>
                    <a:pt x="478" y="281"/>
                  </a:lnTo>
                  <a:lnTo>
                    <a:pt x="456" y="189"/>
                  </a:lnTo>
                  <a:lnTo>
                    <a:pt x="380" y="114"/>
                  </a:lnTo>
                  <a:lnTo>
                    <a:pt x="300" y="93"/>
                  </a:lnTo>
                  <a:lnTo>
                    <a:pt x="213" y="117"/>
                  </a:lnTo>
                  <a:lnTo>
                    <a:pt x="137" y="163"/>
                  </a:lnTo>
                  <a:lnTo>
                    <a:pt x="35" y="243"/>
                  </a:lnTo>
                  <a:lnTo>
                    <a:pt x="0" y="174"/>
                  </a:lnTo>
                  <a:lnTo>
                    <a:pt x="158" y="53"/>
                  </a:lnTo>
                  <a:lnTo>
                    <a:pt x="262" y="9"/>
                  </a:lnTo>
                  <a:lnTo>
                    <a:pt x="345" y="0"/>
                  </a:lnTo>
                  <a:lnTo>
                    <a:pt x="448" y="55"/>
                  </a:lnTo>
                  <a:lnTo>
                    <a:pt x="519" y="140"/>
                  </a:lnTo>
                  <a:lnTo>
                    <a:pt x="566" y="272"/>
                  </a:lnTo>
                  <a:lnTo>
                    <a:pt x="570" y="366"/>
                  </a:lnTo>
                  <a:lnTo>
                    <a:pt x="529" y="481"/>
                  </a:lnTo>
                  <a:lnTo>
                    <a:pt x="441" y="601"/>
                  </a:lnTo>
                  <a:lnTo>
                    <a:pt x="382" y="528"/>
                  </a:lnTo>
                  <a:lnTo>
                    <a:pt x="382" y="528"/>
                  </a:lnTo>
                  <a:close/>
                </a:path>
              </a:pathLst>
            </a:custGeom>
            <a:solidFill>
              <a:srgbClr val="E57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4512" y="501"/>
              <a:ext cx="156" cy="203"/>
            </a:xfrm>
            <a:custGeom>
              <a:avLst/>
              <a:gdLst>
                <a:gd name="T0" fmla="*/ 437 w 468"/>
                <a:gd name="T1" fmla="*/ 510 h 610"/>
                <a:gd name="T2" fmla="*/ 346 w 468"/>
                <a:gd name="T3" fmla="*/ 516 h 610"/>
                <a:gd name="T4" fmla="*/ 247 w 468"/>
                <a:gd name="T5" fmla="*/ 499 h 610"/>
                <a:gd name="T6" fmla="*/ 176 w 468"/>
                <a:gd name="T7" fmla="*/ 463 h 610"/>
                <a:gd name="T8" fmla="*/ 110 w 468"/>
                <a:gd name="T9" fmla="*/ 397 h 610"/>
                <a:gd name="T10" fmla="*/ 86 w 468"/>
                <a:gd name="T11" fmla="*/ 292 h 610"/>
                <a:gd name="T12" fmla="*/ 109 w 468"/>
                <a:gd name="T13" fmla="*/ 213 h 610"/>
                <a:gd name="T14" fmla="*/ 175 w 468"/>
                <a:gd name="T15" fmla="*/ 150 h 610"/>
                <a:gd name="T16" fmla="*/ 253 w 468"/>
                <a:gd name="T17" fmla="*/ 110 h 610"/>
                <a:gd name="T18" fmla="*/ 376 w 468"/>
                <a:gd name="T19" fmla="*/ 64 h 610"/>
                <a:gd name="T20" fmla="*/ 336 w 468"/>
                <a:gd name="T21" fmla="*/ 0 h 610"/>
                <a:gd name="T22" fmla="*/ 150 w 468"/>
                <a:gd name="T23" fmla="*/ 71 h 610"/>
                <a:gd name="T24" fmla="*/ 57 w 468"/>
                <a:gd name="T25" fmla="*/ 136 h 610"/>
                <a:gd name="T26" fmla="*/ 7 w 468"/>
                <a:gd name="T27" fmla="*/ 203 h 610"/>
                <a:gd name="T28" fmla="*/ 0 w 468"/>
                <a:gd name="T29" fmla="*/ 319 h 610"/>
                <a:gd name="T30" fmla="*/ 35 w 468"/>
                <a:gd name="T31" fmla="*/ 425 h 610"/>
                <a:gd name="T32" fmla="*/ 122 w 468"/>
                <a:gd name="T33" fmla="*/ 534 h 610"/>
                <a:gd name="T34" fmla="*/ 201 w 468"/>
                <a:gd name="T35" fmla="*/ 586 h 610"/>
                <a:gd name="T36" fmla="*/ 319 w 468"/>
                <a:gd name="T37" fmla="*/ 610 h 610"/>
                <a:gd name="T38" fmla="*/ 468 w 468"/>
                <a:gd name="T39" fmla="*/ 599 h 610"/>
                <a:gd name="T40" fmla="*/ 437 w 468"/>
                <a:gd name="T41" fmla="*/ 510 h 610"/>
                <a:gd name="T42" fmla="*/ 437 w 468"/>
                <a:gd name="T43" fmla="*/ 510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68" h="610">
                  <a:moveTo>
                    <a:pt x="437" y="510"/>
                  </a:moveTo>
                  <a:lnTo>
                    <a:pt x="346" y="516"/>
                  </a:lnTo>
                  <a:lnTo>
                    <a:pt x="247" y="499"/>
                  </a:lnTo>
                  <a:lnTo>
                    <a:pt x="176" y="463"/>
                  </a:lnTo>
                  <a:lnTo>
                    <a:pt x="110" y="397"/>
                  </a:lnTo>
                  <a:lnTo>
                    <a:pt x="86" y="292"/>
                  </a:lnTo>
                  <a:lnTo>
                    <a:pt x="109" y="213"/>
                  </a:lnTo>
                  <a:lnTo>
                    <a:pt x="175" y="150"/>
                  </a:lnTo>
                  <a:lnTo>
                    <a:pt x="253" y="110"/>
                  </a:lnTo>
                  <a:lnTo>
                    <a:pt x="376" y="64"/>
                  </a:lnTo>
                  <a:lnTo>
                    <a:pt x="336" y="0"/>
                  </a:lnTo>
                  <a:lnTo>
                    <a:pt x="150" y="71"/>
                  </a:lnTo>
                  <a:lnTo>
                    <a:pt x="57" y="136"/>
                  </a:lnTo>
                  <a:lnTo>
                    <a:pt x="7" y="203"/>
                  </a:lnTo>
                  <a:lnTo>
                    <a:pt x="0" y="319"/>
                  </a:lnTo>
                  <a:lnTo>
                    <a:pt x="35" y="425"/>
                  </a:lnTo>
                  <a:lnTo>
                    <a:pt x="122" y="534"/>
                  </a:lnTo>
                  <a:lnTo>
                    <a:pt x="201" y="586"/>
                  </a:lnTo>
                  <a:lnTo>
                    <a:pt x="319" y="610"/>
                  </a:lnTo>
                  <a:lnTo>
                    <a:pt x="468" y="599"/>
                  </a:lnTo>
                  <a:lnTo>
                    <a:pt x="437" y="510"/>
                  </a:lnTo>
                  <a:lnTo>
                    <a:pt x="437" y="510"/>
                  </a:lnTo>
                  <a:close/>
                </a:path>
              </a:pathLst>
            </a:custGeom>
            <a:solidFill>
              <a:srgbClr val="E57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4833" y="647"/>
              <a:ext cx="174" cy="230"/>
            </a:xfrm>
            <a:custGeom>
              <a:avLst/>
              <a:gdLst>
                <a:gd name="T0" fmla="*/ 146 w 523"/>
                <a:gd name="T1" fmla="*/ 0 h 690"/>
                <a:gd name="T2" fmla="*/ 523 w 523"/>
                <a:gd name="T3" fmla="*/ 139 h 690"/>
                <a:gd name="T4" fmla="*/ 450 w 523"/>
                <a:gd name="T5" fmla="*/ 396 h 690"/>
                <a:gd name="T6" fmla="*/ 284 w 523"/>
                <a:gd name="T7" fmla="*/ 337 h 690"/>
                <a:gd name="T8" fmla="*/ 425 w 523"/>
                <a:gd name="T9" fmla="*/ 444 h 690"/>
                <a:gd name="T10" fmla="*/ 329 w 523"/>
                <a:gd name="T11" fmla="*/ 690 h 690"/>
                <a:gd name="T12" fmla="*/ 0 w 523"/>
                <a:gd name="T13" fmla="*/ 473 h 690"/>
                <a:gd name="T14" fmla="*/ 146 w 523"/>
                <a:gd name="T15" fmla="*/ 0 h 690"/>
                <a:gd name="T16" fmla="*/ 146 w 523"/>
                <a:gd name="T17" fmla="*/ 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3" h="690">
                  <a:moveTo>
                    <a:pt x="146" y="0"/>
                  </a:moveTo>
                  <a:lnTo>
                    <a:pt x="523" y="139"/>
                  </a:lnTo>
                  <a:lnTo>
                    <a:pt x="450" y="396"/>
                  </a:lnTo>
                  <a:lnTo>
                    <a:pt x="284" y="337"/>
                  </a:lnTo>
                  <a:lnTo>
                    <a:pt x="425" y="444"/>
                  </a:lnTo>
                  <a:lnTo>
                    <a:pt x="329" y="690"/>
                  </a:lnTo>
                  <a:lnTo>
                    <a:pt x="0" y="473"/>
                  </a:lnTo>
                  <a:lnTo>
                    <a:pt x="146" y="0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FFE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4887" y="659"/>
              <a:ext cx="118" cy="55"/>
            </a:xfrm>
            <a:custGeom>
              <a:avLst/>
              <a:gdLst>
                <a:gd name="T0" fmla="*/ 0 w 353"/>
                <a:gd name="T1" fmla="*/ 0 h 166"/>
                <a:gd name="T2" fmla="*/ 353 w 353"/>
                <a:gd name="T3" fmla="*/ 133 h 166"/>
                <a:gd name="T4" fmla="*/ 342 w 353"/>
                <a:gd name="T5" fmla="*/ 166 h 166"/>
                <a:gd name="T6" fmla="*/ 15 w 353"/>
                <a:gd name="T7" fmla="*/ 44 h 166"/>
                <a:gd name="T8" fmla="*/ 0 w 353"/>
                <a:gd name="T9" fmla="*/ 0 h 166"/>
                <a:gd name="T10" fmla="*/ 0 w 353"/>
                <a:gd name="T1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3" h="166">
                  <a:moveTo>
                    <a:pt x="0" y="0"/>
                  </a:moveTo>
                  <a:lnTo>
                    <a:pt x="353" y="133"/>
                  </a:lnTo>
                  <a:lnTo>
                    <a:pt x="342" y="166"/>
                  </a:lnTo>
                  <a:lnTo>
                    <a:pt x="15" y="4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4897" y="694"/>
              <a:ext cx="100" cy="47"/>
            </a:xfrm>
            <a:custGeom>
              <a:avLst/>
              <a:gdLst>
                <a:gd name="T0" fmla="*/ 4 w 301"/>
                <a:gd name="T1" fmla="*/ 0 h 142"/>
                <a:gd name="T2" fmla="*/ 301 w 301"/>
                <a:gd name="T3" fmla="*/ 102 h 142"/>
                <a:gd name="T4" fmla="*/ 291 w 301"/>
                <a:gd name="T5" fmla="*/ 142 h 142"/>
                <a:gd name="T6" fmla="*/ 0 w 301"/>
                <a:gd name="T7" fmla="*/ 43 h 142"/>
                <a:gd name="T8" fmla="*/ 4 w 301"/>
                <a:gd name="T9" fmla="*/ 0 h 142"/>
                <a:gd name="T10" fmla="*/ 4 w 301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1" h="142">
                  <a:moveTo>
                    <a:pt x="4" y="0"/>
                  </a:moveTo>
                  <a:lnTo>
                    <a:pt x="301" y="102"/>
                  </a:lnTo>
                  <a:lnTo>
                    <a:pt x="291" y="142"/>
                  </a:lnTo>
                  <a:lnTo>
                    <a:pt x="0" y="4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4893" y="725"/>
              <a:ext cx="96" cy="44"/>
            </a:xfrm>
            <a:custGeom>
              <a:avLst/>
              <a:gdLst>
                <a:gd name="T0" fmla="*/ 8 w 290"/>
                <a:gd name="T1" fmla="*/ 0 h 131"/>
                <a:gd name="T2" fmla="*/ 290 w 290"/>
                <a:gd name="T3" fmla="*/ 92 h 131"/>
                <a:gd name="T4" fmla="*/ 281 w 290"/>
                <a:gd name="T5" fmla="*/ 131 h 131"/>
                <a:gd name="T6" fmla="*/ 0 w 290"/>
                <a:gd name="T7" fmla="*/ 37 h 131"/>
                <a:gd name="T8" fmla="*/ 8 w 290"/>
                <a:gd name="T9" fmla="*/ 0 h 131"/>
                <a:gd name="T10" fmla="*/ 8 w 290"/>
                <a:gd name="T11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0" h="131">
                  <a:moveTo>
                    <a:pt x="8" y="0"/>
                  </a:moveTo>
                  <a:lnTo>
                    <a:pt x="290" y="92"/>
                  </a:lnTo>
                  <a:lnTo>
                    <a:pt x="281" y="131"/>
                  </a:lnTo>
                  <a:lnTo>
                    <a:pt x="0" y="37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4885" y="749"/>
              <a:ext cx="86" cy="70"/>
            </a:xfrm>
            <a:custGeom>
              <a:avLst/>
              <a:gdLst>
                <a:gd name="T0" fmla="*/ 13 w 257"/>
                <a:gd name="T1" fmla="*/ 0 h 208"/>
                <a:gd name="T2" fmla="*/ 257 w 257"/>
                <a:gd name="T3" fmla="*/ 172 h 208"/>
                <a:gd name="T4" fmla="*/ 242 w 257"/>
                <a:gd name="T5" fmla="*/ 208 h 208"/>
                <a:gd name="T6" fmla="*/ 0 w 257"/>
                <a:gd name="T7" fmla="*/ 35 h 208"/>
                <a:gd name="T8" fmla="*/ 13 w 257"/>
                <a:gd name="T9" fmla="*/ 0 h 208"/>
                <a:gd name="T10" fmla="*/ 13 w 257"/>
                <a:gd name="T11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7" h="208">
                  <a:moveTo>
                    <a:pt x="13" y="0"/>
                  </a:moveTo>
                  <a:lnTo>
                    <a:pt x="257" y="172"/>
                  </a:lnTo>
                  <a:lnTo>
                    <a:pt x="242" y="208"/>
                  </a:lnTo>
                  <a:lnTo>
                    <a:pt x="0" y="35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4872" y="772"/>
              <a:ext cx="89" cy="70"/>
            </a:xfrm>
            <a:custGeom>
              <a:avLst/>
              <a:gdLst>
                <a:gd name="T0" fmla="*/ 32 w 269"/>
                <a:gd name="T1" fmla="*/ 0 h 209"/>
                <a:gd name="T2" fmla="*/ 269 w 269"/>
                <a:gd name="T3" fmla="*/ 176 h 209"/>
                <a:gd name="T4" fmla="*/ 256 w 269"/>
                <a:gd name="T5" fmla="*/ 209 h 209"/>
                <a:gd name="T6" fmla="*/ 0 w 269"/>
                <a:gd name="T7" fmla="*/ 25 h 209"/>
                <a:gd name="T8" fmla="*/ 32 w 269"/>
                <a:gd name="T9" fmla="*/ 0 h 209"/>
                <a:gd name="T10" fmla="*/ 32 w 269"/>
                <a:gd name="T11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9" h="209">
                  <a:moveTo>
                    <a:pt x="32" y="0"/>
                  </a:moveTo>
                  <a:lnTo>
                    <a:pt x="269" y="176"/>
                  </a:lnTo>
                  <a:lnTo>
                    <a:pt x="256" y="209"/>
                  </a:lnTo>
                  <a:lnTo>
                    <a:pt x="0" y="25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4850" y="791"/>
              <a:ext cx="101" cy="78"/>
            </a:xfrm>
            <a:custGeom>
              <a:avLst/>
              <a:gdLst>
                <a:gd name="T0" fmla="*/ 32 w 303"/>
                <a:gd name="T1" fmla="*/ 0 h 234"/>
                <a:gd name="T2" fmla="*/ 303 w 303"/>
                <a:gd name="T3" fmla="*/ 197 h 234"/>
                <a:gd name="T4" fmla="*/ 287 w 303"/>
                <a:gd name="T5" fmla="*/ 234 h 234"/>
                <a:gd name="T6" fmla="*/ 0 w 303"/>
                <a:gd name="T7" fmla="*/ 26 h 234"/>
                <a:gd name="T8" fmla="*/ 32 w 303"/>
                <a:gd name="T9" fmla="*/ 0 h 234"/>
                <a:gd name="T10" fmla="*/ 32 w 303"/>
                <a:gd name="T11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3" h="234">
                  <a:moveTo>
                    <a:pt x="32" y="0"/>
                  </a:moveTo>
                  <a:lnTo>
                    <a:pt x="303" y="197"/>
                  </a:lnTo>
                  <a:lnTo>
                    <a:pt x="287" y="234"/>
                  </a:lnTo>
                  <a:lnTo>
                    <a:pt x="0" y="26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4729" y="566"/>
              <a:ext cx="95" cy="118"/>
            </a:xfrm>
            <a:custGeom>
              <a:avLst/>
              <a:gdLst>
                <a:gd name="T0" fmla="*/ 210 w 284"/>
                <a:gd name="T1" fmla="*/ 9 h 354"/>
                <a:gd name="T2" fmla="*/ 118 w 284"/>
                <a:gd name="T3" fmla="*/ 0 h 354"/>
                <a:gd name="T4" fmla="*/ 0 w 284"/>
                <a:gd name="T5" fmla="*/ 127 h 354"/>
                <a:gd name="T6" fmla="*/ 284 w 284"/>
                <a:gd name="T7" fmla="*/ 354 h 354"/>
                <a:gd name="T8" fmla="*/ 210 w 284"/>
                <a:gd name="T9" fmla="*/ 9 h 354"/>
                <a:gd name="T10" fmla="*/ 210 w 284"/>
                <a:gd name="T11" fmla="*/ 9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4" h="354">
                  <a:moveTo>
                    <a:pt x="210" y="9"/>
                  </a:moveTo>
                  <a:lnTo>
                    <a:pt x="118" y="0"/>
                  </a:lnTo>
                  <a:lnTo>
                    <a:pt x="0" y="127"/>
                  </a:lnTo>
                  <a:lnTo>
                    <a:pt x="284" y="354"/>
                  </a:lnTo>
                  <a:lnTo>
                    <a:pt x="210" y="9"/>
                  </a:lnTo>
                  <a:lnTo>
                    <a:pt x="210" y="9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4639" y="498"/>
              <a:ext cx="267" cy="311"/>
            </a:xfrm>
            <a:custGeom>
              <a:avLst/>
              <a:gdLst>
                <a:gd name="T0" fmla="*/ 505 w 800"/>
                <a:gd name="T1" fmla="*/ 933 h 933"/>
                <a:gd name="T2" fmla="*/ 308 w 800"/>
                <a:gd name="T3" fmla="*/ 730 h 933"/>
                <a:gd name="T4" fmla="*/ 145 w 800"/>
                <a:gd name="T5" fmla="*/ 753 h 933"/>
                <a:gd name="T6" fmla="*/ 0 w 800"/>
                <a:gd name="T7" fmla="*/ 473 h 933"/>
                <a:gd name="T8" fmla="*/ 222 w 800"/>
                <a:gd name="T9" fmla="*/ 382 h 933"/>
                <a:gd name="T10" fmla="*/ 303 w 800"/>
                <a:gd name="T11" fmla="*/ 297 h 933"/>
                <a:gd name="T12" fmla="*/ 527 w 800"/>
                <a:gd name="T13" fmla="*/ 502 h 933"/>
                <a:gd name="T14" fmla="*/ 436 w 800"/>
                <a:gd name="T15" fmla="*/ 205 h 933"/>
                <a:gd name="T16" fmla="*/ 488 w 800"/>
                <a:gd name="T17" fmla="*/ 177 h 933"/>
                <a:gd name="T18" fmla="*/ 620 w 800"/>
                <a:gd name="T19" fmla="*/ 0 h 933"/>
                <a:gd name="T20" fmla="*/ 771 w 800"/>
                <a:gd name="T21" fmla="*/ 176 h 933"/>
                <a:gd name="T22" fmla="*/ 731 w 800"/>
                <a:gd name="T23" fmla="*/ 391 h 933"/>
                <a:gd name="T24" fmla="*/ 800 w 800"/>
                <a:gd name="T25" fmla="*/ 515 h 933"/>
                <a:gd name="T26" fmla="*/ 788 w 800"/>
                <a:gd name="T27" fmla="*/ 668 h 933"/>
                <a:gd name="T28" fmla="*/ 739 w 800"/>
                <a:gd name="T29" fmla="*/ 796 h 933"/>
                <a:gd name="T30" fmla="*/ 609 w 800"/>
                <a:gd name="T31" fmla="*/ 921 h 933"/>
                <a:gd name="T32" fmla="*/ 505 w 800"/>
                <a:gd name="T33" fmla="*/ 933 h 933"/>
                <a:gd name="T34" fmla="*/ 505 w 800"/>
                <a:gd name="T35" fmla="*/ 933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00" h="933">
                  <a:moveTo>
                    <a:pt x="505" y="933"/>
                  </a:moveTo>
                  <a:lnTo>
                    <a:pt x="308" y="730"/>
                  </a:lnTo>
                  <a:lnTo>
                    <a:pt x="145" y="753"/>
                  </a:lnTo>
                  <a:lnTo>
                    <a:pt x="0" y="473"/>
                  </a:lnTo>
                  <a:lnTo>
                    <a:pt x="222" y="382"/>
                  </a:lnTo>
                  <a:lnTo>
                    <a:pt x="303" y="297"/>
                  </a:lnTo>
                  <a:lnTo>
                    <a:pt x="527" y="502"/>
                  </a:lnTo>
                  <a:lnTo>
                    <a:pt x="436" y="205"/>
                  </a:lnTo>
                  <a:lnTo>
                    <a:pt x="488" y="177"/>
                  </a:lnTo>
                  <a:lnTo>
                    <a:pt x="620" y="0"/>
                  </a:lnTo>
                  <a:lnTo>
                    <a:pt x="771" y="176"/>
                  </a:lnTo>
                  <a:lnTo>
                    <a:pt x="731" y="391"/>
                  </a:lnTo>
                  <a:lnTo>
                    <a:pt x="800" y="515"/>
                  </a:lnTo>
                  <a:lnTo>
                    <a:pt x="788" y="668"/>
                  </a:lnTo>
                  <a:lnTo>
                    <a:pt x="739" y="796"/>
                  </a:lnTo>
                  <a:lnTo>
                    <a:pt x="609" y="921"/>
                  </a:lnTo>
                  <a:lnTo>
                    <a:pt x="505" y="933"/>
                  </a:lnTo>
                  <a:lnTo>
                    <a:pt x="505" y="933"/>
                  </a:lnTo>
                  <a:close/>
                </a:path>
              </a:pathLst>
            </a:custGeom>
            <a:solidFill>
              <a:srgbClr val="FFB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4546" y="344"/>
              <a:ext cx="239" cy="261"/>
            </a:xfrm>
            <a:custGeom>
              <a:avLst/>
              <a:gdLst>
                <a:gd name="T0" fmla="*/ 95 w 719"/>
                <a:gd name="T1" fmla="*/ 86 h 782"/>
                <a:gd name="T2" fmla="*/ 146 w 719"/>
                <a:gd name="T3" fmla="*/ 48 h 782"/>
                <a:gd name="T4" fmla="*/ 208 w 719"/>
                <a:gd name="T5" fmla="*/ 12 h 782"/>
                <a:gd name="T6" fmla="*/ 264 w 719"/>
                <a:gd name="T7" fmla="*/ 0 h 782"/>
                <a:gd name="T8" fmla="*/ 304 w 719"/>
                <a:gd name="T9" fmla="*/ 3 h 782"/>
                <a:gd name="T10" fmla="*/ 340 w 719"/>
                <a:gd name="T11" fmla="*/ 7 h 782"/>
                <a:gd name="T12" fmla="*/ 417 w 719"/>
                <a:gd name="T13" fmla="*/ 35 h 782"/>
                <a:gd name="T14" fmla="*/ 442 w 719"/>
                <a:gd name="T15" fmla="*/ 45 h 782"/>
                <a:gd name="T16" fmla="*/ 466 w 719"/>
                <a:gd name="T17" fmla="*/ 55 h 782"/>
                <a:gd name="T18" fmla="*/ 490 w 719"/>
                <a:gd name="T19" fmla="*/ 66 h 782"/>
                <a:gd name="T20" fmla="*/ 513 w 719"/>
                <a:gd name="T21" fmla="*/ 77 h 782"/>
                <a:gd name="T22" fmla="*/ 536 w 719"/>
                <a:gd name="T23" fmla="*/ 90 h 782"/>
                <a:gd name="T24" fmla="*/ 556 w 719"/>
                <a:gd name="T25" fmla="*/ 101 h 782"/>
                <a:gd name="T26" fmla="*/ 591 w 719"/>
                <a:gd name="T27" fmla="*/ 126 h 782"/>
                <a:gd name="T28" fmla="*/ 616 w 719"/>
                <a:gd name="T29" fmla="*/ 148 h 782"/>
                <a:gd name="T30" fmla="*/ 622 w 719"/>
                <a:gd name="T31" fmla="*/ 159 h 782"/>
                <a:gd name="T32" fmla="*/ 624 w 719"/>
                <a:gd name="T33" fmla="*/ 169 h 782"/>
                <a:gd name="T34" fmla="*/ 622 w 719"/>
                <a:gd name="T35" fmla="*/ 189 h 782"/>
                <a:gd name="T36" fmla="*/ 612 w 719"/>
                <a:gd name="T37" fmla="*/ 211 h 782"/>
                <a:gd name="T38" fmla="*/ 582 w 719"/>
                <a:gd name="T39" fmla="*/ 250 h 782"/>
                <a:gd name="T40" fmla="*/ 538 w 719"/>
                <a:gd name="T41" fmla="*/ 294 h 782"/>
                <a:gd name="T42" fmla="*/ 638 w 719"/>
                <a:gd name="T43" fmla="*/ 350 h 782"/>
                <a:gd name="T44" fmla="*/ 573 w 719"/>
                <a:gd name="T45" fmla="*/ 448 h 782"/>
                <a:gd name="T46" fmla="*/ 698 w 719"/>
                <a:gd name="T47" fmla="*/ 425 h 782"/>
                <a:gd name="T48" fmla="*/ 719 w 719"/>
                <a:gd name="T49" fmla="*/ 690 h 782"/>
                <a:gd name="T50" fmla="*/ 593 w 719"/>
                <a:gd name="T51" fmla="*/ 782 h 782"/>
                <a:gd name="T52" fmla="*/ 213 w 719"/>
                <a:gd name="T53" fmla="*/ 519 h 782"/>
                <a:gd name="T54" fmla="*/ 160 w 719"/>
                <a:gd name="T55" fmla="*/ 542 h 782"/>
                <a:gd name="T56" fmla="*/ 118 w 719"/>
                <a:gd name="T57" fmla="*/ 550 h 782"/>
                <a:gd name="T58" fmla="*/ 96 w 719"/>
                <a:gd name="T59" fmla="*/ 545 h 782"/>
                <a:gd name="T60" fmla="*/ 80 w 719"/>
                <a:gd name="T61" fmla="*/ 531 h 782"/>
                <a:gd name="T62" fmla="*/ 70 w 719"/>
                <a:gd name="T63" fmla="*/ 512 h 782"/>
                <a:gd name="T64" fmla="*/ 66 w 719"/>
                <a:gd name="T65" fmla="*/ 491 h 782"/>
                <a:gd name="T66" fmla="*/ 68 w 719"/>
                <a:gd name="T67" fmla="*/ 470 h 782"/>
                <a:gd name="T68" fmla="*/ 73 w 719"/>
                <a:gd name="T69" fmla="*/ 449 h 782"/>
                <a:gd name="T70" fmla="*/ 79 w 719"/>
                <a:gd name="T71" fmla="*/ 430 h 782"/>
                <a:gd name="T72" fmla="*/ 86 w 719"/>
                <a:gd name="T73" fmla="*/ 415 h 782"/>
                <a:gd name="T74" fmla="*/ 94 w 719"/>
                <a:gd name="T75" fmla="*/ 401 h 782"/>
                <a:gd name="T76" fmla="*/ 80 w 719"/>
                <a:gd name="T77" fmla="*/ 394 h 782"/>
                <a:gd name="T78" fmla="*/ 49 w 719"/>
                <a:gd name="T79" fmla="*/ 371 h 782"/>
                <a:gd name="T80" fmla="*/ 18 w 719"/>
                <a:gd name="T81" fmla="*/ 335 h 782"/>
                <a:gd name="T82" fmla="*/ 5 w 719"/>
                <a:gd name="T83" fmla="*/ 312 h 782"/>
                <a:gd name="T84" fmla="*/ 0 w 719"/>
                <a:gd name="T85" fmla="*/ 285 h 782"/>
                <a:gd name="T86" fmla="*/ 0 w 719"/>
                <a:gd name="T87" fmla="*/ 272 h 782"/>
                <a:gd name="T88" fmla="*/ 3 w 719"/>
                <a:gd name="T89" fmla="*/ 257 h 782"/>
                <a:gd name="T90" fmla="*/ 7 w 719"/>
                <a:gd name="T91" fmla="*/ 239 h 782"/>
                <a:gd name="T92" fmla="*/ 12 w 719"/>
                <a:gd name="T93" fmla="*/ 223 h 782"/>
                <a:gd name="T94" fmla="*/ 28 w 719"/>
                <a:gd name="T95" fmla="*/ 191 h 782"/>
                <a:gd name="T96" fmla="*/ 45 w 719"/>
                <a:gd name="T97" fmla="*/ 158 h 782"/>
                <a:gd name="T98" fmla="*/ 63 w 719"/>
                <a:gd name="T99" fmla="*/ 129 h 782"/>
                <a:gd name="T100" fmla="*/ 79 w 719"/>
                <a:gd name="T101" fmla="*/ 107 h 782"/>
                <a:gd name="T102" fmla="*/ 95 w 719"/>
                <a:gd name="T103" fmla="*/ 86 h 782"/>
                <a:gd name="T104" fmla="*/ 95 w 719"/>
                <a:gd name="T105" fmla="*/ 86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19" h="782">
                  <a:moveTo>
                    <a:pt x="95" y="86"/>
                  </a:moveTo>
                  <a:lnTo>
                    <a:pt x="146" y="48"/>
                  </a:lnTo>
                  <a:lnTo>
                    <a:pt x="208" y="12"/>
                  </a:lnTo>
                  <a:lnTo>
                    <a:pt x="264" y="0"/>
                  </a:lnTo>
                  <a:lnTo>
                    <a:pt x="304" y="3"/>
                  </a:lnTo>
                  <a:lnTo>
                    <a:pt x="340" y="7"/>
                  </a:lnTo>
                  <a:lnTo>
                    <a:pt x="417" y="35"/>
                  </a:lnTo>
                  <a:lnTo>
                    <a:pt x="442" y="45"/>
                  </a:lnTo>
                  <a:lnTo>
                    <a:pt x="466" y="55"/>
                  </a:lnTo>
                  <a:lnTo>
                    <a:pt x="490" y="66"/>
                  </a:lnTo>
                  <a:lnTo>
                    <a:pt x="513" y="77"/>
                  </a:lnTo>
                  <a:lnTo>
                    <a:pt x="536" y="90"/>
                  </a:lnTo>
                  <a:lnTo>
                    <a:pt x="556" y="101"/>
                  </a:lnTo>
                  <a:lnTo>
                    <a:pt x="591" y="126"/>
                  </a:lnTo>
                  <a:lnTo>
                    <a:pt x="616" y="148"/>
                  </a:lnTo>
                  <a:lnTo>
                    <a:pt x="622" y="159"/>
                  </a:lnTo>
                  <a:lnTo>
                    <a:pt x="624" y="169"/>
                  </a:lnTo>
                  <a:lnTo>
                    <a:pt x="622" y="189"/>
                  </a:lnTo>
                  <a:lnTo>
                    <a:pt x="612" y="211"/>
                  </a:lnTo>
                  <a:lnTo>
                    <a:pt x="582" y="250"/>
                  </a:lnTo>
                  <a:lnTo>
                    <a:pt x="538" y="294"/>
                  </a:lnTo>
                  <a:lnTo>
                    <a:pt x="638" y="350"/>
                  </a:lnTo>
                  <a:lnTo>
                    <a:pt x="573" y="448"/>
                  </a:lnTo>
                  <a:lnTo>
                    <a:pt x="698" y="425"/>
                  </a:lnTo>
                  <a:lnTo>
                    <a:pt x="719" y="690"/>
                  </a:lnTo>
                  <a:lnTo>
                    <a:pt x="593" y="782"/>
                  </a:lnTo>
                  <a:lnTo>
                    <a:pt x="213" y="519"/>
                  </a:lnTo>
                  <a:lnTo>
                    <a:pt x="160" y="542"/>
                  </a:lnTo>
                  <a:lnTo>
                    <a:pt x="118" y="550"/>
                  </a:lnTo>
                  <a:lnTo>
                    <a:pt x="96" y="545"/>
                  </a:lnTo>
                  <a:lnTo>
                    <a:pt x="80" y="531"/>
                  </a:lnTo>
                  <a:lnTo>
                    <a:pt x="70" y="512"/>
                  </a:lnTo>
                  <a:lnTo>
                    <a:pt x="66" y="491"/>
                  </a:lnTo>
                  <a:lnTo>
                    <a:pt x="68" y="470"/>
                  </a:lnTo>
                  <a:lnTo>
                    <a:pt x="73" y="449"/>
                  </a:lnTo>
                  <a:lnTo>
                    <a:pt x="79" y="430"/>
                  </a:lnTo>
                  <a:lnTo>
                    <a:pt x="86" y="415"/>
                  </a:lnTo>
                  <a:lnTo>
                    <a:pt x="94" y="401"/>
                  </a:lnTo>
                  <a:lnTo>
                    <a:pt x="80" y="394"/>
                  </a:lnTo>
                  <a:lnTo>
                    <a:pt x="49" y="371"/>
                  </a:lnTo>
                  <a:lnTo>
                    <a:pt x="18" y="335"/>
                  </a:lnTo>
                  <a:lnTo>
                    <a:pt x="5" y="312"/>
                  </a:lnTo>
                  <a:lnTo>
                    <a:pt x="0" y="285"/>
                  </a:lnTo>
                  <a:lnTo>
                    <a:pt x="0" y="272"/>
                  </a:lnTo>
                  <a:lnTo>
                    <a:pt x="3" y="257"/>
                  </a:lnTo>
                  <a:lnTo>
                    <a:pt x="7" y="239"/>
                  </a:lnTo>
                  <a:lnTo>
                    <a:pt x="12" y="223"/>
                  </a:lnTo>
                  <a:lnTo>
                    <a:pt x="28" y="191"/>
                  </a:lnTo>
                  <a:lnTo>
                    <a:pt x="45" y="158"/>
                  </a:lnTo>
                  <a:lnTo>
                    <a:pt x="63" y="129"/>
                  </a:lnTo>
                  <a:lnTo>
                    <a:pt x="79" y="107"/>
                  </a:lnTo>
                  <a:lnTo>
                    <a:pt x="95" y="86"/>
                  </a:lnTo>
                  <a:lnTo>
                    <a:pt x="95" y="86"/>
                  </a:lnTo>
                  <a:close/>
                </a:path>
              </a:pathLst>
            </a:custGeom>
            <a:solidFill>
              <a:srgbClr val="E57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4584" y="348"/>
              <a:ext cx="164" cy="71"/>
            </a:xfrm>
            <a:custGeom>
              <a:avLst/>
              <a:gdLst>
                <a:gd name="T0" fmla="*/ 0 w 491"/>
                <a:gd name="T1" fmla="*/ 75 h 211"/>
                <a:gd name="T2" fmla="*/ 64 w 491"/>
                <a:gd name="T3" fmla="*/ 34 h 211"/>
                <a:gd name="T4" fmla="*/ 116 w 491"/>
                <a:gd name="T5" fmla="*/ 13 h 211"/>
                <a:gd name="T6" fmla="*/ 164 w 491"/>
                <a:gd name="T7" fmla="*/ 0 h 211"/>
                <a:gd name="T8" fmla="*/ 221 w 491"/>
                <a:gd name="T9" fmla="*/ 13 h 211"/>
                <a:gd name="T10" fmla="*/ 318 w 491"/>
                <a:gd name="T11" fmla="*/ 49 h 211"/>
                <a:gd name="T12" fmla="*/ 410 w 491"/>
                <a:gd name="T13" fmla="*/ 93 h 211"/>
                <a:gd name="T14" fmla="*/ 460 w 491"/>
                <a:gd name="T15" fmla="*/ 126 h 211"/>
                <a:gd name="T16" fmla="*/ 491 w 491"/>
                <a:gd name="T17" fmla="*/ 156 h 211"/>
                <a:gd name="T18" fmla="*/ 487 w 491"/>
                <a:gd name="T19" fmla="*/ 183 h 211"/>
                <a:gd name="T20" fmla="*/ 470 w 491"/>
                <a:gd name="T21" fmla="*/ 211 h 211"/>
                <a:gd name="T22" fmla="*/ 466 w 491"/>
                <a:gd name="T23" fmla="*/ 168 h 211"/>
                <a:gd name="T24" fmla="*/ 446 w 491"/>
                <a:gd name="T25" fmla="*/ 139 h 211"/>
                <a:gd name="T26" fmla="*/ 380 w 491"/>
                <a:gd name="T27" fmla="*/ 95 h 211"/>
                <a:gd name="T28" fmla="*/ 279 w 491"/>
                <a:gd name="T29" fmla="*/ 52 h 211"/>
                <a:gd name="T30" fmla="*/ 194 w 491"/>
                <a:gd name="T31" fmla="*/ 24 h 211"/>
                <a:gd name="T32" fmla="*/ 152 w 491"/>
                <a:gd name="T33" fmla="*/ 20 h 211"/>
                <a:gd name="T34" fmla="*/ 94 w 491"/>
                <a:gd name="T35" fmla="*/ 38 h 211"/>
                <a:gd name="T36" fmla="*/ 51 w 491"/>
                <a:gd name="T37" fmla="*/ 58 h 211"/>
                <a:gd name="T38" fmla="*/ 8 w 491"/>
                <a:gd name="T39" fmla="*/ 84 h 211"/>
                <a:gd name="T40" fmla="*/ 0 w 491"/>
                <a:gd name="T41" fmla="*/ 75 h 211"/>
                <a:gd name="T42" fmla="*/ 0 w 491"/>
                <a:gd name="T43" fmla="*/ 75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1" h="211">
                  <a:moveTo>
                    <a:pt x="0" y="75"/>
                  </a:moveTo>
                  <a:lnTo>
                    <a:pt x="64" y="34"/>
                  </a:lnTo>
                  <a:lnTo>
                    <a:pt x="116" y="13"/>
                  </a:lnTo>
                  <a:lnTo>
                    <a:pt x="164" y="0"/>
                  </a:lnTo>
                  <a:lnTo>
                    <a:pt x="221" y="13"/>
                  </a:lnTo>
                  <a:lnTo>
                    <a:pt x="318" y="49"/>
                  </a:lnTo>
                  <a:lnTo>
                    <a:pt x="410" y="93"/>
                  </a:lnTo>
                  <a:lnTo>
                    <a:pt x="460" y="126"/>
                  </a:lnTo>
                  <a:lnTo>
                    <a:pt x="491" y="156"/>
                  </a:lnTo>
                  <a:lnTo>
                    <a:pt x="487" y="183"/>
                  </a:lnTo>
                  <a:lnTo>
                    <a:pt x="470" y="211"/>
                  </a:lnTo>
                  <a:lnTo>
                    <a:pt x="466" y="168"/>
                  </a:lnTo>
                  <a:lnTo>
                    <a:pt x="446" y="139"/>
                  </a:lnTo>
                  <a:lnTo>
                    <a:pt x="380" y="95"/>
                  </a:lnTo>
                  <a:lnTo>
                    <a:pt x="279" y="52"/>
                  </a:lnTo>
                  <a:lnTo>
                    <a:pt x="194" y="24"/>
                  </a:lnTo>
                  <a:lnTo>
                    <a:pt x="152" y="20"/>
                  </a:lnTo>
                  <a:lnTo>
                    <a:pt x="94" y="38"/>
                  </a:lnTo>
                  <a:lnTo>
                    <a:pt x="51" y="58"/>
                  </a:lnTo>
                  <a:lnTo>
                    <a:pt x="8" y="84"/>
                  </a:lnTo>
                  <a:lnTo>
                    <a:pt x="0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4722" y="444"/>
              <a:ext cx="31" cy="34"/>
            </a:xfrm>
            <a:custGeom>
              <a:avLst/>
              <a:gdLst>
                <a:gd name="T0" fmla="*/ 2 w 95"/>
                <a:gd name="T1" fmla="*/ 0 h 103"/>
                <a:gd name="T2" fmla="*/ 95 w 95"/>
                <a:gd name="T3" fmla="*/ 58 h 103"/>
                <a:gd name="T4" fmla="*/ 60 w 95"/>
                <a:gd name="T5" fmla="*/ 103 h 103"/>
                <a:gd name="T6" fmla="*/ 73 w 95"/>
                <a:gd name="T7" fmla="*/ 66 h 103"/>
                <a:gd name="T8" fmla="*/ 0 w 95"/>
                <a:gd name="T9" fmla="*/ 14 h 103"/>
                <a:gd name="T10" fmla="*/ 2 w 95"/>
                <a:gd name="T11" fmla="*/ 0 h 103"/>
                <a:gd name="T12" fmla="*/ 2 w 95"/>
                <a:gd name="T13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03">
                  <a:moveTo>
                    <a:pt x="2" y="0"/>
                  </a:moveTo>
                  <a:lnTo>
                    <a:pt x="95" y="58"/>
                  </a:lnTo>
                  <a:lnTo>
                    <a:pt x="60" y="103"/>
                  </a:lnTo>
                  <a:lnTo>
                    <a:pt x="73" y="66"/>
                  </a:lnTo>
                  <a:lnTo>
                    <a:pt x="0" y="1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4739" y="489"/>
              <a:ext cx="43" cy="83"/>
            </a:xfrm>
            <a:custGeom>
              <a:avLst/>
              <a:gdLst>
                <a:gd name="T0" fmla="*/ 109 w 129"/>
                <a:gd name="T1" fmla="*/ 0 h 247"/>
                <a:gd name="T2" fmla="*/ 0 w 129"/>
                <a:gd name="T3" fmla="*/ 19 h 247"/>
                <a:gd name="T4" fmla="*/ 89 w 129"/>
                <a:gd name="T5" fmla="*/ 25 h 247"/>
                <a:gd name="T6" fmla="*/ 117 w 129"/>
                <a:gd name="T7" fmla="*/ 247 h 247"/>
                <a:gd name="T8" fmla="*/ 129 w 129"/>
                <a:gd name="T9" fmla="*/ 245 h 247"/>
                <a:gd name="T10" fmla="*/ 109 w 129"/>
                <a:gd name="T11" fmla="*/ 0 h 247"/>
                <a:gd name="T12" fmla="*/ 109 w 129"/>
                <a:gd name="T1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247">
                  <a:moveTo>
                    <a:pt x="109" y="0"/>
                  </a:moveTo>
                  <a:lnTo>
                    <a:pt x="0" y="19"/>
                  </a:lnTo>
                  <a:lnTo>
                    <a:pt x="89" y="25"/>
                  </a:lnTo>
                  <a:lnTo>
                    <a:pt x="117" y="247"/>
                  </a:lnTo>
                  <a:lnTo>
                    <a:pt x="129" y="245"/>
                  </a:lnTo>
                  <a:lnTo>
                    <a:pt x="109" y="0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4574" y="476"/>
              <a:ext cx="34" cy="46"/>
            </a:xfrm>
            <a:custGeom>
              <a:avLst/>
              <a:gdLst>
                <a:gd name="T0" fmla="*/ 68 w 103"/>
                <a:gd name="T1" fmla="*/ 0 h 139"/>
                <a:gd name="T2" fmla="*/ 79 w 103"/>
                <a:gd name="T3" fmla="*/ 23 h 139"/>
                <a:gd name="T4" fmla="*/ 58 w 103"/>
                <a:gd name="T5" fmla="*/ 26 h 139"/>
                <a:gd name="T6" fmla="*/ 26 w 103"/>
                <a:gd name="T7" fmla="*/ 55 h 139"/>
                <a:gd name="T8" fmla="*/ 19 w 103"/>
                <a:gd name="T9" fmla="*/ 77 h 139"/>
                <a:gd name="T10" fmla="*/ 20 w 103"/>
                <a:gd name="T11" fmla="*/ 99 h 139"/>
                <a:gd name="T12" fmla="*/ 28 w 103"/>
                <a:gd name="T13" fmla="*/ 114 h 139"/>
                <a:gd name="T14" fmla="*/ 40 w 103"/>
                <a:gd name="T15" fmla="*/ 121 h 139"/>
                <a:gd name="T16" fmla="*/ 58 w 103"/>
                <a:gd name="T17" fmla="*/ 117 h 139"/>
                <a:gd name="T18" fmla="*/ 79 w 103"/>
                <a:gd name="T19" fmla="*/ 109 h 139"/>
                <a:gd name="T20" fmla="*/ 103 w 103"/>
                <a:gd name="T21" fmla="*/ 95 h 139"/>
                <a:gd name="T22" fmla="*/ 95 w 103"/>
                <a:gd name="T23" fmla="*/ 110 h 139"/>
                <a:gd name="T24" fmla="*/ 68 w 103"/>
                <a:gd name="T25" fmla="*/ 132 h 139"/>
                <a:gd name="T26" fmla="*/ 39 w 103"/>
                <a:gd name="T27" fmla="*/ 139 h 139"/>
                <a:gd name="T28" fmla="*/ 11 w 103"/>
                <a:gd name="T29" fmla="*/ 121 h 139"/>
                <a:gd name="T30" fmla="*/ 0 w 103"/>
                <a:gd name="T31" fmla="*/ 99 h 139"/>
                <a:gd name="T32" fmla="*/ 0 w 103"/>
                <a:gd name="T33" fmla="*/ 86 h 139"/>
                <a:gd name="T34" fmla="*/ 1 w 103"/>
                <a:gd name="T35" fmla="*/ 73 h 139"/>
                <a:gd name="T36" fmla="*/ 10 w 103"/>
                <a:gd name="T37" fmla="*/ 48 h 139"/>
                <a:gd name="T38" fmla="*/ 21 w 103"/>
                <a:gd name="T39" fmla="*/ 26 h 139"/>
                <a:gd name="T40" fmla="*/ 51 w 103"/>
                <a:gd name="T41" fmla="*/ 4 h 139"/>
                <a:gd name="T42" fmla="*/ 68 w 103"/>
                <a:gd name="T43" fmla="*/ 0 h 139"/>
                <a:gd name="T44" fmla="*/ 68 w 103"/>
                <a:gd name="T45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3" h="139">
                  <a:moveTo>
                    <a:pt x="68" y="0"/>
                  </a:moveTo>
                  <a:lnTo>
                    <a:pt x="79" y="23"/>
                  </a:lnTo>
                  <a:lnTo>
                    <a:pt x="58" y="26"/>
                  </a:lnTo>
                  <a:lnTo>
                    <a:pt x="26" y="55"/>
                  </a:lnTo>
                  <a:lnTo>
                    <a:pt x="19" y="77"/>
                  </a:lnTo>
                  <a:lnTo>
                    <a:pt x="20" y="99"/>
                  </a:lnTo>
                  <a:lnTo>
                    <a:pt x="28" y="114"/>
                  </a:lnTo>
                  <a:lnTo>
                    <a:pt x="40" y="121"/>
                  </a:lnTo>
                  <a:lnTo>
                    <a:pt x="58" y="117"/>
                  </a:lnTo>
                  <a:lnTo>
                    <a:pt x="79" y="109"/>
                  </a:lnTo>
                  <a:lnTo>
                    <a:pt x="103" y="95"/>
                  </a:lnTo>
                  <a:lnTo>
                    <a:pt x="95" y="110"/>
                  </a:lnTo>
                  <a:lnTo>
                    <a:pt x="68" y="132"/>
                  </a:lnTo>
                  <a:lnTo>
                    <a:pt x="39" y="139"/>
                  </a:lnTo>
                  <a:lnTo>
                    <a:pt x="11" y="121"/>
                  </a:lnTo>
                  <a:lnTo>
                    <a:pt x="0" y="99"/>
                  </a:lnTo>
                  <a:lnTo>
                    <a:pt x="0" y="86"/>
                  </a:lnTo>
                  <a:lnTo>
                    <a:pt x="1" y="73"/>
                  </a:lnTo>
                  <a:lnTo>
                    <a:pt x="10" y="48"/>
                  </a:lnTo>
                  <a:lnTo>
                    <a:pt x="21" y="26"/>
                  </a:lnTo>
                  <a:lnTo>
                    <a:pt x="51" y="4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4724" y="422"/>
              <a:ext cx="10" cy="12"/>
            </a:xfrm>
            <a:custGeom>
              <a:avLst/>
              <a:gdLst>
                <a:gd name="T0" fmla="*/ 31 w 31"/>
                <a:gd name="T1" fmla="*/ 2 h 35"/>
                <a:gd name="T2" fmla="*/ 0 w 31"/>
                <a:gd name="T3" fmla="*/ 0 h 35"/>
                <a:gd name="T4" fmla="*/ 3 w 31"/>
                <a:gd name="T5" fmla="*/ 35 h 35"/>
                <a:gd name="T6" fmla="*/ 31 w 31"/>
                <a:gd name="T7" fmla="*/ 2 h 35"/>
                <a:gd name="T8" fmla="*/ 31 w 31"/>
                <a:gd name="T9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5">
                  <a:moveTo>
                    <a:pt x="31" y="2"/>
                  </a:moveTo>
                  <a:lnTo>
                    <a:pt x="0" y="0"/>
                  </a:lnTo>
                  <a:lnTo>
                    <a:pt x="3" y="35"/>
                  </a:lnTo>
                  <a:lnTo>
                    <a:pt x="31" y="2"/>
                  </a:lnTo>
                  <a:lnTo>
                    <a:pt x="31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4696" y="461"/>
              <a:ext cx="39" cy="21"/>
            </a:xfrm>
            <a:custGeom>
              <a:avLst/>
              <a:gdLst>
                <a:gd name="T0" fmla="*/ 96 w 116"/>
                <a:gd name="T1" fmla="*/ 0 h 64"/>
                <a:gd name="T2" fmla="*/ 85 w 116"/>
                <a:gd name="T3" fmla="*/ 25 h 64"/>
                <a:gd name="T4" fmla="*/ 67 w 116"/>
                <a:gd name="T5" fmla="*/ 39 h 64"/>
                <a:gd name="T6" fmla="*/ 47 w 116"/>
                <a:gd name="T7" fmla="*/ 48 h 64"/>
                <a:gd name="T8" fmla="*/ 21 w 116"/>
                <a:gd name="T9" fmla="*/ 50 h 64"/>
                <a:gd name="T10" fmla="*/ 0 w 116"/>
                <a:gd name="T11" fmla="*/ 39 h 64"/>
                <a:gd name="T12" fmla="*/ 16 w 116"/>
                <a:gd name="T13" fmla="*/ 61 h 64"/>
                <a:gd name="T14" fmla="*/ 41 w 116"/>
                <a:gd name="T15" fmla="*/ 64 h 64"/>
                <a:gd name="T16" fmla="*/ 81 w 116"/>
                <a:gd name="T17" fmla="*/ 55 h 64"/>
                <a:gd name="T18" fmla="*/ 111 w 116"/>
                <a:gd name="T19" fmla="*/ 36 h 64"/>
                <a:gd name="T20" fmla="*/ 116 w 116"/>
                <a:gd name="T21" fmla="*/ 14 h 64"/>
                <a:gd name="T22" fmla="*/ 96 w 116"/>
                <a:gd name="T23" fmla="*/ 0 h 64"/>
                <a:gd name="T24" fmla="*/ 96 w 116"/>
                <a:gd name="T2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6" h="64">
                  <a:moveTo>
                    <a:pt x="96" y="0"/>
                  </a:moveTo>
                  <a:lnTo>
                    <a:pt x="85" y="25"/>
                  </a:lnTo>
                  <a:lnTo>
                    <a:pt x="67" y="39"/>
                  </a:lnTo>
                  <a:lnTo>
                    <a:pt x="47" y="48"/>
                  </a:lnTo>
                  <a:lnTo>
                    <a:pt x="21" y="50"/>
                  </a:lnTo>
                  <a:lnTo>
                    <a:pt x="0" y="39"/>
                  </a:lnTo>
                  <a:lnTo>
                    <a:pt x="16" y="61"/>
                  </a:lnTo>
                  <a:lnTo>
                    <a:pt x="41" y="64"/>
                  </a:lnTo>
                  <a:lnTo>
                    <a:pt x="81" y="55"/>
                  </a:lnTo>
                  <a:lnTo>
                    <a:pt x="111" y="36"/>
                  </a:lnTo>
                  <a:lnTo>
                    <a:pt x="116" y="14"/>
                  </a:lnTo>
                  <a:lnTo>
                    <a:pt x="96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4615" y="364"/>
              <a:ext cx="29" cy="40"/>
            </a:xfrm>
            <a:custGeom>
              <a:avLst/>
              <a:gdLst>
                <a:gd name="T0" fmla="*/ 59 w 86"/>
                <a:gd name="T1" fmla="*/ 0 h 118"/>
                <a:gd name="T2" fmla="*/ 0 w 86"/>
                <a:gd name="T3" fmla="*/ 101 h 118"/>
                <a:gd name="T4" fmla="*/ 13 w 86"/>
                <a:gd name="T5" fmla="*/ 118 h 118"/>
                <a:gd name="T6" fmla="*/ 86 w 86"/>
                <a:gd name="T7" fmla="*/ 22 h 118"/>
                <a:gd name="T8" fmla="*/ 59 w 86"/>
                <a:gd name="T9" fmla="*/ 0 h 118"/>
                <a:gd name="T10" fmla="*/ 59 w 86"/>
                <a:gd name="T11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18">
                  <a:moveTo>
                    <a:pt x="59" y="0"/>
                  </a:moveTo>
                  <a:lnTo>
                    <a:pt x="0" y="101"/>
                  </a:lnTo>
                  <a:lnTo>
                    <a:pt x="13" y="118"/>
                  </a:lnTo>
                  <a:lnTo>
                    <a:pt x="86" y="22"/>
                  </a:lnTo>
                  <a:lnTo>
                    <a:pt x="59" y="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4587" y="484"/>
              <a:ext cx="25" cy="26"/>
            </a:xfrm>
            <a:custGeom>
              <a:avLst/>
              <a:gdLst>
                <a:gd name="T0" fmla="*/ 63 w 74"/>
                <a:gd name="T1" fmla="*/ 0 h 78"/>
                <a:gd name="T2" fmla="*/ 19 w 74"/>
                <a:gd name="T3" fmla="*/ 16 h 78"/>
                <a:gd name="T4" fmla="*/ 4 w 74"/>
                <a:gd name="T5" fmla="*/ 39 h 78"/>
                <a:gd name="T6" fmla="*/ 0 w 74"/>
                <a:gd name="T7" fmla="*/ 78 h 78"/>
                <a:gd name="T8" fmla="*/ 18 w 74"/>
                <a:gd name="T9" fmla="*/ 75 h 78"/>
                <a:gd name="T10" fmla="*/ 28 w 74"/>
                <a:gd name="T11" fmla="*/ 37 h 78"/>
                <a:gd name="T12" fmla="*/ 74 w 74"/>
                <a:gd name="T13" fmla="*/ 20 h 78"/>
                <a:gd name="T14" fmla="*/ 63 w 74"/>
                <a:gd name="T15" fmla="*/ 0 h 78"/>
                <a:gd name="T16" fmla="*/ 63 w 74"/>
                <a:gd name="T1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78">
                  <a:moveTo>
                    <a:pt x="63" y="0"/>
                  </a:moveTo>
                  <a:lnTo>
                    <a:pt x="19" y="16"/>
                  </a:lnTo>
                  <a:lnTo>
                    <a:pt x="4" y="39"/>
                  </a:lnTo>
                  <a:lnTo>
                    <a:pt x="0" y="78"/>
                  </a:lnTo>
                  <a:lnTo>
                    <a:pt x="18" y="75"/>
                  </a:lnTo>
                  <a:lnTo>
                    <a:pt x="28" y="37"/>
                  </a:lnTo>
                  <a:lnTo>
                    <a:pt x="74" y="20"/>
                  </a:lnTo>
                  <a:lnTo>
                    <a:pt x="63" y="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4636" y="384"/>
              <a:ext cx="38" cy="36"/>
            </a:xfrm>
            <a:custGeom>
              <a:avLst/>
              <a:gdLst>
                <a:gd name="T0" fmla="*/ 113 w 113"/>
                <a:gd name="T1" fmla="*/ 35 h 107"/>
                <a:gd name="T2" fmla="*/ 97 w 113"/>
                <a:gd name="T3" fmla="*/ 13 h 107"/>
                <a:gd name="T4" fmla="*/ 77 w 113"/>
                <a:gd name="T5" fmla="*/ 1 h 107"/>
                <a:gd name="T6" fmla="*/ 52 w 113"/>
                <a:gd name="T7" fmla="*/ 0 h 107"/>
                <a:gd name="T8" fmla="*/ 25 w 113"/>
                <a:gd name="T9" fmla="*/ 12 h 107"/>
                <a:gd name="T10" fmla="*/ 4 w 113"/>
                <a:gd name="T11" fmla="*/ 36 h 107"/>
                <a:gd name="T12" fmla="*/ 0 w 113"/>
                <a:gd name="T13" fmla="*/ 53 h 107"/>
                <a:gd name="T14" fmla="*/ 5 w 113"/>
                <a:gd name="T15" fmla="*/ 76 h 107"/>
                <a:gd name="T16" fmla="*/ 20 w 113"/>
                <a:gd name="T17" fmla="*/ 95 h 107"/>
                <a:gd name="T18" fmla="*/ 42 w 113"/>
                <a:gd name="T19" fmla="*/ 107 h 107"/>
                <a:gd name="T20" fmla="*/ 73 w 113"/>
                <a:gd name="T21" fmla="*/ 107 h 107"/>
                <a:gd name="T22" fmla="*/ 94 w 113"/>
                <a:gd name="T23" fmla="*/ 92 h 107"/>
                <a:gd name="T24" fmla="*/ 113 w 113"/>
                <a:gd name="T25" fmla="*/ 68 h 107"/>
                <a:gd name="T26" fmla="*/ 97 w 113"/>
                <a:gd name="T27" fmla="*/ 61 h 107"/>
                <a:gd name="T28" fmla="*/ 83 w 113"/>
                <a:gd name="T29" fmla="*/ 81 h 107"/>
                <a:gd name="T30" fmla="*/ 62 w 113"/>
                <a:gd name="T31" fmla="*/ 93 h 107"/>
                <a:gd name="T32" fmla="*/ 43 w 113"/>
                <a:gd name="T33" fmla="*/ 88 h 107"/>
                <a:gd name="T34" fmla="*/ 27 w 113"/>
                <a:gd name="T35" fmla="*/ 77 h 107"/>
                <a:gd name="T36" fmla="*/ 19 w 113"/>
                <a:gd name="T37" fmla="*/ 55 h 107"/>
                <a:gd name="T38" fmla="*/ 28 w 113"/>
                <a:gd name="T39" fmla="*/ 37 h 107"/>
                <a:gd name="T40" fmla="*/ 47 w 113"/>
                <a:gd name="T41" fmla="*/ 21 h 107"/>
                <a:gd name="T42" fmla="*/ 70 w 113"/>
                <a:gd name="T43" fmla="*/ 20 h 107"/>
                <a:gd name="T44" fmla="*/ 88 w 113"/>
                <a:gd name="T45" fmla="*/ 30 h 107"/>
                <a:gd name="T46" fmla="*/ 100 w 113"/>
                <a:gd name="T47" fmla="*/ 48 h 107"/>
                <a:gd name="T48" fmla="*/ 113 w 113"/>
                <a:gd name="T49" fmla="*/ 35 h 107"/>
                <a:gd name="T50" fmla="*/ 113 w 113"/>
                <a:gd name="T51" fmla="*/ 35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3" h="107">
                  <a:moveTo>
                    <a:pt x="113" y="35"/>
                  </a:moveTo>
                  <a:lnTo>
                    <a:pt x="97" y="13"/>
                  </a:lnTo>
                  <a:lnTo>
                    <a:pt x="77" y="1"/>
                  </a:lnTo>
                  <a:lnTo>
                    <a:pt x="52" y="0"/>
                  </a:lnTo>
                  <a:lnTo>
                    <a:pt x="25" y="12"/>
                  </a:lnTo>
                  <a:lnTo>
                    <a:pt x="4" y="36"/>
                  </a:lnTo>
                  <a:lnTo>
                    <a:pt x="0" y="53"/>
                  </a:lnTo>
                  <a:lnTo>
                    <a:pt x="5" y="76"/>
                  </a:lnTo>
                  <a:lnTo>
                    <a:pt x="20" y="95"/>
                  </a:lnTo>
                  <a:lnTo>
                    <a:pt x="42" y="107"/>
                  </a:lnTo>
                  <a:lnTo>
                    <a:pt x="73" y="107"/>
                  </a:lnTo>
                  <a:lnTo>
                    <a:pt x="94" y="92"/>
                  </a:lnTo>
                  <a:lnTo>
                    <a:pt x="113" y="68"/>
                  </a:lnTo>
                  <a:lnTo>
                    <a:pt x="97" y="61"/>
                  </a:lnTo>
                  <a:lnTo>
                    <a:pt x="83" y="81"/>
                  </a:lnTo>
                  <a:lnTo>
                    <a:pt x="62" y="93"/>
                  </a:lnTo>
                  <a:lnTo>
                    <a:pt x="43" y="88"/>
                  </a:lnTo>
                  <a:lnTo>
                    <a:pt x="27" y="77"/>
                  </a:lnTo>
                  <a:lnTo>
                    <a:pt x="19" y="55"/>
                  </a:lnTo>
                  <a:lnTo>
                    <a:pt x="28" y="37"/>
                  </a:lnTo>
                  <a:lnTo>
                    <a:pt x="47" y="21"/>
                  </a:lnTo>
                  <a:lnTo>
                    <a:pt x="70" y="20"/>
                  </a:lnTo>
                  <a:lnTo>
                    <a:pt x="88" y="30"/>
                  </a:lnTo>
                  <a:lnTo>
                    <a:pt x="100" y="48"/>
                  </a:lnTo>
                  <a:lnTo>
                    <a:pt x="113" y="35"/>
                  </a:lnTo>
                  <a:lnTo>
                    <a:pt x="113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4668" y="395"/>
              <a:ext cx="7" cy="13"/>
            </a:xfrm>
            <a:custGeom>
              <a:avLst/>
              <a:gdLst>
                <a:gd name="T0" fmla="*/ 3 w 23"/>
                <a:gd name="T1" fmla="*/ 4 h 41"/>
                <a:gd name="T2" fmla="*/ 5 w 23"/>
                <a:gd name="T3" fmla="*/ 20 h 41"/>
                <a:gd name="T4" fmla="*/ 0 w 23"/>
                <a:gd name="T5" fmla="*/ 41 h 41"/>
                <a:gd name="T6" fmla="*/ 14 w 23"/>
                <a:gd name="T7" fmla="*/ 40 h 41"/>
                <a:gd name="T8" fmla="*/ 23 w 23"/>
                <a:gd name="T9" fmla="*/ 26 h 41"/>
                <a:gd name="T10" fmla="*/ 21 w 23"/>
                <a:gd name="T11" fmla="*/ 10 h 41"/>
                <a:gd name="T12" fmla="*/ 15 w 23"/>
                <a:gd name="T13" fmla="*/ 0 h 41"/>
                <a:gd name="T14" fmla="*/ 3 w 23"/>
                <a:gd name="T15" fmla="*/ 4 h 41"/>
                <a:gd name="T16" fmla="*/ 3 w 23"/>
                <a:gd name="T17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41">
                  <a:moveTo>
                    <a:pt x="3" y="4"/>
                  </a:moveTo>
                  <a:lnTo>
                    <a:pt x="5" y="20"/>
                  </a:lnTo>
                  <a:lnTo>
                    <a:pt x="0" y="41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21" y="10"/>
                  </a:lnTo>
                  <a:lnTo>
                    <a:pt x="15" y="0"/>
                  </a:lnTo>
                  <a:lnTo>
                    <a:pt x="3" y="4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4809" y="535"/>
              <a:ext cx="85" cy="85"/>
            </a:xfrm>
            <a:custGeom>
              <a:avLst/>
              <a:gdLst>
                <a:gd name="T0" fmla="*/ 96 w 257"/>
                <a:gd name="T1" fmla="*/ 0 h 257"/>
                <a:gd name="T2" fmla="*/ 125 w 257"/>
                <a:gd name="T3" fmla="*/ 73 h 257"/>
                <a:gd name="T4" fmla="*/ 201 w 257"/>
                <a:gd name="T5" fmla="*/ 19 h 257"/>
                <a:gd name="T6" fmla="*/ 217 w 257"/>
                <a:gd name="T7" fmla="*/ 73 h 257"/>
                <a:gd name="T8" fmla="*/ 163 w 257"/>
                <a:gd name="T9" fmla="*/ 123 h 257"/>
                <a:gd name="T10" fmla="*/ 244 w 257"/>
                <a:gd name="T11" fmla="*/ 140 h 257"/>
                <a:gd name="T12" fmla="*/ 257 w 257"/>
                <a:gd name="T13" fmla="*/ 174 h 257"/>
                <a:gd name="T14" fmla="*/ 155 w 257"/>
                <a:gd name="T15" fmla="*/ 166 h 257"/>
                <a:gd name="T16" fmla="*/ 130 w 257"/>
                <a:gd name="T17" fmla="*/ 257 h 257"/>
                <a:gd name="T18" fmla="*/ 86 w 257"/>
                <a:gd name="T19" fmla="*/ 244 h 257"/>
                <a:gd name="T20" fmla="*/ 103 w 257"/>
                <a:gd name="T21" fmla="*/ 171 h 257"/>
                <a:gd name="T22" fmla="*/ 29 w 257"/>
                <a:gd name="T23" fmla="*/ 201 h 257"/>
                <a:gd name="T24" fmla="*/ 0 w 257"/>
                <a:gd name="T25" fmla="*/ 155 h 257"/>
                <a:gd name="T26" fmla="*/ 79 w 257"/>
                <a:gd name="T27" fmla="*/ 120 h 257"/>
                <a:gd name="T28" fmla="*/ 53 w 257"/>
                <a:gd name="T29" fmla="*/ 13 h 257"/>
                <a:gd name="T30" fmla="*/ 96 w 257"/>
                <a:gd name="T31" fmla="*/ 0 h 257"/>
                <a:gd name="T32" fmla="*/ 96 w 257"/>
                <a:gd name="T33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7" h="257">
                  <a:moveTo>
                    <a:pt x="96" y="0"/>
                  </a:moveTo>
                  <a:lnTo>
                    <a:pt x="125" y="73"/>
                  </a:lnTo>
                  <a:lnTo>
                    <a:pt x="201" y="19"/>
                  </a:lnTo>
                  <a:lnTo>
                    <a:pt x="217" y="73"/>
                  </a:lnTo>
                  <a:lnTo>
                    <a:pt x="163" y="123"/>
                  </a:lnTo>
                  <a:lnTo>
                    <a:pt x="244" y="140"/>
                  </a:lnTo>
                  <a:lnTo>
                    <a:pt x="257" y="174"/>
                  </a:lnTo>
                  <a:lnTo>
                    <a:pt x="155" y="166"/>
                  </a:lnTo>
                  <a:lnTo>
                    <a:pt x="130" y="257"/>
                  </a:lnTo>
                  <a:lnTo>
                    <a:pt x="86" y="244"/>
                  </a:lnTo>
                  <a:lnTo>
                    <a:pt x="103" y="171"/>
                  </a:lnTo>
                  <a:lnTo>
                    <a:pt x="29" y="201"/>
                  </a:lnTo>
                  <a:lnTo>
                    <a:pt x="0" y="155"/>
                  </a:lnTo>
                  <a:lnTo>
                    <a:pt x="79" y="120"/>
                  </a:lnTo>
                  <a:lnTo>
                    <a:pt x="53" y="13"/>
                  </a:lnTo>
                  <a:lnTo>
                    <a:pt x="96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4A9E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4817" y="662"/>
              <a:ext cx="85" cy="94"/>
            </a:xfrm>
            <a:custGeom>
              <a:avLst/>
              <a:gdLst>
                <a:gd name="T0" fmla="*/ 175 w 253"/>
                <a:gd name="T1" fmla="*/ 127 h 281"/>
                <a:gd name="T2" fmla="*/ 140 w 253"/>
                <a:gd name="T3" fmla="*/ 0 h 281"/>
                <a:gd name="T4" fmla="*/ 93 w 253"/>
                <a:gd name="T5" fmla="*/ 3 h 281"/>
                <a:gd name="T6" fmla="*/ 127 w 253"/>
                <a:gd name="T7" fmla="*/ 120 h 281"/>
                <a:gd name="T8" fmla="*/ 2 w 253"/>
                <a:gd name="T9" fmla="*/ 94 h 281"/>
                <a:gd name="T10" fmla="*/ 0 w 253"/>
                <a:gd name="T11" fmla="*/ 157 h 281"/>
                <a:gd name="T12" fmla="*/ 109 w 253"/>
                <a:gd name="T13" fmla="*/ 170 h 281"/>
                <a:gd name="T14" fmla="*/ 55 w 253"/>
                <a:gd name="T15" fmla="*/ 258 h 281"/>
                <a:gd name="T16" fmla="*/ 107 w 253"/>
                <a:gd name="T17" fmla="*/ 281 h 281"/>
                <a:gd name="T18" fmla="*/ 165 w 253"/>
                <a:gd name="T19" fmla="*/ 210 h 281"/>
                <a:gd name="T20" fmla="*/ 209 w 253"/>
                <a:gd name="T21" fmla="*/ 245 h 281"/>
                <a:gd name="T22" fmla="*/ 231 w 253"/>
                <a:gd name="T23" fmla="*/ 206 h 281"/>
                <a:gd name="T24" fmla="*/ 206 w 253"/>
                <a:gd name="T25" fmla="*/ 182 h 281"/>
                <a:gd name="T26" fmla="*/ 253 w 253"/>
                <a:gd name="T27" fmla="*/ 175 h 281"/>
                <a:gd name="T28" fmla="*/ 253 w 253"/>
                <a:gd name="T29" fmla="*/ 110 h 281"/>
                <a:gd name="T30" fmla="*/ 175 w 253"/>
                <a:gd name="T31" fmla="*/ 127 h 281"/>
                <a:gd name="T32" fmla="*/ 175 w 253"/>
                <a:gd name="T33" fmla="*/ 127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3" h="281">
                  <a:moveTo>
                    <a:pt x="175" y="127"/>
                  </a:moveTo>
                  <a:lnTo>
                    <a:pt x="140" y="0"/>
                  </a:lnTo>
                  <a:lnTo>
                    <a:pt x="93" y="3"/>
                  </a:lnTo>
                  <a:lnTo>
                    <a:pt x="127" y="120"/>
                  </a:lnTo>
                  <a:lnTo>
                    <a:pt x="2" y="94"/>
                  </a:lnTo>
                  <a:lnTo>
                    <a:pt x="0" y="157"/>
                  </a:lnTo>
                  <a:lnTo>
                    <a:pt x="109" y="170"/>
                  </a:lnTo>
                  <a:lnTo>
                    <a:pt x="55" y="258"/>
                  </a:lnTo>
                  <a:lnTo>
                    <a:pt x="107" y="281"/>
                  </a:lnTo>
                  <a:lnTo>
                    <a:pt x="165" y="210"/>
                  </a:lnTo>
                  <a:lnTo>
                    <a:pt x="209" y="245"/>
                  </a:lnTo>
                  <a:lnTo>
                    <a:pt x="231" y="206"/>
                  </a:lnTo>
                  <a:lnTo>
                    <a:pt x="206" y="182"/>
                  </a:lnTo>
                  <a:lnTo>
                    <a:pt x="253" y="175"/>
                  </a:lnTo>
                  <a:lnTo>
                    <a:pt x="253" y="110"/>
                  </a:lnTo>
                  <a:lnTo>
                    <a:pt x="175" y="127"/>
                  </a:lnTo>
                  <a:lnTo>
                    <a:pt x="175" y="127"/>
                  </a:lnTo>
                  <a:close/>
                </a:path>
              </a:pathLst>
            </a:custGeom>
            <a:solidFill>
              <a:srgbClr val="4A9E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4685" y="624"/>
              <a:ext cx="97" cy="110"/>
            </a:xfrm>
            <a:custGeom>
              <a:avLst/>
              <a:gdLst>
                <a:gd name="T0" fmla="*/ 15 w 291"/>
                <a:gd name="T1" fmla="*/ 120 h 330"/>
                <a:gd name="T2" fmla="*/ 103 w 291"/>
                <a:gd name="T3" fmla="*/ 125 h 330"/>
                <a:gd name="T4" fmla="*/ 103 w 291"/>
                <a:gd name="T5" fmla="*/ 10 h 330"/>
                <a:gd name="T6" fmla="*/ 155 w 291"/>
                <a:gd name="T7" fmla="*/ 0 h 330"/>
                <a:gd name="T8" fmla="*/ 143 w 291"/>
                <a:gd name="T9" fmla="*/ 135 h 330"/>
                <a:gd name="T10" fmla="*/ 264 w 291"/>
                <a:gd name="T11" fmla="*/ 96 h 330"/>
                <a:gd name="T12" fmla="*/ 279 w 291"/>
                <a:gd name="T13" fmla="*/ 146 h 330"/>
                <a:gd name="T14" fmla="*/ 164 w 291"/>
                <a:gd name="T15" fmla="*/ 176 h 330"/>
                <a:gd name="T16" fmla="*/ 291 w 291"/>
                <a:gd name="T17" fmla="*/ 263 h 330"/>
                <a:gd name="T18" fmla="*/ 246 w 291"/>
                <a:gd name="T19" fmla="*/ 307 h 330"/>
                <a:gd name="T20" fmla="*/ 144 w 291"/>
                <a:gd name="T21" fmla="*/ 210 h 330"/>
                <a:gd name="T22" fmla="*/ 122 w 291"/>
                <a:gd name="T23" fmla="*/ 330 h 330"/>
                <a:gd name="T24" fmla="*/ 73 w 291"/>
                <a:gd name="T25" fmla="*/ 312 h 330"/>
                <a:gd name="T26" fmla="*/ 97 w 291"/>
                <a:gd name="T27" fmla="*/ 211 h 330"/>
                <a:gd name="T28" fmla="*/ 0 w 291"/>
                <a:gd name="T29" fmla="*/ 272 h 330"/>
                <a:gd name="T30" fmla="*/ 5 w 291"/>
                <a:gd name="T31" fmla="*/ 222 h 330"/>
                <a:gd name="T32" fmla="*/ 83 w 291"/>
                <a:gd name="T33" fmla="*/ 166 h 330"/>
                <a:gd name="T34" fmla="*/ 9 w 291"/>
                <a:gd name="T35" fmla="*/ 169 h 330"/>
                <a:gd name="T36" fmla="*/ 15 w 291"/>
                <a:gd name="T37" fmla="*/ 120 h 330"/>
                <a:gd name="T38" fmla="*/ 15 w 291"/>
                <a:gd name="T39" fmla="*/ 12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91" h="330">
                  <a:moveTo>
                    <a:pt x="15" y="120"/>
                  </a:moveTo>
                  <a:lnTo>
                    <a:pt x="103" y="125"/>
                  </a:lnTo>
                  <a:lnTo>
                    <a:pt x="103" y="10"/>
                  </a:lnTo>
                  <a:lnTo>
                    <a:pt x="155" y="0"/>
                  </a:lnTo>
                  <a:lnTo>
                    <a:pt x="143" y="135"/>
                  </a:lnTo>
                  <a:lnTo>
                    <a:pt x="264" y="96"/>
                  </a:lnTo>
                  <a:lnTo>
                    <a:pt x="279" y="146"/>
                  </a:lnTo>
                  <a:lnTo>
                    <a:pt x="164" y="176"/>
                  </a:lnTo>
                  <a:lnTo>
                    <a:pt x="291" y="263"/>
                  </a:lnTo>
                  <a:lnTo>
                    <a:pt x="246" y="307"/>
                  </a:lnTo>
                  <a:lnTo>
                    <a:pt x="144" y="210"/>
                  </a:lnTo>
                  <a:lnTo>
                    <a:pt x="122" y="330"/>
                  </a:lnTo>
                  <a:lnTo>
                    <a:pt x="73" y="312"/>
                  </a:lnTo>
                  <a:lnTo>
                    <a:pt x="97" y="211"/>
                  </a:lnTo>
                  <a:lnTo>
                    <a:pt x="0" y="272"/>
                  </a:lnTo>
                  <a:lnTo>
                    <a:pt x="5" y="222"/>
                  </a:lnTo>
                  <a:lnTo>
                    <a:pt x="83" y="166"/>
                  </a:lnTo>
                  <a:lnTo>
                    <a:pt x="9" y="169"/>
                  </a:lnTo>
                  <a:lnTo>
                    <a:pt x="15" y="120"/>
                  </a:lnTo>
                  <a:lnTo>
                    <a:pt x="15" y="120"/>
                  </a:lnTo>
                  <a:close/>
                </a:path>
              </a:pathLst>
            </a:custGeom>
            <a:solidFill>
              <a:srgbClr val="4A9E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4550" y="380"/>
              <a:ext cx="33" cy="17"/>
            </a:xfrm>
            <a:custGeom>
              <a:avLst/>
              <a:gdLst>
                <a:gd name="T0" fmla="*/ 82 w 97"/>
                <a:gd name="T1" fmla="*/ 0 h 49"/>
                <a:gd name="T2" fmla="*/ 56 w 97"/>
                <a:gd name="T3" fmla="*/ 29 h 49"/>
                <a:gd name="T4" fmla="*/ 29 w 97"/>
                <a:gd name="T5" fmla="*/ 33 h 49"/>
                <a:gd name="T6" fmla="*/ 6 w 97"/>
                <a:gd name="T7" fmla="*/ 20 h 49"/>
                <a:gd name="T8" fmla="*/ 0 w 97"/>
                <a:gd name="T9" fmla="*/ 32 h 49"/>
                <a:gd name="T10" fmla="*/ 16 w 97"/>
                <a:gd name="T11" fmla="*/ 43 h 49"/>
                <a:gd name="T12" fmla="*/ 32 w 97"/>
                <a:gd name="T13" fmla="*/ 49 h 49"/>
                <a:gd name="T14" fmla="*/ 56 w 97"/>
                <a:gd name="T15" fmla="*/ 48 h 49"/>
                <a:gd name="T16" fmla="*/ 80 w 97"/>
                <a:gd name="T17" fmla="*/ 38 h 49"/>
                <a:gd name="T18" fmla="*/ 97 w 97"/>
                <a:gd name="T19" fmla="*/ 14 h 49"/>
                <a:gd name="T20" fmla="*/ 82 w 97"/>
                <a:gd name="T21" fmla="*/ 0 h 49"/>
                <a:gd name="T22" fmla="*/ 82 w 97"/>
                <a:gd name="T23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" h="49">
                  <a:moveTo>
                    <a:pt x="82" y="0"/>
                  </a:moveTo>
                  <a:lnTo>
                    <a:pt x="56" y="29"/>
                  </a:lnTo>
                  <a:lnTo>
                    <a:pt x="29" y="33"/>
                  </a:lnTo>
                  <a:lnTo>
                    <a:pt x="6" y="20"/>
                  </a:lnTo>
                  <a:lnTo>
                    <a:pt x="0" y="32"/>
                  </a:lnTo>
                  <a:lnTo>
                    <a:pt x="16" y="43"/>
                  </a:lnTo>
                  <a:lnTo>
                    <a:pt x="32" y="49"/>
                  </a:lnTo>
                  <a:lnTo>
                    <a:pt x="56" y="48"/>
                  </a:lnTo>
                  <a:lnTo>
                    <a:pt x="80" y="38"/>
                  </a:lnTo>
                  <a:lnTo>
                    <a:pt x="97" y="14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4544" y="396"/>
              <a:ext cx="32" cy="16"/>
            </a:xfrm>
            <a:custGeom>
              <a:avLst/>
              <a:gdLst>
                <a:gd name="T0" fmla="*/ 82 w 96"/>
                <a:gd name="T1" fmla="*/ 0 h 48"/>
                <a:gd name="T2" fmla="*/ 56 w 96"/>
                <a:gd name="T3" fmla="*/ 28 h 48"/>
                <a:gd name="T4" fmla="*/ 28 w 96"/>
                <a:gd name="T5" fmla="*/ 32 h 48"/>
                <a:gd name="T6" fmla="*/ 5 w 96"/>
                <a:gd name="T7" fmla="*/ 20 h 48"/>
                <a:gd name="T8" fmla="*/ 0 w 96"/>
                <a:gd name="T9" fmla="*/ 31 h 48"/>
                <a:gd name="T10" fmla="*/ 16 w 96"/>
                <a:gd name="T11" fmla="*/ 42 h 48"/>
                <a:gd name="T12" fmla="*/ 31 w 96"/>
                <a:gd name="T13" fmla="*/ 48 h 48"/>
                <a:gd name="T14" fmla="*/ 56 w 96"/>
                <a:gd name="T15" fmla="*/ 47 h 48"/>
                <a:gd name="T16" fmla="*/ 79 w 96"/>
                <a:gd name="T17" fmla="*/ 37 h 48"/>
                <a:gd name="T18" fmla="*/ 96 w 96"/>
                <a:gd name="T19" fmla="*/ 13 h 48"/>
                <a:gd name="T20" fmla="*/ 82 w 96"/>
                <a:gd name="T21" fmla="*/ 0 h 48"/>
                <a:gd name="T22" fmla="*/ 82 w 96"/>
                <a:gd name="T2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6" h="48">
                  <a:moveTo>
                    <a:pt x="82" y="0"/>
                  </a:moveTo>
                  <a:lnTo>
                    <a:pt x="56" y="28"/>
                  </a:lnTo>
                  <a:lnTo>
                    <a:pt x="28" y="32"/>
                  </a:lnTo>
                  <a:lnTo>
                    <a:pt x="5" y="20"/>
                  </a:lnTo>
                  <a:lnTo>
                    <a:pt x="0" y="31"/>
                  </a:lnTo>
                  <a:lnTo>
                    <a:pt x="16" y="42"/>
                  </a:lnTo>
                  <a:lnTo>
                    <a:pt x="31" y="48"/>
                  </a:lnTo>
                  <a:lnTo>
                    <a:pt x="56" y="47"/>
                  </a:lnTo>
                  <a:lnTo>
                    <a:pt x="79" y="37"/>
                  </a:lnTo>
                  <a:lnTo>
                    <a:pt x="96" y="13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4537" y="412"/>
              <a:ext cx="32" cy="15"/>
            </a:xfrm>
            <a:custGeom>
              <a:avLst/>
              <a:gdLst>
                <a:gd name="T0" fmla="*/ 82 w 97"/>
                <a:gd name="T1" fmla="*/ 0 h 47"/>
                <a:gd name="T2" fmla="*/ 56 w 97"/>
                <a:gd name="T3" fmla="*/ 29 h 47"/>
                <a:gd name="T4" fmla="*/ 29 w 97"/>
                <a:gd name="T5" fmla="*/ 32 h 47"/>
                <a:gd name="T6" fmla="*/ 6 w 97"/>
                <a:gd name="T7" fmla="*/ 19 h 47"/>
                <a:gd name="T8" fmla="*/ 0 w 97"/>
                <a:gd name="T9" fmla="*/ 30 h 47"/>
                <a:gd name="T10" fmla="*/ 16 w 97"/>
                <a:gd name="T11" fmla="*/ 41 h 47"/>
                <a:gd name="T12" fmla="*/ 32 w 97"/>
                <a:gd name="T13" fmla="*/ 47 h 47"/>
                <a:gd name="T14" fmla="*/ 56 w 97"/>
                <a:gd name="T15" fmla="*/ 47 h 47"/>
                <a:gd name="T16" fmla="*/ 80 w 97"/>
                <a:gd name="T17" fmla="*/ 36 h 47"/>
                <a:gd name="T18" fmla="*/ 97 w 97"/>
                <a:gd name="T19" fmla="*/ 13 h 47"/>
                <a:gd name="T20" fmla="*/ 82 w 97"/>
                <a:gd name="T21" fmla="*/ 0 h 47"/>
                <a:gd name="T22" fmla="*/ 82 w 97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" h="47">
                  <a:moveTo>
                    <a:pt x="82" y="0"/>
                  </a:moveTo>
                  <a:lnTo>
                    <a:pt x="56" y="29"/>
                  </a:lnTo>
                  <a:lnTo>
                    <a:pt x="29" y="32"/>
                  </a:lnTo>
                  <a:lnTo>
                    <a:pt x="6" y="19"/>
                  </a:lnTo>
                  <a:lnTo>
                    <a:pt x="0" y="30"/>
                  </a:lnTo>
                  <a:lnTo>
                    <a:pt x="16" y="41"/>
                  </a:lnTo>
                  <a:lnTo>
                    <a:pt x="32" y="47"/>
                  </a:lnTo>
                  <a:lnTo>
                    <a:pt x="56" y="47"/>
                  </a:lnTo>
                  <a:lnTo>
                    <a:pt x="80" y="36"/>
                  </a:lnTo>
                  <a:lnTo>
                    <a:pt x="97" y="13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4530" y="427"/>
              <a:ext cx="32" cy="16"/>
            </a:xfrm>
            <a:custGeom>
              <a:avLst/>
              <a:gdLst>
                <a:gd name="T0" fmla="*/ 82 w 96"/>
                <a:gd name="T1" fmla="*/ 0 h 48"/>
                <a:gd name="T2" fmla="*/ 56 w 96"/>
                <a:gd name="T3" fmla="*/ 29 h 48"/>
                <a:gd name="T4" fmla="*/ 29 w 96"/>
                <a:gd name="T5" fmla="*/ 33 h 48"/>
                <a:gd name="T6" fmla="*/ 6 w 96"/>
                <a:gd name="T7" fmla="*/ 20 h 48"/>
                <a:gd name="T8" fmla="*/ 0 w 96"/>
                <a:gd name="T9" fmla="*/ 30 h 48"/>
                <a:gd name="T10" fmla="*/ 16 w 96"/>
                <a:gd name="T11" fmla="*/ 43 h 48"/>
                <a:gd name="T12" fmla="*/ 31 w 96"/>
                <a:gd name="T13" fmla="*/ 48 h 48"/>
                <a:gd name="T14" fmla="*/ 56 w 96"/>
                <a:gd name="T15" fmla="*/ 48 h 48"/>
                <a:gd name="T16" fmla="*/ 80 w 96"/>
                <a:gd name="T17" fmla="*/ 36 h 48"/>
                <a:gd name="T18" fmla="*/ 96 w 96"/>
                <a:gd name="T19" fmla="*/ 14 h 48"/>
                <a:gd name="T20" fmla="*/ 82 w 96"/>
                <a:gd name="T21" fmla="*/ 0 h 48"/>
                <a:gd name="T22" fmla="*/ 82 w 96"/>
                <a:gd name="T2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6" h="48">
                  <a:moveTo>
                    <a:pt x="82" y="0"/>
                  </a:moveTo>
                  <a:lnTo>
                    <a:pt x="56" y="29"/>
                  </a:lnTo>
                  <a:lnTo>
                    <a:pt x="29" y="33"/>
                  </a:lnTo>
                  <a:lnTo>
                    <a:pt x="6" y="20"/>
                  </a:lnTo>
                  <a:lnTo>
                    <a:pt x="0" y="30"/>
                  </a:lnTo>
                  <a:lnTo>
                    <a:pt x="16" y="43"/>
                  </a:lnTo>
                  <a:lnTo>
                    <a:pt x="31" y="48"/>
                  </a:lnTo>
                  <a:lnTo>
                    <a:pt x="56" y="48"/>
                  </a:lnTo>
                  <a:lnTo>
                    <a:pt x="80" y="36"/>
                  </a:lnTo>
                  <a:lnTo>
                    <a:pt x="96" y="14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4515" y="522"/>
              <a:ext cx="137" cy="176"/>
            </a:xfrm>
            <a:custGeom>
              <a:avLst/>
              <a:gdLst>
                <a:gd name="T0" fmla="*/ 172 w 410"/>
                <a:gd name="T1" fmla="*/ 0 h 529"/>
                <a:gd name="T2" fmla="*/ 122 w 410"/>
                <a:gd name="T3" fmla="*/ 31 h 529"/>
                <a:gd name="T4" fmla="*/ 53 w 410"/>
                <a:gd name="T5" fmla="*/ 86 h 529"/>
                <a:gd name="T6" fmla="*/ 9 w 410"/>
                <a:gd name="T7" fmla="*/ 144 h 529"/>
                <a:gd name="T8" fmla="*/ 0 w 410"/>
                <a:gd name="T9" fmla="*/ 235 h 529"/>
                <a:gd name="T10" fmla="*/ 21 w 410"/>
                <a:gd name="T11" fmla="*/ 325 h 529"/>
                <a:gd name="T12" fmla="*/ 65 w 410"/>
                <a:gd name="T13" fmla="*/ 394 h 529"/>
                <a:gd name="T14" fmla="*/ 140 w 410"/>
                <a:gd name="T15" fmla="*/ 476 h 529"/>
                <a:gd name="T16" fmla="*/ 200 w 410"/>
                <a:gd name="T17" fmla="*/ 506 h 529"/>
                <a:gd name="T18" fmla="*/ 297 w 410"/>
                <a:gd name="T19" fmla="*/ 529 h 529"/>
                <a:gd name="T20" fmla="*/ 410 w 410"/>
                <a:gd name="T21" fmla="*/ 522 h 529"/>
                <a:gd name="T22" fmla="*/ 392 w 410"/>
                <a:gd name="T23" fmla="*/ 512 h 529"/>
                <a:gd name="T24" fmla="*/ 297 w 410"/>
                <a:gd name="T25" fmla="*/ 510 h 529"/>
                <a:gd name="T26" fmla="*/ 205 w 410"/>
                <a:gd name="T27" fmla="*/ 487 h 529"/>
                <a:gd name="T28" fmla="*/ 147 w 410"/>
                <a:gd name="T29" fmla="*/ 460 h 529"/>
                <a:gd name="T30" fmla="*/ 68 w 410"/>
                <a:gd name="T31" fmla="*/ 374 h 529"/>
                <a:gd name="T32" fmla="*/ 31 w 410"/>
                <a:gd name="T33" fmla="*/ 313 h 529"/>
                <a:gd name="T34" fmla="*/ 15 w 410"/>
                <a:gd name="T35" fmla="*/ 233 h 529"/>
                <a:gd name="T36" fmla="*/ 25 w 410"/>
                <a:gd name="T37" fmla="*/ 151 h 529"/>
                <a:gd name="T38" fmla="*/ 61 w 410"/>
                <a:gd name="T39" fmla="*/ 98 h 529"/>
                <a:gd name="T40" fmla="*/ 136 w 410"/>
                <a:gd name="T41" fmla="*/ 37 h 529"/>
                <a:gd name="T42" fmla="*/ 187 w 410"/>
                <a:gd name="T43" fmla="*/ 10 h 529"/>
                <a:gd name="T44" fmla="*/ 172 w 410"/>
                <a:gd name="T45" fmla="*/ 0 h 529"/>
                <a:gd name="T46" fmla="*/ 172 w 410"/>
                <a:gd name="T47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10" h="529">
                  <a:moveTo>
                    <a:pt x="172" y="0"/>
                  </a:moveTo>
                  <a:lnTo>
                    <a:pt x="122" y="31"/>
                  </a:lnTo>
                  <a:lnTo>
                    <a:pt x="53" y="86"/>
                  </a:lnTo>
                  <a:lnTo>
                    <a:pt x="9" y="144"/>
                  </a:lnTo>
                  <a:lnTo>
                    <a:pt x="0" y="235"/>
                  </a:lnTo>
                  <a:lnTo>
                    <a:pt x="21" y="325"/>
                  </a:lnTo>
                  <a:lnTo>
                    <a:pt x="65" y="394"/>
                  </a:lnTo>
                  <a:lnTo>
                    <a:pt x="140" y="476"/>
                  </a:lnTo>
                  <a:lnTo>
                    <a:pt x="200" y="506"/>
                  </a:lnTo>
                  <a:lnTo>
                    <a:pt x="297" y="529"/>
                  </a:lnTo>
                  <a:lnTo>
                    <a:pt x="410" y="522"/>
                  </a:lnTo>
                  <a:lnTo>
                    <a:pt x="392" y="512"/>
                  </a:lnTo>
                  <a:lnTo>
                    <a:pt x="297" y="510"/>
                  </a:lnTo>
                  <a:lnTo>
                    <a:pt x="205" y="487"/>
                  </a:lnTo>
                  <a:lnTo>
                    <a:pt x="147" y="460"/>
                  </a:lnTo>
                  <a:lnTo>
                    <a:pt x="68" y="374"/>
                  </a:lnTo>
                  <a:lnTo>
                    <a:pt x="31" y="313"/>
                  </a:lnTo>
                  <a:lnTo>
                    <a:pt x="15" y="233"/>
                  </a:lnTo>
                  <a:lnTo>
                    <a:pt x="25" y="151"/>
                  </a:lnTo>
                  <a:lnTo>
                    <a:pt x="61" y="98"/>
                  </a:lnTo>
                  <a:lnTo>
                    <a:pt x="136" y="37"/>
                  </a:lnTo>
                  <a:lnTo>
                    <a:pt x="187" y="10"/>
                  </a:lnTo>
                  <a:lnTo>
                    <a:pt x="172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4744" y="341"/>
              <a:ext cx="165" cy="188"/>
            </a:xfrm>
            <a:custGeom>
              <a:avLst/>
              <a:gdLst>
                <a:gd name="T0" fmla="*/ 0 w 497"/>
                <a:gd name="T1" fmla="*/ 126 h 562"/>
                <a:gd name="T2" fmla="*/ 108 w 497"/>
                <a:gd name="T3" fmla="*/ 45 h 562"/>
                <a:gd name="T4" fmla="*/ 203 w 497"/>
                <a:gd name="T5" fmla="*/ 5 h 562"/>
                <a:gd name="T6" fmla="*/ 280 w 497"/>
                <a:gd name="T7" fmla="*/ 0 h 562"/>
                <a:gd name="T8" fmla="*/ 372 w 497"/>
                <a:gd name="T9" fmla="*/ 45 h 562"/>
                <a:gd name="T10" fmla="*/ 450 w 497"/>
                <a:gd name="T11" fmla="*/ 135 h 562"/>
                <a:gd name="T12" fmla="*/ 491 w 497"/>
                <a:gd name="T13" fmla="*/ 251 h 562"/>
                <a:gd name="T14" fmla="*/ 497 w 497"/>
                <a:gd name="T15" fmla="*/ 341 h 562"/>
                <a:gd name="T16" fmla="*/ 456 w 497"/>
                <a:gd name="T17" fmla="*/ 461 h 562"/>
                <a:gd name="T18" fmla="*/ 386 w 497"/>
                <a:gd name="T19" fmla="*/ 562 h 562"/>
                <a:gd name="T20" fmla="*/ 377 w 497"/>
                <a:gd name="T21" fmla="*/ 549 h 562"/>
                <a:gd name="T22" fmla="*/ 442 w 497"/>
                <a:gd name="T23" fmla="*/ 452 h 562"/>
                <a:gd name="T24" fmla="*/ 480 w 497"/>
                <a:gd name="T25" fmla="*/ 336 h 562"/>
                <a:gd name="T26" fmla="*/ 472 w 497"/>
                <a:gd name="T27" fmla="*/ 255 h 562"/>
                <a:gd name="T28" fmla="*/ 434 w 497"/>
                <a:gd name="T29" fmla="*/ 144 h 562"/>
                <a:gd name="T30" fmla="*/ 367 w 497"/>
                <a:gd name="T31" fmla="*/ 61 h 562"/>
                <a:gd name="T32" fmla="*/ 290 w 497"/>
                <a:gd name="T33" fmla="*/ 19 h 562"/>
                <a:gd name="T34" fmla="*/ 204 w 497"/>
                <a:gd name="T35" fmla="*/ 24 h 562"/>
                <a:gd name="T36" fmla="*/ 108 w 497"/>
                <a:gd name="T37" fmla="*/ 65 h 562"/>
                <a:gd name="T38" fmla="*/ 8 w 497"/>
                <a:gd name="T39" fmla="*/ 139 h 562"/>
                <a:gd name="T40" fmla="*/ 0 w 497"/>
                <a:gd name="T41" fmla="*/ 126 h 562"/>
                <a:gd name="T42" fmla="*/ 0 w 497"/>
                <a:gd name="T43" fmla="*/ 126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7" h="562">
                  <a:moveTo>
                    <a:pt x="0" y="126"/>
                  </a:moveTo>
                  <a:lnTo>
                    <a:pt x="108" y="45"/>
                  </a:lnTo>
                  <a:lnTo>
                    <a:pt x="203" y="5"/>
                  </a:lnTo>
                  <a:lnTo>
                    <a:pt x="280" y="0"/>
                  </a:lnTo>
                  <a:lnTo>
                    <a:pt x="372" y="45"/>
                  </a:lnTo>
                  <a:lnTo>
                    <a:pt x="450" y="135"/>
                  </a:lnTo>
                  <a:lnTo>
                    <a:pt x="491" y="251"/>
                  </a:lnTo>
                  <a:lnTo>
                    <a:pt x="497" y="341"/>
                  </a:lnTo>
                  <a:lnTo>
                    <a:pt x="456" y="461"/>
                  </a:lnTo>
                  <a:lnTo>
                    <a:pt x="386" y="562"/>
                  </a:lnTo>
                  <a:lnTo>
                    <a:pt x="377" y="549"/>
                  </a:lnTo>
                  <a:lnTo>
                    <a:pt x="442" y="452"/>
                  </a:lnTo>
                  <a:lnTo>
                    <a:pt x="480" y="336"/>
                  </a:lnTo>
                  <a:lnTo>
                    <a:pt x="472" y="255"/>
                  </a:lnTo>
                  <a:lnTo>
                    <a:pt x="434" y="144"/>
                  </a:lnTo>
                  <a:lnTo>
                    <a:pt x="367" y="61"/>
                  </a:lnTo>
                  <a:lnTo>
                    <a:pt x="290" y="19"/>
                  </a:lnTo>
                  <a:lnTo>
                    <a:pt x="204" y="24"/>
                  </a:lnTo>
                  <a:lnTo>
                    <a:pt x="108" y="65"/>
                  </a:lnTo>
                  <a:lnTo>
                    <a:pt x="8" y="139"/>
                  </a:lnTo>
                  <a:lnTo>
                    <a:pt x="0" y="126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4998" y="726"/>
              <a:ext cx="161" cy="33"/>
            </a:xfrm>
            <a:custGeom>
              <a:avLst/>
              <a:gdLst>
                <a:gd name="T0" fmla="*/ 4 w 481"/>
                <a:gd name="T1" fmla="*/ 0 h 99"/>
                <a:gd name="T2" fmla="*/ 112 w 481"/>
                <a:gd name="T3" fmla="*/ 20 h 99"/>
                <a:gd name="T4" fmla="*/ 138 w 481"/>
                <a:gd name="T5" fmla="*/ 4 h 99"/>
                <a:gd name="T6" fmla="*/ 163 w 481"/>
                <a:gd name="T7" fmla="*/ 6 h 99"/>
                <a:gd name="T8" fmla="*/ 186 w 481"/>
                <a:gd name="T9" fmla="*/ 23 h 99"/>
                <a:gd name="T10" fmla="*/ 211 w 481"/>
                <a:gd name="T11" fmla="*/ 55 h 99"/>
                <a:gd name="T12" fmla="*/ 481 w 481"/>
                <a:gd name="T13" fmla="*/ 84 h 99"/>
                <a:gd name="T14" fmla="*/ 470 w 481"/>
                <a:gd name="T15" fmla="*/ 99 h 99"/>
                <a:gd name="T16" fmla="*/ 196 w 481"/>
                <a:gd name="T17" fmla="*/ 69 h 99"/>
                <a:gd name="T18" fmla="*/ 175 w 481"/>
                <a:gd name="T19" fmla="*/ 38 h 99"/>
                <a:gd name="T20" fmla="*/ 152 w 481"/>
                <a:gd name="T21" fmla="*/ 23 h 99"/>
                <a:gd name="T22" fmla="*/ 115 w 481"/>
                <a:gd name="T23" fmla="*/ 36 h 99"/>
                <a:gd name="T24" fmla="*/ 0 w 481"/>
                <a:gd name="T25" fmla="*/ 14 h 99"/>
                <a:gd name="T26" fmla="*/ 4 w 481"/>
                <a:gd name="T27" fmla="*/ 0 h 99"/>
                <a:gd name="T28" fmla="*/ 4 w 481"/>
                <a:gd name="T2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1" h="99">
                  <a:moveTo>
                    <a:pt x="4" y="0"/>
                  </a:moveTo>
                  <a:lnTo>
                    <a:pt x="112" y="20"/>
                  </a:lnTo>
                  <a:lnTo>
                    <a:pt x="138" y="4"/>
                  </a:lnTo>
                  <a:lnTo>
                    <a:pt x="163" y="6"/>
                  </a:lnTo>
                  <a:lnTo>
                    <a:pt x="186" y="23"/>
                  </a:lnTo>
                  <a:lnTo>
                    <a:pt x="211" y="55"/>
                  </a:lnTo>
                  <a:lnTo>
                    <a:pt x="481" y="84"/>
                  </a:lnTo>
                  <a:lnTo>
                    <a:pt x="470" y="99"/>
                  </a:lnTo>
                  <a:lnTo>
                    <a:pt x="196" y="69"/>
                  </a:lnTo>
                  <a:lnTo>
                    <a:pt x="175" y="38"/>
                  </a:lnTo>
                  <a:lnTo>
                    <a:pt x="152" y="23"/>
                  </a:lnTo>
                  <a:lnTo>
                    <a:pt x="115" y="36"/>
                  </a:lnTo>
                  <a:lnTo>
                    <a:pt x="0" y="1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4962" y="827"/>
              <a:ext cx="121" cy="95"/>
            </a:xfrm>
            <a:custGeom>
              <a:avLst/>
              <a:gdLst>
                <a:gd name="T0" fmla="*/ 3 w 364"/>
                <a:gd name="T1" fmla="*/ 0 h 287"/>
                <a:gd name="T2" fmla="*/ 70 w 364"/>
                <a:gd name="T3" fmla="*/ 52 h 287"/>
                <a:gd name="T4" fmla="*/ 106 w 364"/>
                <a:gd name="T5" fmla="*/ 50 h 287"/>
                <a:gd name="T6" fmla="*/ 131 w 364"/>
                <a:gd name="T7" fmla="*/ 71 h 287"/>
                <a:gd name="T8" fmla="*/ 146 w 364"/>
                <a:gd name="T9" fmla="*/ 99 h 287"/>
                <a:gd name="T10" fmla="*/ 146 w 364"/>
                <a:gd name="T11" fmla="*/ 132 h 287"/>
                <a:gd name="T12" fmla="*/ 364 w 364"/>
                <a:gd name="T13" fmla="*/ 271 h 287"/>
                <a:gd name="T14" fmla="*/ 359 w 364"/>
                <a:gd name="T15" fmla="*/ 287 h 287"/>
                <a:gd name="T16" fmla="*/ 128 w 364"/>
                <a:gd name="T17" fmla="*/ 139 h 287"/>
                <a:gd name="T18" fmla="*/ 131 w 364"/>
                <a:gd name="T19" fmla="*/ 115 h 287"/>
                <a:gd name="T20" fmla="*/ 122 w 364"/>
                <a:gd name="T21" fmla="*/ 85 h 287"/>
                <a:gd name="T22" fmla="*/ 97 w 364"/>
                <a:gd name="T23" fmla="*/ 65 h 287"/>
                <a:gd name="T24" fmla="*/ 57 w 364"/>
                <a:gd name="T25" fmla="*/ 65 h 287"/>
                <a:gd name="T26" fmla="*/ 0 w 364"/>
                <a:gd name="T27" fmla="*/ 19 h 287"/>
                <a:gd name="T28" fmla="*/ 3 w 364"/>
                <a:gd name="T29" fmla="*/ 0 h 287"/>
                <a:gd name="T30" fmla="*/ 3 w 364"/>
                <a:gd name="T3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64" h="287">
                  <a:moveTo>
                    <a:pt x="3" y="0"/>
                  </a:moveTo>
                  <a:lnTo>
                    <a:pt x="70" y="52"/>
                  </a:lnTo>
                  <a:lnTo>
                    <a:pt x="106" y="50"/>
                  </a:lnTo>
                  <a:lnTo>
                    <a:pt x="131" y="71"/>
                  </a:lnTo>
                  <a:lnTo>
                    <a:pt x="146" y="99"/>
                  </a:lnTo>
                  <a:lnTo>
                    <a:pt x="146" y="132"/>
                  </a:lnTo>
                  <a:lnTo>
                    <a:pt x="364" y="271"/>
                  </a:lnTo>
                  <a:lnTo>
                    <a:pt x="359" y="287"/>
                  </a:lnTo>
                  <a:lnTo>
                    <a:pt x="128" y="139"/>
                  </a:lnTo>
                  <a:lnTo>
                    <a:pt x="131" y="115"/>
                  </a:lnTo>
                  <a:lnTo>
                    <a:pt x="122" y="85"/>
                  </a:lnTo>
                  <a:lnTo>
                    <a:pt x="97" y="65"/>
                  </a:lnTo>
                  <a:lnTo>
                    <a:pt x="57" y="65"/>
                  </a:lnTo>
                  <a:lnTo>
                    <a:pt x="0" y="19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5153" y="808"/>
              <a:ext cx="13" cy="31"/>
            </a:xfrm>
            <a:custGeom>
              <a:avLst/>
              <a:gdLst>
                <a:gd name="T0" fmla="*/ 0 w 38"/>
                <a:gd name="T1" fmla="*/ 0 h 94"/>
                <a:gd name="T2" fmla="*/ 22 w 38"/>
                <a:gd name="T3" fmla="*/ 11 h 94"/>
                <a:gd name="T4" fmla="*/ 38 w 38"/>
                <a:gd name="T5" fmla="*/ 33 h 94"/>
                <a:gd name="T6" fmla="*/ 35 w 38"/>
                <a:gd name="T7" fmla="*/ 94 h 94"/>
                <a:gd name="T8" fmla="*/ 18 w 38"/>
                <a:gd name="T9" fmla="*/ 94 h 94"/>
                <a:gd name="T10" fmla="*/ 25 w 38"/>
                <a:gd name="T11" fmla="*/ 33 h 94"/>
                <a:gd name="T12" fmla="*/ 0 w 38"/>
                <a:gd name="T13" fmla="*/ 0 h 94"/>
                <a:gd name="T14" fmla="*/ 0 w 38"/>
                <a:gd name="T1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94">
                  <a:moveTo>
                    <a:pt x="0" y="0"/>
                  </a:moveTo>
                  <a:lnTo>
                    <a:pt x="22" y="11"/>
                  </a:lnTo>
                  <a:lnTo>
                    <a:pt x="38" y="33"/>
                  </a:lnTo>
                  <a:lnTo>
                    <a:pt x="35" y="94"/>
                  </a:lnTo>
                  <a:lnTo>
                    <a:pt x="18" y="94"/>
                  </a:lnTo>
                  <a:lnTo>
                    <a:pt x="25" y="3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5174" y="832"/>
              <a:ext cx="15" cy="15"/>
            </a:xfrm>
            <a:custGeom>
              <a:avLst/>
              <a:gdLst>
                <a:gd name="T0" fmla="*/ 30 w 46"/>
                <a:gd name="T1" fmla="*/ 0 h 47"/>
                <a:gd name="T2" fmla="*/ 46 w 46"/>
                <a:gd name="T3" fmla="*/ 14 h 47"/>
                <a:gd name="T4" fmla="*/ 6 w 46"/>
                <a:gd name="T5" fmla="*/ 47 h 47"/>
                <a:gd name="T6" fmla="*/ 0 w 46"/>
                <a:gd name="T7" fmla="*/ 41 h 47"/>
                <a:gd name="T8" fmla="*/ 24 w 46"/>
                <a:gd name="T9" fmla="*/ 17 h 47"/>
                <a:gd name="T10" fmla="*/ 30 w 46"/>
                <a:gd name="T11" fmla="*/ 0 h 47"/>
                <a:gd name="T12" fmla="*/ 30 w 46"/>
                <a:gd name="T1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47">
                  <a:moveTo>
                    <a:pt x="30" y="0"/>
                  </a:moveTo>
                  <a:lnTo>
                    <a:pt x="46" y="14"/>
                  </a:lnTo>
                  <a:lnTo>
                    <a:pt x="6" y="47"/>
                  </a:lnTo>
                  <a:lnTo>
                    <a:pt x="0" y="41"/>
                  </a:lnTo>
                  <a:lnTo>
                    <a:pt x="24" y="17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5177" y="851"/>
              <a:ext cx="18" cy="8"/>
            </a:xfrm>
            <a:custGeom>
              <a:avLst/>
              <a:gdLst>
                <a:gd name="T0" fmla="*/ 0 w 55"/>
                <a:gd name="T1" fmla="*/ 17 h 25"/>
                <a:gd name="T2" fmla="*/ 37 w 55"/>
                <a:gd name="T3" fmla="*/ 14 h 25"/>
                <a:gd name="T4" fmla="*/ 55 w 55"/>
                <a:gd name="T5" fmla="*/ 0 h 25"/>
                <a:gd name="T6" fmla="*/ 51 w 55"/>
                <a:gd name="T7" fmla="*/ 20 h 25"/>
                <a:gd name="T8" fmla="*/ 5 w 55"/>
                <a:gd name="T9" fmla="*/ 25 h 25"/>
                <a:gd name="T10" fmla="*/ 0 w 55"/>
                <a:gd name="T11" fmla="*/ 17 h 25"/>
                <a:gd name="T12" fmla="*/ 0 w 55"/>
                <a:gd name="T13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25">
                  <a:moveTo>
                    <a:pt x="0" y="17"/>
                  </a:moveTo>
                  <a:lnTo>
                    <a:pt x="37" y="14"/>
                  </a:lnTo>
                  <a:lnTo>
                    <a:pt x="55" y="0"/>
                  </a:lnTo>
                  <a:lnTo>
                    <a:pt x="51" y="20"/>
                  </a:lnTo>
                  <a:lnTo>
                    <a:pt x="5" y="25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5167" y="867"/>
              <a:ext cx="20" cy="9"/>
            </a:xfrm>
            <a:custGeom>
              <a:avLst/>
              <a:gdLst>
                <a:gd name="T0" fmla="*/ 0 w 60"/>
                <a:gd name="T1" fmla="*/ 10 h 28"/>
                <a:gd name="T2" fmla="*/ 38 w 60"/>
                <a:gd name="T3" fmla="*/ 28 h 28"/>
                <a:gd name="T4" fmla="*/ 60 w 60"/>
                <a:gd name="T5" fmla="*/ 14 h 28"/>
                <a:gd name="T6" fmla="*/ 32 w 60"/>
                <a:gd name="T7" fmla="*/ 14 h 28"/>
                <a:gd name="T8" fmla="*/ 1 w 60"/>
                <a:gd name="T9" fmla="*/ 0 h 28"/>
                <a:gd name="T10" fmla="*/ 0 w 60"/>
                <a:gd name="T11" fmla="*/ 10 h 28"/>
                <a:gd name="T12" fmla="*/ 0 w 60"/>
                <a:gd name="T13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28">
                  <a:moveTo>
                    <a:pt x="0" y="10"/>
                  </a:moveTo>
                  <a:lnTo>
                    <a:pt x="38" y="28"/>
                  </a:lnTo>
                  <a:lnTo>
                    <a:pt x="60" y="14"/>
                  </a:lnTo>
                  <a:lnTo>
                    <a:pt x="32" y="14"/>
                  </a:lnTo>
                  <a:lnTo>
                    <a:pt x="1" y="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5082" y="872"/>
              <a:ext cx="82" cy="91"/>
            </a:xfrm>
            <a:custGeom>
              <a:avLst/>
              <a:gdLst>
                <a:gd name="T0" fmla="*/ 235 w 246"/>
                <a:gd name="T1" fmla="*/ 0 h 273"/>
                <a:gd name="T2" fmla="*/ 222 w 246"/>
                <a:gd name="T3" fmla="*/ 28 h 273"/>
                <a:gd name="T4" fmla="*/ 191 w 246"/>
                <a:gd name="T5" fmla="*/ 60 h 273"/>
                <a:gd name="T6" fmla="*/ 119 w 246"/>
                <a:gd name="T7" fmla="*/ 116 h 273"/>
                <a:gd name="T8" fmla="*/ 78 w 246"/>
                <a:gd name="T9" fmla="*/ 225 h 273"/>
                <a:gd name="T10" fmla="*/ 29 w 246"/>
                <a:gd name="T11" fmla="*/ 262 h 273"/>
                <a:gd name="T12" fmla="*/ 0 w 246"/>
                <a:gd name="T13" fmla="*/ 267 h 273"/>
                <a:gd name="T14" fmla="*/ 26 w 246"/>
                <a:gd name="T15" fmla="*/ 273 h 273"/>
                <a:gd name="T16" fmla="*/ 85 w 246"/>
                <a:gd name="T17" fmla="*/ 237 h 273"/>
                <a:gd name="T18" fmla="*/ 130 w 246"/>
                <a:gd name="T19" fmla="*/ 120 h 273"/>
                <a:gd name="T20" fmla="*/ 202 w 246"/>
                <a:gd name="T21" fmla="*/ 65 h 273"/>
                <a:gd name="T22" fmla="*/ 227 w 246"/>
                <a:gd name="T23" fmla="*/ 35 h 273"/>
                <a:gd name="T24" fmla="*/ 246 w 246"/>
                <a:gd name="T25" fmla="*/ 4 h 273"/>
                <a:gd name="T26" fmla="*/ 235 w 246"/>
                <a:gd name="T27" fmla="*/ 0 h 273"/>
                <a:gd name="T28" fmla="*/ 235 w 246"/>
                <a:gd name="T29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6" h="273">
                  <a:moveTo>
                    <a:pt x="235" y="0"/>
                  </a:moveTo>
                  <a:lnTo>
                    <a:pt x="222" y="28"/>
                  </a:lnTo>
                  <a:lnTo>
                    <a:pt x="191" y="60"/>
                  </a:lnTo>
                  <a:lnTo>
                    <a:pt x="119" y="116"/>
                  </a:lnTo>
                  <a:lnTo>
                    <a:pt x="78" y="225"/>
                  </a:lnTo>
                  <a:lnTo>
                    <a:pt x="29" y="262"/>
                  </a:lnTo>
                  <a:lnTo>
                    <a:pt x="0" y="267"/>
                  </a:lnTo>
                  <a:lnTo>
                    <a:pt x="26" y="273"/>
                  </a:lnTo>
                  <a:lnTo>
                    <a:pt x="85" y="237"/>
                  </a:lnTo>
                  <a:lnTo>
                    <a:pt x="130" y="120"/>
                  </a:lnTo>
                  <a:lnTo>
                    <a:pt x="202" y="65"/>
                  </a:lnTo>
                  <a:lnTo>
                    <a:pt x="227" y="35"/>
                  </a:lnTo>
                  <a:lnTo>
                    <a:pt x="246" y="4"/>
                  </a:lnTo>
                  <a:lnTo>
                    <a:pt x="235" y="0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5167" y="623"/>
              <a:ext cx="28" cy="29"/>
            </a:xfrm>
            <a:custGeom>
              <a:avLst/>
              <a:gdLst>
                <a:gd name="T0" fmla="*/ 0 w 85"/>
                <a:gd name="T1" fmla="*/ 4 h 86"/>
                <a:gd name="T2" fmla="*/ 27 w 85"/>
                <a:gd name="T3" fmla="*/ 0 h 86"/>
                <a:gd name="T4" fmla="*/ 62 w 85"/>
                <a:gd name="T5" fmla="*/ 15 h 86"/>
                <a:gd name="T6" fmla="*/ 85 w 85"/>
                <a:gd name="T7" fmla="*/ 75 h 86"/>
                <a:gd name="T8" fmla="*/ 76 w 85"/>
                <a:gd name="T9" fmla="*/ 86 h 86"/>
                <a:gd name="T10" fmla="*/ 54 w 85"/>
                <a:gd name="T11" fmla="*/ 25 h 86"/>
                <a:gd name="T12" fmla="*/ 25 w 85"/>
                <a:gd name="T13" fmla="*/ 9 h 86"/>
                <a:gd name="T14" fmla="*/ 0 w 85"/>
                <a:gd name="T15" fmla="*/ 4 h 86"/>
                <a:gd name="T16" fmla="*/ 0 w 85"/>
                <a:gd name="T17" fmla="*/ 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86">
                  <a:moveTo>
                    <a:pt x="0" y="4"/>
                  </a:moveTo>
                  <a:lnTo>
                    <a:pt x="27" y="0"/>
                  </a:lnTo>
                  <a:lnTo>
                    <a:pt x="62" y="15"/>
                  </a:lnTo>
                  <a:lnTo>
                    <a:pt x="85" y="75"/>
                  </a:lnTo>
                  <a:lnTo>
                    <a:pt x="76" y="86"/>
                  </a:lnTo>
                  <a:lnTo>
                    <a:pt x="54" y="25"/>
                  </a:lnTo>
                  <a:lnTo>
                    <a:pt x="25" y="9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5204" y="632"/>
              <a:ext cx="12" cy="19"/>
            </a:xfrm>
            <a:custGeom>
              <a:avLst/>
              <a:gdLst>
                <a:gd name="T0" fmla="*/ 12 w 35"/>
                <a:gd name="T1" fmla="*/ 0 h 59"/>
                <a:gd name="T2" fmla="*/ 35 w 35"/>
                <a:gd name="T3" fmla="*/ 9 h 59"/>
                <a:gd name="T4" fmla="*/ 12 w 35"/>
                <a:gd name="T5" fmla="*/ 59 h 59"/>
                <a:gd name="T6" fmla="*/ 0 w 35"/>
                <a:gd name="T7" fmla="*/ 59 h 59"/>
                <a:gd name="T8" fmla="*/ 25 w 35"/>
                <a:gd name="T9" fmla="*/ 12 h 59"/>
                <a:gd name="T10" fmla="*/ 12 w 35"/>
                <a:gd name="T11" fmla="*/ 5 h 59"/>
                <a:gd name="T12" fmla="*/ 12 w 35"/>
                <a:gd name="T13" fmla="*/ 0 h 59"/>
                <a:gd name="T14" fmla="*/ 12 w 35"/>
                <a:gd name="T15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59">
                  <a:moveTo>
                    <a:pt x="12" y="0"/>
                  </a:moveTo>
                  <a:lnTo>
                    <a:pt x="35" y="9"/>
                  </a:lnTo>
                  <a:lnTo>
                    <a:pt x="12" y="59"/>
                  </a:lnTo>
                  <a:lnTo>
                    <a:pt x="0" y="59"/>
                  </a:lnTo>
                  <a:lnTo>
                    <a:pt x="25" y="12"/>
                  </a:lnTo>
                  <a:lnTo>
                    <a:pt x="12" y="5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5214" y="645"/>
              <a:ext cx="16" cy="14"/>
            </a:xfrm>
            <a:custGeom>
              <a:avLst/>
              <a:gdLst>
                <a:gd name="T0" fmla="*/ 40 w 49"/>
                <a:gd name="T1" fmla="*/ 0 h 43"/>
                <a:gd name="T2" fmla="*/ 49 w 49"/>
                <a:gd name="T3" fmla="*/ 18 h 43"/>
                <a:gd name="T4" fmla="*/ 0 w 49"/>
                <a:gd name="T5" fmla="*/ 43 h 43"/>
                <a:gd name="T6" fmla="*/ 3 w 49"/>
                <a:gd name="T7" fmla="*/ 33 h 43"/>
                <a:gd name="T8" fmla="*/ 35 w 49"/>
                <a:gd name="T9" fmla="*/ 16 h 43"/>
                <a:gd name="T10" fmla="*/ 40 w 49"/>
                <a:gd name="T11" fmla="*/ 0 h 43"/>
                <a:gd name="T12" fmla="*/ 40 w 49"/>
                <a:gd name="T13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43">
                  <a:moveTo>
                    <a:pt x="40" y="0"/>
                  </a:moveTo>
                  <a:lnTo>
                    <a:pt x="49" y="18"/>
                  </a:lnTo>
                  <a:lnTo>
                    <a:pt x="0" y="43"/>
                  </a:lnTo>
                  <a:lnTo>
                    <a:pt x="3" y="33"/>
                  </a:lnTo>
                  <a:lnTo>
                    <a:pt x="35" y="16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5212" y="664"/>
              <a:ext cx="19" cy="10"/>
            </a:xfrm>
            <a:custGeom>
              <a:avLst/>
              <a:gdLst>
                <a:gd name="T0" fmla="*/ 0 w 55"/>
                <a:gd name="T1" fmla="*/ 26 h 32"/>
                <a:gd name="T2" fmla="*/ 40 w 55"/>
                <a:gd name="T3" fmla="*/ 32 h 32"/>
                <a:gd name="T4" fmla="*/ 55 w 55"/>
                <a:gd name="T5" fmla="*/ 0 h 32"/>
                <a:gd name="T6" fmla="*/ 45 w 55"/>
                <a:gd name="T7" fmla="*/ 3 h 32"/>
                <a:gd name="T8" fmla="*/ 33 w 55"/>
                <a:gd name="T9" fmla="*/ 24 h 32"/>
                <a:gd name="T10" fmla="*/ 5 w 55"/>
                <a:gd name="T11" fmla="*/ 20 h 32"/>
                <a:gd name="T12" fmla="*/ 0 w 55"/>
                <a:gd name="T13" fmla="*/ 26 h 32"/>
                <a:gd name="T14" fmla="*/ 0 w 55"/>
                <a:gd name="T15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32">
                  <a:moveTo>
                    <a:pt x="0" y="26"/>
                  </a:moveTo>
                  <a:lnTo>
                    <a:pt x="40" y="32"/>
                  </a:lnTo>
                  <a:lnTo>
                    <a:pt x="55" y="0"/>
                  </a:lnTo>
                  <a:lnTo>
                    <a:pt x="45" y="3"/>
                  </a:lnTo>
                  <a:lnTo>
                    <a:pt x="33" y="24"/>
                  </a:lnTo>
                  <a:lnTo>
                    <a:pt x="5" y="20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5183" y="674"/>
              <a:ext cx="28" cy="118"/>
            </a:xfrm>
            <a:custGeom>
              <a:avLst/>
              <a:gdLst>
                <a:gd name="T0" fmla="*/ 69 w 85"/>
                <a:gd name="T1" fmla="*/ 0 h 353"/>
                <a:gd name="T2" fmla="*/ 75 w 85"/>
                <a:gd name="T3" fmla="*/ 41 h 353"/>
                <a:gd name="T4" fmla="*/ 62 w 85"/>
                <a:gd name="T5" fmla="*/ 81 h 353"/>
                <a:gd name="T6" fmla="*/ 20 w 85"/>
                <a:gd name="T7" fmla="*/ 184 h 353"/>
                <a:gd name="T8" fmla="*/ 29 w 85"/>
                <a:gd name="T9" fmla="*/ 295 h 353"/>
                <a:gd name="T10" fmla="*/ 0 w 85"/>
                <a:gd name="T11" fmla="*/ 353 h 353"/>
                <a:gd name="T12" fmla="*/ 9 w 85"/>
                <a:gd name="T13" fmla="*/ 353 h 353"/>
                <a:gd name="T14" fmla="*/ 40 w 85"/>
                <a:gd name="T15" fmla="*/ 297 h 353"/>
                <a:gd name="T16" fmla="*/ 30 w 85"/>
                <a:gd name="T17" fmla="*/ 180 h 353"/>
                <a:gd name="T18" fmla="*/ 73 w 85"/>
                <a:gd name="T19" fmla="*/ 84 h 353"/>
                <a:gd name="T20" fmla="*/ 85 w 85"/>
                <a:gd name="T21" fmla="*/ 40 h 353"/>
                <a:gd name="T22" fmla="*/ 85 w 85"/>
                <a:gd name="T23" fmla="*/ 0 h 353"/>
                <a:gd name="T24" fmla="*/ 69 w 85"/>
                <a:gd name="T25" fmla="*/ 0 h 353"/>
                <a:gd name="T26" fmla="*/ 69 w 85"/>
                <a:gd name="T2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5" h="353">
                  <a:moveTo>
                    <a:pt x="69" y="0"/>
                  </a:moveTo>
                  <a:lnTo>
                    <a:pt x="75" y="41"/>
                  </a:lnTo>
                  <a:lnTo>
                    <a:pt x="62" y="81"/>
                  </a:lnTo>
                  <a:lnTo>
                    <a:pt x="20" y="184"/>
                  </a:lnTo>
                  <a:lnTo>
                    <a:pt x="29" y="295"/>
                  </a:lnTo>
                  <a:lnTo>
                    <a:pt x="0" y="353"/>
                  </a:lnTo>
                  <a:lnTo>
                    <a:pt x="9" y="353"/>
                  </a:lnTo>
                  <a:lnTo>
                    <a:pt x="40" y="297"/>
                  </a:lnTo>
                  <a:lnTo>
                    <a:pt x="30" y="180"/>
                  </a:lnTo>
                  <a:lnTo>
                    <a:pt x="73" y="84"/>
                  </a:lnTo>
                  <a:lnTo>
                    <a:pt x="85" y="40"/>
                  </a:lnTo>
                  <a:lnTo>
                    <a:pt x="8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5178" y="663"/>
              <a:ext cx="21" cy="48"/>
            </a:xfrm>
            <a:custGeom>
              <a:avLst/>
              <a:gdLst>
                <a:gd name="T0" fmla="*/ 48 w 62"/>
                <a:gd name="T1" fmla="*/ 0 h 145"/>
                <a:gd name="T2" fmla="*/ 52 w 62"/>
                <a:gd name="T3" fmla="*/ 39 h 145"/>
                <a:gd name="T4" fmla="*/ 42 w 62"/>
                <a:gd name="T5" fmla="*/ 72 h 145"/>
                <a:gd name="T6" fmla="*/ 17 w 62"/>
                <a:gd name="T7" fmla="*/ 114 h 145"/>
                <a:gd name="T8" fmla="*/ 0 w 62"/>
                <a:gd name="T9" fmla="*/ 136 h 145"/>
                <a:gd name="T10" fmla="*/ 8 w 62"/>
                <a:gd name="T11" fmla="*/ 145 h 145"/>
                <a:gd name="T12" fmla="*/ 46 w 62"/>
                <a:gd name="T13" fmla="*/ 93 h 145"/>
                <a:gd name="T14" fmla="*/ 62 w 62"/>
                <a:gd name="T15" fmla="*/ 48 h 145"/>
                <a:gd name="T16" fmla="*/ 62 w 62"/>
                <a:gd name="T17" fmla="*/ 22 h 145"/>
                <a:gd name="T18" fmla="*/ 48 w 62"/>
                <a:gd name="T19" fmla="*/ 0 h 145"/>
                <a:gd name="T20" fmla="*/ 48 w 62"/>
                <a:gd name="T2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" h="145">
                  <a:moveTo>
                    <a:pt x="48" y="0"/>
                  </a:moveTo>
                  <a:lnTo>
                    <a:pt x="52" y="39"/>
                  </a:lnTo>
                  <a:lnTo>
                    <a:pt x="42" y="72"/>
                  </a:lnTo>
                  <a:lnTo>
                    <a:pt x="17" y="114"/>
                  </a:lnTo>
                  <a:lnTo>
                    <a:pt x="0" y="136"/>
                  </a:lnTo>
                  <a:lnTo>
                    <a:pt x="8" y="145"/>
                  </a:lnTo>
                  <a:lnTo>
                    <a:pt x="46" y="93"/>
                  </a:lnTo>
                  <a:lnTo>
                    <a:pt x="62" y="48"/>
                  </a:lnTo>
                  <a:lnTo>
                    <a:pt x="62" y="22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CC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3" name="Cloud Callout 62"/>
          <p:cNvSpPr/>
          <p:nvPr/>
        </p:nvSpPr>
        <p:spPr>
          <a:xfrm>
            <a:off x="645995" y="3356992"/>
            <a:ext cx="7526405" cy="1800200"/>
          </a:xfrm>
          <a:prstGeom prst="cloudCallout">
            <a:avLst>
              <a:gd name="adj1" fmla="val -1667"/>
              <a:gd name="adj2" fmla="val -8443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Similar to the standard technique of solving an LP relaxation and rounding.</a:t>
            </a:r>
            <a:endParaRPr lang="en-US" sz="2400" dirty="0"/>
          </a:p>
        </p:txBody>
      </p:sp>
      <p:sp>
        <p:nvSpPr>
          <p:cNvPr id="64" name="Rounded Rectangle 63"/>
          <p:cNvSpPr/>
          <p:nvPr/>
        </p:nvSpPr>
        <p:spPr bwMode="auto">
          <a:xfrm>
            <a:off x="611560" y="3997802"/>
            <a:ext cx="3744416" cy="166344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30000"/>
              </a:spcAft>
            </a:pPr>
            <a:r>
              <a:rPr lang="en-US" sz="2400" b="1" u="sng" dirty="0" smtClean="0">
                <a:solidFill>
                  <a:schemeClr val="tx1"/>
                </a:solidFill>
                <a:cs typeface="Arial" pitchFamily="34" charset="0"/>
              </a:rPr>
              <a:t>The Multilinear Relaxation</a:t>
            </a:r>
          </a:p>
          <a:p>
            <a:pPr>
              <a:spcAft>
                <a:spcPct val="30000"/>
              </a:spcAft>
            </a:pP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max 	</a:t>
            </a:r>
            <a:r>
              <a:rPr lang="en-US" sz="2400" i="1" dirty="0" smtClean="0">
                <a:solidFill>
                  <a:schemeClr val="tx1"/>
                </a:solidFill>
                <a:cs typeface="Arial" pitchFamily="34" charset="0"/>
              </a:rPr>
              <a:t>F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(</a:t>
            </a:r>
            <a:r>
              <a:rPr lang="en-US" sz="2400" i="1" dirty="0" smtClean="0">
                <a:solidFill>
                  <a:schemeClr val="tx1"/>
                </a:solidFill>
                <a:cs typeface="Arial" pitchFamily="34" charset="0"/>
              </a:rPr>
              <a:t>x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)</a:t>
            </a:r>
          </a:p>
          <a:p>
            <a:pPr>
              <a:spcAft>
                <a:spcPct val="30000"/>
              </a:spcAft>
            </a:pPr>
            <a:r>
              <a:rPr lang="en-US" sz="2400" dirty="0" err="1" smtClean="0">
                <a:solidFill>
                  <a:schemeClr val="tx1"/>
                </a:solidFill>
                <a:cs typeface="Arial" pitchFamily="34" charset="0"/>
              </a:rPr>
              <a:t>s.t.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	</a:t>
            </a:r>
            <a:r>
              <a:rPr lang="en-US" sz="2400" i="1" dirty="0" smtClean="0">
                <a:solidFill>
                  <a:schemeClr val="tx1"/>
                </a:solidFill>
                <a:cs typeface="Arial" pitchFamily="34" charset="0"/>
              </a:rPr>
              <a:t>x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  <a:sym typeface="Symbol" panose="05050102010706020507" pitchFamily="18" charset="2"/>
              </a:rPr>
              <a:t> </a:t>
            </a:r>
            <a:r>
              <a:rPr lang="en-US" sz="2400" i="1" dirty="0" smtClean="0">
                <a:solidFill>
                  <a:schemeClr val="tx1"/>
                </a:solidFill>
                <a:cs typeface="Arial" pitchFamily="34" charset="0"/>
                <a:sym typeface="Symbol" panose="05050102010706020507" pitchFamily="18" charset="2"/>
              </a:rPr>
              <a:t>P</a:t>
            </a:r>
            <a:r>
              <a:rPr lang="en-US" sz="2400" i="1" dirty="0">
                <a:solidFill>
                  <a:schemeClr val="tx1"/>
                </a:solidFill>
                <a:cs typeface="Arial" pitchFamily="34" charset="0"/>
                <a:sym typeface="Symbol" panose="05050102010706020507" pitchFamily="18" charset="2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  <a:sym typeface="Symbol" panose="05050102010706020507" pitchFamily="18" charset="2"/>
              </a:rPr>
              <a:t> [0, 1]</a:t>
            </a:r>
            <a:r>
              <a:rPr lang="en-US" sz="2400" i="1" baseline="30000" dirty="0" smtClean="0">
                <a:solidFill>
                  <a:schemeClr val="tx1"/>
                </a:solidFill>
                <a:cs typeface="Arial" pitchFamily="34" charset="0"/>
                <a:sym typeface="Symbol" panose="05050102010706020507" pitchFamily="18" charset="2"/>
              </a:rPr>
              <a:t>N</a:t>
            </a:r>
            <a:endParaRPr lang="en-US" sz="2400" dirty="0">
              <a:solidFill>
                <a:schemeClr val="tx1"/>
              </a:solidFill>
              <a:cs typeface="Arial" pitchFamily="34" charset="0"/>
              <a:sym typeface="Symbol" panose="05050102010706020507" pitchFamily="18" charset="2"/>
            </a:endParaRPr>
          </a:p>
        </p:txBody>
      </p:sp>
      <p:sp>
        <p:nvSpPr>
          <p:cNvPr id="65" name="Rounded Rectangular Callout 64"/>
          <p:cNvSpPr/>
          <p:nvPr/>
        </p:nvSpPr>
        <p:spPr>
          <a:xfrm>
            <a:off x="4572000" y="5661248"/>
            <a:ext cx="4176464" cy="720080"/>
          </a:xfrm>
          <a:prstGeom prst="wedgeRoundRectCallout">
            <a:avLst>
              <a:gd name="adj1" fmla="val -89587"/>
              <a:gd name="adj2" fmla="val -69216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constraints remain linear.</a:t>
            </a:r>
            <a:endParaRPr lang="en-US" sz="2400" dirty="0"/>
          </a:p>
        </p:txBody>
      </p:sp>
      <p:sp>
        <p:nvSpPr>
          <p:cNvPr id="66" name="Rounded Rectangular Callout 65"/>
          <p:cNvSpPr/>
          <p:nvPr/>
        </p:nvSpPr>
        <p:spPr>
          <a:xfrm>
            <a:off x="4572000" y="3189944"/>
            <a:ext cx="4176463" cy="2131158"/>
          </a:xfrm>
          <a:prstGeom prst="wedgeRoundRectCallout">
            <a:avLst>
              <a:gd name="adj1" fmla="val -100575"/>
              <a:gd name="adj2" fmla="val 25641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 smtClean="0"/>
              <a:t>The objective is replaced with its multilinear </a:t>
            </a:r>
            <a:r>
              <a:rPr lang="en-US" sz="2400" dirty="0" smtClean="0"/>
              <a:t>extension.</a:t>
            </a:r>
            <a:endParaRPr lang="en-US" sz="2400" dirty="0" smtClean="0"/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 smtClean="0"/>
              <a:t>Defined as the expected value of the original objective over some distribution.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091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uiExpand="1" build="allAtOnce" animBg="1"/>
      <p:bldP spid="63" grpId="0" animBg="1"/>
      <p:bldP spid="63" grpId="1" animBg="1"/>
      <p:bldP spid="64" grpId="0" uiExpand="1" build="allAtOnce" animBg="1"/>
      <p:bldP spid="65" grpId="0" animBg="1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this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611558" y="1412776"/>
            <a:ext cx="8208914" cy="1800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/>
              </a:rPr>
              <a:t>(Approximately) solving the multilinear relaxation requires us to repeatedly evaluate the multilinear extension.</a:t>
            </a:r>
            <a:endParaRPr lang="en-US" sz="2400" dirty="0">
              <a:solidFill>
                <a:schemeClr val="tx1"/>
              </a:solidFill>
              <a:cs typeface="Arial" pitchFamily="34" charset="0"/>
              <a:sym typeface="Symbol"/>
            </a:endParaRPr>
          </a:p>
          <a:p>
            <a:pPr marL="228600" indent="-2286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/>
              </a:rPr>
              <a:t>Each evaluation is done by randomly sampling from the distribution used to define this extension.</a:t>
            </a:r>
          </a:p>
        </p:txBody>
      </p:sp>
      <p:sp>
        <p:nvSpPr>
          <p:cNvPr id="6" name="Down Arrow 5"/>
          <p:cNvSpPr/>
          <p:nvPr/>
        </p:nvSpPr>
        <p:spPr>
          <a:xfrm>
            <a:off x="2492152" y="3356992"/>
            <a:ext cx="432048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1124000" y="3933056"/>
            <a:ext cx="3384376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Tends to be quite slow</a:t>
            </a:r>
          </a:p>
        </p:txBody>
      </p:sp>
      <p:sp>
        <p:nvSpPr>
          <p:cNvPr id="8" name="Down Arrow 7"/>
          <p:cNvSpPr/>
          <p:nvPr/>
        </p:nvSpPr>
        <p:spPr>
          <a:xfrm>
            <a:off x="6452592" y="3356992"/>
            <a:ext cx="432048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5012432" y="3933056"/>
            <a:ext cx="3159968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Inherently randomized (often undesirable)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2483768" y="5013176"/>
            <a:ext cx="432048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 bwMode="auto">
          <a:xfrm>
            <a:off x="1115616" y="5589240"/>
            <a:ext cx="3384376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We want </a:t>
            </a:r>
            <a:r>
              <a:rPr lang="en-US" sz="2400" u="sng" dirty="0" smtClean="0">
                <a:sym typeface="Symbol"/>
              </a:rPr>
              <a:t>Combinatorial </a:t>
            </a:r>
            <a:r>
              <a:rPr lang="en-US" sz="2400" dirty="0" smtClean="0">
                <a:sym typeface="Symbol"/>
              </a:rPr>
              <a:t>algorithms</a:t>
            </a:r>
          </a:p>
        </p:txBody>
      </p:sp>
      <p:sp>
        <p:nvSpPr>
          <p:cNvPr id="14" name="Down Arrow 13"/>
          <p:cNvSpPr/>
          <p:nvPr/>
        </p:nvSpPr>
        <p:spPr>
          <a:xfrm>
            <a:off x="6444208" y="5013176"/>
            <a:ext cx="432048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 bwMode="auto">
          <a:xfrm>
            <a:off x="5004048" y="5589240"/>
            <a:ext cx="3168352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We want </a:t>
            </a:r>
            <a:r>
              <a:rPr lang="en-US" sz="2400" u="sng" dirty="0" smtClean="0">
                <a:sym typeface="Symbol"/>
              </a:rPr>
              <a:t>Deterministic</a:t>
            </a:r>
            <a:r>
              <a:rPr lang="en-US" sz="2400" dirty="0" smtClean="0">
                <a:sym typeface="Symbol"/>
              </a:rPr>
              <a:t> algorithms</a:t>
            </a:r>
            <a:endParaRPr lang="en-US" sz="2400" u="sng" dirty="0" smtClean="0">
              <a:sym typeface="Symbol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099" y="274638"/>
            <a:ext cx="1469059" cy="133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23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 animBg="1"/>
      <p:bldP spid="6" grpId="0" animBg="1"/>
      <p:bldP spid="7" grpId="0" uiExpand="1" build="allAtOnce" animBg="1"/>
      <p:bldP spid="8" grpId="0" animBg="1"/>
      <p:bldP spid="9" grpId="0" uiExpand="1" build="allAtOnce" animBg="1"/>
      <p:bldP spid="12" grpId="0" animBg="1"/>
      <p:bldP spid="13" grpId="0" uiExpand="1" build="allAtOnce" animBg="1"/>
      <p:bldP spid="14" grpId="0" animBg="1"/>
      <p:bldP spid="15" grpId="0" uiExpand="1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812360" y="357166"/>
            <a:ext cx="899878" cy="89987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Additional Randomized Algorithms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1" descr="C:\Users\Julia\AppData\Local\Microsoft\Windows\INetCache\IE\O17CPHQR\Two-red-dice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761962"/>
            <a:ext cx="720080" cy="506798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 bwMode="auto">
          <a:xfrm>
            <a:off x="611558" y="1484784"/>
            <a:ext cx="8208914" cy="15121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/>
              </a:rPr>
              <a:t>For simple enough constraints, good (and simple) combinatorial algorithms are known.</a:t>
            </a:r>
          </a:p>
          <a:p>
            <a:pPr marL="800100" lvl="1" indent="-342900">
              <a:spcAft>
                <a:spcPct val="30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For example, a cardinality constraint.</a:t>
            </a:r>
            <a:endParaRPr lang="en-US" sz="2400" dirty="0">
              <a:solidFill>
                <a:schemeClr val="tx1"/>
              </a:solidFill>
              <a:cs typeface="Arial" pitchFamily="34" charset="0"/>
              <a:sym typeface="Symbol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2339752" y="3212976"/>
            <a:ext cx="432048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899592" y="3933056"/>
            <a:ext cx="3528392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Tend to be </a:t>
            </a:r>
            <a:r>
              <a:rPr lang="en-US" sz="2400" u="sng" dirty="0" smtClean="0">
                <a:sym typeface="Symbol"/>
              </a:rPr>
              <a:t>deterministic</a:t>
            </a:r>
            <a:r>
              <a:rPr lang="en-US" sz="2400" dirty="0" smtClean="0">
                <a:sym typeface="Symbol"/>
              </a:rPr>
              <a:t> for monotone objectives.</a:t>
            </a:r>
          </a:p>
        </p:txBody>
      </p:sp>
      <p:sp>
        <p:nvSpPr>
          <p:cNvPr id="10" name="Down Arrow 9"/>
          <p:cNvSpPr/>
          <p:nvPr/>
        </p:nvSpPr>
        <p:spPr>
          <a:xfrm>
            <a:off x="6372200" y="3212976"/>
            <a:ext cx="432048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 bwMode="auto">
          <a:xfrm>
            <a:off x="4860032" y="3933056"/>
            <a:ext cx="3600400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ct val="30000"/>
              </a:spcAft>
            </a:pPr>
            <a:r>
              <a:rPr lang="en-US" sz="2400" dirty="0" smtClean="0">
                <a:sym typeface="Symbol"/>
              </a:rPr>
              <a:t>Usually </a:t>
            </a:r>
            <a:r>
              <a:rPr lang="en-US" sz="2400" u="sng" dirty="0" smtClean="0">
                <a:sym typeface="Symbol"/>
              </a:rPr>
              <a:t>randomized</a:t>
            </a:r>
            <a:r>
              <a:rPr lang="en-US" sz="2400" dirty="0" smtClean="0">
                <a:sym typeface="Symbol"/>
              </a:rPr>
              <a:t> for non-monotone objectives.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611560" y="5157192"/>
            <a:ext cx="8208914" cy="134317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/>
              </a:rPr>
              <a:t>Even for simple constraints, if the objective function is non-monotone than finding good </a:t>
            </a:r>
            <a:r>
              <a:rPr lang="en-US" sz="2400" u="sng" dirty="0" smtClean="0">
                <a:sym typeface="Symbol"/>
              </a:rPr>
              <a:t>deterministic</a:t>
            </a:r>
            <a:r>
              <a:rPr lang="en-US" sz="2400" dirty="0" smtClean="0">
                <a:sym typeface="Symbol"/>
              </a:rPr>
              <a:t> algorithms is (partially) open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.</a:t>
            </a:r>
            <a:endParaRPr lang="en-US" sz="2400" dirty="0">
              <a:solidFill>
                <a:schemeClr val="tx1"/>
              </a:solidFill>
              <a:cs typeface="Arial" pitchFamily="34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39448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 animBg="1"/>
      <p:bldP spid="8" grpId="0" animBg="1"/>
      <p:bldP spid="9" grpId="0" uiExpand="1" build="allAtOnce" animBg="1"/>
      <p:bldP spid="10" grpId="0" animBg="1"/>
      <p:bldP spid="11" grpId="0" uiExpand="1" build="allAtOnce" animBg="1"/>
      <p:bldP spid="12" grpId="0" uiExpand="1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27491</TotalTime>
  <Words>1572</Words>
  <Application>Microsoft Office PowerPoint</Application>
  <PresentationFormat>On-screen Show (4:3)</PresentationFormat>
  <Paragraphs>240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Calibri</vt:lpstr>
      <vt:lpstr>Cambria Math</vt:lpstr>
      <vt:lpstr>Harrington</vt:lpstr>
      <vt:lpstr>Symbol</vt:lpstr>
      <vt:lpstr>Times New Roman</vt:lpstr>
      <vt:lpstr>Wingdings</vt:lpstr>
      <vt:lpstr>Wingdings 3</vt:lpstr>
      <vt:lpstr>Office Theme</vt:lpstr>
      <vt:lpstr>Equation</vt:lpstr>
      <vt:lpstr>Deterministic and Combinatorial Algorithms for Submodular Maximization</vt:lpstr>
      <vt:lpstr>Motivation: Adding Dessert</vt:lpstr>
      <vt:lpstr>Another Example</vt:lpstr>
      <vt:lpstr>Submodular Optimization</vt:lpstr>
      <vt:lpstr>Example 1: Max DiCut</vt:lpstr>
      <vt:lpstr>Example 2: Max k-Cover</vt:lpstr>
      <vt:lpstr>Continuous Relaxations</vt:lpstr>
      <vt:lpstr>Issues with this Approach</vt:lpstr>
      <vt:lpstr>Additional Randomized Algorithms</vt:lpstr>
      <vt:lpstr>Objectives Summary</vt:lpstr>
      <vt:lpstr>PowerPoint Presentation</vt:lpstr>
      <vt:lpstr>The Profile of the Algorithms</vt:lpstr>
      <vt:lpstr>Derandomization – Naïve Attempt</vt:lpstr>
      <vt:lpstr>Strategy [Buchbinder and F 16]</vt:lpstr>
      <vt:lpstr>Expectation to the Rescue</vt:lpstr>
      <vt:lpstr>Finding a good solution</vt:lpstr>
      <vt:lpstr>So the algorithm is…</vt:lpstr>
      <vt:lpstr>History and Results</vt:lpstr>
      <vt:lpstr>PowerPoint Presentation</vt:lpstr>
      <vt:lpstr>Known Results (Baby Steps)</vt:lpstr>
      <vt:lpstr>Known Results (cont.)</vt:lpstr>
      <vt:lpstr>Analysis Intuition</vt:lpstr>
      <vt:lpstr>Analysis Intuition (cont.)</vt:lpstr>
      <vt:lpstr>Open Problems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Moran</cp:lastModifiedBy>
  <cp:revision>1406</cp:revision>
  <dcterms:created xsi:type="dcterms:W3CDTF">2009-11-07T08:14:49Z</dcterms:created>
  <dcterms:modified xsi:type="dcterms:W3CDTF">2018-07-03T21:17:23Z</dcterms:modified>
</cp:coreProperties>
</file>